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2" r:id="rId8"/>
    <p:sldId id="261" r:id="rId9"/>
    <p:sldId id="269" r:id="rId10"/>
    <p:sldId id="260" r:id="rId11"/>
    <p:sldId id="267" r:id="rId12"/>
    <p:sldId id="266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1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5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5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7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1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3812-4203-479A-BB91-1E61453758DE}" type="datetimeFigureOut">
              <a:rPr lang="en-US" smtClean="0"/>
              <a:t>08/29/2017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ED4E-85BE-41A6-ADBF-8CDE83B20F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5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e.sd.gov/Assessment/SciEd-Opp.aspx" TargetMode="External"/><Relationship Id="rId2" Type="http://schemas.openxmlformats.org/officeDocument/2006/relationships/hyperlink" Target="http://doe.sd.gov/Assessment/documents/17-SciEd-App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e.sd.gov/contentstandards/documents/ApxA-DCIP.pdf" TargetMode="External"/><Relationship Id="rId2" Type="http://schemas.openxmlformats.org/officeDocument/2006/relationships/hyperlink" Target="http://doe.sd.gov/contentstandards/documents/sdSciStn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e.sd.gov/contentstandards/documents/HS-Science-CCC.pdf" TargetMode="External"/><Relationship Id="rId5" Type="http://schemas.openxmlformats.org/officeDocument/2006/relationships/hyperlink" Target="http://doe.sd.gov/contentstandards/documents/MS-Science-CCC.pdf" TargetMode="External"/><Relationship Id="rId4" Type="http://schemas.openxmlformats.org/officeDocument/2006/relationships/hyperlink" Target="http://doe.sd.gov/contentstandards/documents/K-5-Science-CCC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e.sd.gov/contentstandards/documents/ApxB-SEPc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e.sd.gov/Assessment/documents/17-SDScience-BP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e.sd.gov/ofm/edudir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e.sd.gov/octe/SMARTERbalanced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001000" cy="2438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South Dakota Science Assessment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(SDSA)</a:t>
            </a:r>
            <a:br>
              <a:rPr lang="en-US" sz="2800" dirty="0" smtClean="0"/>
            </a:br>
            <a:r>
              <a:rPr lang="en-US" sz="3200" dirty="0" smtClean="0"/>
              <a:t>South Dakota Science Assessment-Alternate</a:t>
            </a:r>
            <a:br>
              <a:rPr lang="en-US" sz="3200" dirty="0" smtClean="0"/>
            </a:br>
            <a:r>
              <a:rPr lang="en-US" sz="2800" dirty="0" smtClean="0"/>
              <a:t>(SDSA-Alt)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Test Coordinator Workshop</a:t>
            </a:r>
          </a:p>
          <a:p>
            <a:r>
              <a:rPr lang="en-US" sz="2800" dirty="0" smtClean="0"/>
              <a:t>August 30,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85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DTCs need to ensure STCs and Test Administrators are properly trained</a:t>
            </a:r>
          </a:p>
          <a:p>
            <a:r>
              <a:rPr lang="en-US" dirty="0" smtClean="0"/>
              <a:t>DTCs should make sure students have used practice tests to know how tools work and  how to find the ancillary materials </a:t>
            </a:r>
          </a:p>
          <a:p>
            <a:pPr lvl="1"/>
            <a:r>
              <a:rPr lang="en-US" dirty="0" smtClean="0"/>
              <a:t>Periodic table and formula sheet for Grades 8 and 11</a:t>
            </a:r>
          </a:p>
          <a:p>
            <a:r>
              <a:rPr lang="en-US" dirty="0" smtClean="0"/>
              <a:t>DTCs with colonies taking paper/pencil version must transcribe all student answers into testing system and mail all print materials back to Questar</a:t>
            </a:r>
          </a:p>
          <a:p>
            <a:r>
              <a:rPr lang="en-US" dirty="0" smtClean="0"/>
              <a:t>Test </a:t>
            </a:r>
            <a:r>
              <a:rPr lang="en-US" dirty="0"/>
              <a:t>window opens April 2, 2018</a:t>
            </a:r>
          </a:p>
          <a:p>
            <a:r>
              <a:rPr lang="en-US" dirty="0"/>
              <a:t>Test window closes May 4,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Dakota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Computer-based assessment</a:t>
            </a:r>
          </a:p>
          <a:p>
            <a:pPr lvl="1"/>
            <a:r>
              <a:rPr lang="en-US" dirty="0"/>
              <a:t>Not Computer-adaptive</a:t>
            </a:r>
          </a:p>
          <a:p>
            <a:pPr lvl="1"/>
            <a:r>
              <a:rPr lang="en-US" dirty="0" smtClean="0"/>
              <a:t>Currently 1 form for each grade with question orders scrambled</a:t>
            </a:r>
          </a:p>
          <a:p>
            <a:pPr lvl="2"/>
            <a:r>
              <a:rPr lang="en-US" dirty="0" smtClean="0"/>
              <a:t>60 operational items and 10 field test items for a total of 70 items</a:t>
            </a:r>
          </a:p>
          <a:p>
            <a:r>
              <a:rPr lang="en-US" dirty="0" smtClean="0"/>
              <a:t>Requires secure Questar browser</a:t>
            </a:r>
          </a:p>
          <a:p>
            <a:r>
              <a:rPr lang="en-US" dirty="0" smtClean="0"/>
              <a:t>3 sections that take approximately 30-40 minutes each to complete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00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Dakota Science-Alt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Portfolio assessment that consists of statements tied to core content connectors</a:t>
            </a:r>
          </a:p>
          <a:p>
            <a:r>
              <a:rPr lang="en-US" dirty="0" smtClean="0"/>
              <a:t>Test Administrators rate student achievement</a:t>
            </a:r>
          </a:p>
          <a:p>
            <a:pPr lvl="1"/>
            <a:r>
              <a:rPr lang="en-US" dirty="0"/>
              <a:t>Rater 1 must be certified SPED teacher</a:t>
            </a:r>
          </a:p>
          <a:p>
            <a:pPr lvl="1"/>
            <a:r>
              <a:rPr lang="en-US" dirty="0"/>
              <a:t>Rater 2 any other staff who works closely with </a:t>
            </a:r>
            <a:r>
              <a:rPr lang="en-US" dirty="0" smtClean="0"/>
              <a:t>student</a:t>
            </a:r>
          </a:p>
          <a:p>
            <a:r>
              <a:rPr lang="en-US" dirty="0" smtClean="0"/>
              <a:t>Collection of Evidence Tool</a:t>
            </a:r>
          </a:p>
          <a:p>
            <a:pPr lvl="1"/>
            <a:r>
              <a:rPr lang="en-US" dirty="0" smtClean="0"/>
              <a:t>Contains rating forms and scoring rubrics  for each student</a:t>
            </a:r>
          </a:p>
          <a:p>
            <a:pPr lvl="1"/>
            <a:r>
              <a:rPr lang="en-US" dirty="0" smtClean="0"/>
              <a:t>Rater 1 must upload 1 piece of evidence for each disciplinary core idea for a total of 3 pieces</a:t>
            </a:r>
          </a:p>
          <a:p>
            <a:pPr lvl="2"/>
            <a:r>
              <a:rPr lang="en-US" dirty="0" smtClean="0"/>
              <a:t>Physical, Life, and Earth/Space sciences</a:t>
            </a:r>
          </a:p>
          <a:p>
            <a:pPr lvl="1"/>
            <a:r>
              <a:rPr lang="en-US" dirty="0" smtClean="0"/>
              <a:t>DTCs should monitor test progress and ensure all evidence is uploaded and submitted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68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Dakota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Item Review for SDSA</a:t>
            </a:r>
          </a:p>
          <a:p>
            <a:pPr lvl="1"/>
            <a:r>
              <a:rPr lang="en-US" dirty="0" smtClean="0"/>
              <a:t>Science and Special Population Educators</a:t>
            </a:r>
          </a:p>
          <a:p>
            <a:r>
              <a:rPr lang="en-US" dirty="0" smtClean="0"/>
              <a:t>October 5 in Sioux Falls</a:t>
            </a:r>
          </a:p>
          <a:p>
            <a:pPr lvl="1"/>
            <a:r>
              <a:rPr lang="en-US" dirty="0" smtClean="0"/>
              <a:t>Southeast Tech at 8 am</a:t>
            </a:r>
          </a:p>
          <a:p>
            <a:r>
              <a:rPr lang="en-US" dirty="0" smtClean="0"/>
              <a:t>Reimbursements</a:t>
            </a:r>
          </a:p>
          <a:p>
            <a:pPr lvl="1"/>
            <a:r>
              <a:rPr lang="en-US" dirty="0" smtClean="0"/>
              <a:t>Mileage, Meals, Hotel, and Substitute Teacher</a:t>
            </a:r>
          </a:p>
          <a:p>
            <a:r>
              <a:rPr lang="en-US" dirty="0" smtClean="0"/>
              <a:t>Link </a:t>
            </a:r>
            <a:r>
              <a:rPr lang="en-US" dirty="0"/>
              <a:t>to Application: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doe.sd.gov/Assessment/documents/17-SciEd-App.pdf</a:t>
            </a:r>
            <a:endParaRPr lang="en-US" dirty="0" smtClean="0"/>
          </a:p>
          <a:p>
            <a:r>
              <a:rPr lang="en-US" dirty="0"/>
              <a:t>More Information: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doe.sd.gov/Assessment/SciEd-Opp.aspx</a:t>
            </a:r>
            <a:endParaRPr lang="en-US" dirty="0" smtClean="0"/>
          </a:p>
          <a:p>
            <a:r>
              <a:rPr lang="en-US" dirty="0" smtClean="0"/>
              <a:t>Deadline to apply is September 15  </a:t>
            </a:r>
          </a:p>
        </p:txBody>
      </p:sp>
    </p:spTree>
    <p:extLst>
      <p:ext uri="{BB962C8B-B14F-4D97-AF65-F5344CB8AC3E}">
        <p14:creationId xmlns:p14="http://schemas.microsoft.com/office/powerpoint/2010/main" val="7526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Any Questions?</a:t>
            </a:r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993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South Dakota Science Assessment (SDSA)</a:t>
            </a:r>
          </a:p>
          <a:p>
            <a:pPr lvl="1"/>
            <a:r>
              <a:rPr lang="en-US" sz="2600" dirty="0" smtClean="0"/>
              <a:t>Taken by most students in grades 5, 8 and 11</a:t>
            </a:r>
          </a:p>
          <a:p>
            <a:pPr lvl="1"/>
            <a:endParaRPr lang="en-US" sz="2600" dirty="0" smtClean="0"/>
          </a:p>
          <a:p>
            <a:r>
              <a:rPr lang="en-US" dirty="0" smtClean="0"/>
              <a:t>South Dakota Science Assessment-Alternate (SDSA-Alt)</a:t>
            </a:r>
          </a:p>
          <a:p>
            <a:pPr lvl="1"/>
            <a:r>
              <a:rPr lang="en-US" dirty="0" smtClean="0"/>
              <a:t>Taken by students who have been designated by an IEP team to have a significant cognitive disability</a:t>
            </a:r>
          </a:p>
          <a:p>
            <a:pPr lvl="1"/>
            <a:r>
              <a:rPr lang="en-US" dirty="0" smtClean="0"/>
              <a:t>ESSA places a 1% cap statewide on participation</a:t>
            </a:r>
          </a:p>
          <a:p>
            <a:pPr lvl="2"/>
            <a:r>
              <a:rPr lang="en-US" dirty="0" smtClean="0"/>
              <a:t>1% of students eligible to test in grades 5, 8, and 11</a:t>
            </a:r>
          </a:p>
        </p:txBody>
      </p:sp>
    </p:spTree>
    <p:extLst>
      <p:ext uri="{BB962C8B-B14F-4D97-AF65-F5344CB8AC3E}">
        <p14:creationId xmlns:p14="http://schemas.microsoft.com/office/powerpoint/2010/main" val="7896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Dakota Science </a:t>
            </a:r>
            <a:br>
              <a:rPr lang="en-US" dirty="0" smtClean="0"/>
            </a:br>
            <a:r>
              <a:rPr lang="en-US" sz="4000" dirty="0" smtClean="0"/>
              <a:t>Background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Assesses standards adopted in May, 2015</a:t>
            </a:r>
          </a:p>
          <a:p>
            <a:pPr lvl="1"/>
            <a:r>
              <a:rPr lang="en-US" dirty="0" smtClean="0">
                <a:hlinkClick r:id="rId2"/>
              </a:rPr>
              <a:t>Standards to teach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Disciplinary Core Ideas </a:t>
            </a:r>
            <a:r>
              <a:rPr lang="en-US" dirty="0" smtClean="0"/>
              <a:t>(DCI) of 3-dimensional standards</a:t>
            </a:r>
          </a:p>
          <a:p>
            <a:pPr lvl="2"/>
            <a:r>
              <a:rPr lang="en-US" dirty="0"/>
              <a:t>Physical, Life, and Earth/Space </a:t>
            </a:r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Core content connectors developed for Alternate</a:t>
            </a:r>
          </a:p>
          <a:p>
            <a:pPr lvl="2"/>
            <a:r>
              <a:rPr lang="en-US" dirty="0" smtClean="0">
                <a:hlinkClick r:id="rId4"/>
              </a:rPr>
              <a:t>Elementary School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Middle School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High School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2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Plan to add other 2 dimensions as test evolves</a:t>
            </a:r>
          </a:p>
          <a:p>
            <a:pPr lvl="2"/>
            <a:r>
              <a:rPr lang="en-US" dirty="0" smtClean="0">
                <a:hlinkClick r:id="rId2"/>
              </a:rPr>
              <a:t>Science and Engineering Practices</a:t>
            </a:r>
          </a:p>
          <a:p>
            <a:pPr lvl="2"/>
            <a:r>
              <a:rPr lang="en-US" dirty="0" smtClean="0">
                <a:hlinkClick r:id="rId2"/>
              </a:rPr>
              <a:t>Crosscutting Concepts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Grade </a:t>
            </a:r>
            <a:r>
              <a:rPr lang="en-US" dirty="0"/>
              <a:t>spans assessed at grades 5, 8, and 11</a:t>
            </a:r>
          </a:p>
          <a:p>
            <a:pPr lvl="1"/>
            <a:r>
              <a:rPr lang="en-US" dirty="0"/>
              <a:t>Grade 5:  grades 3-5 standards</a:t>
            </a:r>
          </a:p>
          <a:p>
            <a:pPr lvl="1"/>
            <a:r>
              <a:rPr lang="en-US" dirty="0"/>
              <a:t>Grade 8:  grades 6-8 standards</a:t>
            </a:r>
          </a:p>
          <a:p>
            <a:pPr lvl="1"/>
            <a:r>
              <a:rPr lang="en-US" dirty="0"/>
              <a:t>Grade 11:  high school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5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2017 was first year of field test</a:t>
            </a:r>
          </a:p>
          <a:p>
            <a:pPr lvl="1"/>
            <a:r>
              <a:rPr lang="en-US" dirty="0" smtClean="0"/>
              <a:t>Results and brief student reports will be available in late fall.  </a:t>
            </a:r>
          </a:p>
          <a:p>
            <a:pPr lvl="1"/>
            <a:r>
              <a:rPr lang="en-US" dirty="0" smtClean="0"/>
              <a:t>Data from the recent standard setting and scaling will be provided. </a:t>
            </a:r>
          </a:p>
          <a:p>
            <a:r>
              <a:rPr lang="en-US" dirty="0" smtClean="0"/>
              <a:t>2018 will also be a field test year as new item types are introduced</a:t>
            </a:r>
          </a:p>
          <a:p>
            <a:pPr lvl="1"/>
            <a:r>
              <a:rPr lang="en-US" dirty="0"/>
              <a:t>Technology Enhanced Items (TEI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Results available in Fall 2018 after  2</a:t>
            </a:r>
            <a:r>
              <a:rPr lang="en-US" baseline="30000" dirty="0" smtClean="0"/>
              <a:t>nd</a:t>
            </a:r>
            <a:r>
              <a:rPr lang="en-US" dirty="0" smtClean="0"/>
              <a:t> round standard setting</a:t>
            </a:r>
          </a:p>
          <a:p>
            <a:r>
              <a:rPr lang="en-US" dirty="0" smtClean="0"/>
              <a:t>More information about the test design plan can be found here:  </a:t>
            </a:r>
            <a:r>
              <a:rPr lang="en-US" dirty="0" smtClean="0">
                <a:hlinkClick r:id="rId2"/>
              </a:rPr>
              <a:t>Test Design Plan and Blueprints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46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2017 Score Reports available in late fall</a:t>
            </a:r>
          </a:p>
          <a:p>
            <a:r>
              <a:rPr lang="en-US" dirty="0" smtClean="0"/>
              <a:t>Student information pulled from Infinite Campus in early February 2018</a:t>
            </a:r>
          </a:p>
          <a:p>
            <a:pPr lvl="1"/>
            <a:r>
              <a:rPr lang="en-US" dirty="0" smtClean="0"/>
              <a:t>1-time pull so if information is not up to date in IC, it will not be up to date in SDSA or SDSA-Alt</a:t>
            </a:r>
          </a:p>
          <a:p>
            <a:pPr lvl="1"/>
            <a:r>
              <a:rPr lang="en-US" dirty="0" smtClean="0"/>
              <a:t>Alternate assessment students must be marked properly to be put into correct system</a:t>
            </a:r>
          </a:p>
          <a:p>
            <a:r>
              <a:rPr lang="en-US" dirty="0" smtClean="0"/>
              <a:t>Questar-hosted webinars in March 2018</a:t>
            </a:r>
          </a:p>
          <a:p>
            <a:pPr lvl="1"/>
            <a:r>
              <a:rPr lang="en-US" dirty="0" smtClean="0"/>
              <a:t>Tech coordinators</a:t>
            </a:r>
          </a:p>
          <a:p>
            <a:pPr lvl="1"/>
            <a:r>
              <a:rPr lang="en-US" dirty="0" smtClean="0"/>
              <a:t>SDSA administration </a:t>
            </a:r>
          </a:p>
          <a:p>
            <a:pPr lvl="1"/>
            <a:r>
              <a:rPr lang="en-US" dirty="0" smtClean="0"/>
              <a:t>SDSA-Alt administration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en-US" sz="4000" dirty="0"/>
              <a:t>South Dakota </a:t>
            </a:r>
            <a:r>
              <a:rPr lang="en-US" sz="4000" dirty="0" smtClean="0"/>
              <a:t>Science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600" dirty="0" smtClean="0"/>
              <a:t>Important 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91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Administration site opens Mid-March 2018</a:t>
            </a:r>
          </a:p>
          <a:p>
            <a:pPr lvl="1"/>
            <a:r>
              <a:rPr lang="en-US" dirty="0" smtClean="0"/>
              <a:t>Usually 2-3 weeks before test window opens</a:t>
            </a:r>
          </a:p>
          <a:p>
            <a:pPr lvl="1"/>
            <a:r>
              <a:rPr lang="en-US" dirty="0" smtClean="0"/>
              <a:t>Questar sends District Test Coordinator (DTC) login information to the list of Assessment Coordinators generated through the </a:t>
            </a:r>
            <a:r>
              <a:rPr lang="en-US" dirty="0" smtClean="0">
                <a:hlinkClick r:id="rId2"/>
              </a:rPr>
              <a:t>School Directory </a:t>
            </a:r>
            <a:endParaRPr lang="en-US" dirty="0" smtClean="0"/>
          </a:p>
          <a:p>
            <a:pPr lvl="1"/>
            <a:r>
              <a:rPr lang="en-US" dirty="0" smtClean="0"/>
              <a:t>District Test Coordinator creates all other accounts needed by a district.  For larger districts they can create School Test Coordinator (STC) accounts and have those individuals create all of the accounts needed by people in those particular buildings</a:t>
            </a:r>
          </a:p>
          <a:p>
            <a:pPr lvl="2"/>
            <a:r>
              <a:rPr lang="en-US" dirty="0" smtClean="0"/>
              <a:t>Must create Test Administrator (TA) accounts for testing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</p:spTree>
    <p:extLst>
      <p:ext uri="{BB962C8B-B14F-4D97-AF65-F5344CB8AC3E}">
        <p14:creationId xmlns:p14="http://schemas.microsoft.com/office/powerpoint/2010/main" val="47281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Students added into system in late </a:t>
            </a:r>
            <a:r>
              <a:rPr lang="en-US" dirty="0" smtClean="0"/>
              <a:t>March</a:t>
            </a:r>
          </a:p>
          <a:p>
            <a:pPr lvl="1"/>
            <a:r>
              <a:rPr lang="en-US" dirty="0"/>
              <a:t>Two tests, SDSA and SDSA-Alt, are in different </a:t>
            </a:r>
            <a:r>
              <a:rPr lang="en-US" dirty="0" smtClean="0"/>
              <a:t>systems</a:t>
            </a:r>
            <a:endParaRPr lang="en-US" dirty="0" smtClean="0"/>
          </a:p>
          <a:p>
            <a:pPr lvl="1"/>
            <a:r>
              <a:rPr lang="en-US" dirty="0"/>
              <a:t>Usually 1-2 weeks before test window opens</a:t>
            </a:r>
          </a:p>
          <a:p>
            <a:pPr lvl="1"/>
            <a:r>
              <a:rPr lang="en-US" dirty="0"/>
              <a:t>All students must be added to a class to </a:t>
            </a:r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Students can only be placed in one class</a:t>
            </a:r>
          </a:p>
          <a:p>
            <a:pPr lvl="1"/>
            <a:r>
              <a:rPr lang="en-US" dirty="0" smtClean="0"/>
              <a:t>Classes have to be created by District Test Coordinator (DTC)or School Test Coordinator (STC)</a:t>
            </a:r>
            <a:endParaRPr lang="en-US" dirty="0"/>
          </a:p>
          <a:p>
            <a:pPr lvl="2"/>
            <a:r>
              <a:rPr lang="en-US" dirty="0"/>
              <a:t>Classes have to be linked to a test administer </a:t>
            </a:r>
            <a:r>
              <a:rPr lang="en-US" dirty="0" smtClean="0"/>
              <a:t>account to be created</a:t>
            </a:r>
          </a:p>
          <a:p>
            <a:pPr lvl="1"/>
            <a:r>
              <a:rPr lang="en-US" dirty="0" smtClean="0"/>
              <a:t>DTC works with SPED dept to enter accommodations for students who require them</a:t>
            </a:r>
          </a:p>
          <a:p>
            <a:pPr lvl="2"/>
            <a:r>
              <a:rPr lang="en-US" dirty="0" smtClean="0"/>
              <a:t>Determined by IEP </a:t>
            </a:r>
            <a:r>
              <a:rPr lang="en-US" dirty="0" smtClean="0"/>
              <a:t>team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dirty="0"/>
              <a:t>South Dakota Science</a:t>
            </a:r>
          </a:p>
        </p:txBody>
      </p:sp>
    </p:spTree>
    <p:extLst>
      <p:ext uri="{BB962C8B-B14F-4D97-AF65-F5344CB8AC3E}">
        <p14:creationId xmlns:p14="http://schemas.microsoft.com/office/powerpoint/2010/main" val="42517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Accommodations must be documented on the IEP </a:t>
            </a:r>
          </a:p>
          <a:p>
            <a:r>
              <a:rPr lang="en-US" dirty="0" smtClean="0"/>
              <a:t>Must be used for instruction before needing for the assessment</a:t>
            </a:r>
          </a:p>
          <a:p>
            <a:r>
              <a:rPr lang="en-US" dirty="0" smtClean="0"/>
              <a:t>Work with Special Education staff to ensure accommodation are properly marked in the testing platform prior to assessment</a:t>
            </a:r>
          </a:p>
          <a:p>
            <a:r>
              <a:rPr lang="en-US" dirty="0" smtClean="0"/>
              <a:t>Text-to-speech is available this year</a:t>
            </a:r>
          </a:p>
          <a:p>
            <a:r>
              <a:rPr lang="en-US" dirty="0" smtClean="0"/>
              <a:t>Ensure any certified staff that will be doing the read aloud is trained</a:t>
            </a:r>
          </a:p>
          <a:p>
            <a:r>
              <a:rPr lang="en-US" dirty="0"/>
              <a:t>Resources found at: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doe.sd.gov/octe/SMARTERbalanced.aspx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6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668</TotalTime>
  <Words>831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Theme2</vt:lpstr>
      <vt:lpstr>South Dakota Science Assessment (SDSA) South Dakota Science Assessment-Alternate (SDSA-Alt)</vt:lpstr>
      <vt:lpstr>South Dakota Science</vt:lpstr>
      <vt:lpstr>South Dakota Science  Background Information</vt:lpstr>
      <vt:lpstr>South Dakota Science</vt:lpstr>
      <vt:lpstr>South Dakota Science</vt:lpstr>
      <vt:lpstr>South Dakota Science Important Dates</vt:lpstr>
      <vt:lpstr>South Dakota Science</vt:lpstr>
      <vt:lpstr>South Dakota Science</vt:lpstr>
      <vt:lpstr>Accommodations</vt:lpstr>
      <vt:lpstr>South Dakota Science</vt:lpstr>
      <vt:lpstr>South Dakota Science</vt:lpstr>
      <vt:lpstr>South Dakota Science-Alt</vt:lpstr>
      <vt:lpstr>South Dakota Science</vt:lpstr>
      <vt:lpstr>South Dakota Science</vt:lpstr>
    </vt:vector>
  </TitlesOfParts>
  <Company>State of South Dakota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Dakota Science Assessment (SDSA)</dc:title>
  <dc:creator>Booth, Christina</dc:creator>
  <cp:lastModifiedBy>Booth, Christina</cp:lastModifiedBy>
  <cp:revision>42</cp:revision>
  <dcterms:created xsi:type="dcterms:W3CDTF">2017-08-22T18:08:29Z</dcterms:created>
  <dcterms:modified xsi:type="dcterms:W3CDTF">2017-08-29T19:22:59Z</dcterms:modified>
</cp:coreProperties>
</file>