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1" r:id="rId3"/>
    <p:sldId id="278" r:id="rId4"/>
    <p:sldId id="279" r:id="rId5"/>
    <p:sldId id="289" r:id="rId6"/>
    <p:sldId id="290" r:id="rId7"/>
    <p:sldId id="276" r:id="rId8"/>
    <p:sldId id="280" r:id="rId9"/>
    <p:sldId id="283" r:id="rId10"/>
    <p:sldId id="284" r:id="rId11"/>
    <p:sldId id="285" r:id="rId12"/>
    <p:sldId id="286" r:id="rId13"/>
    <p:sldId id="287" r:id="rId14"/>
    <p:sldId id="288" r:id="rId15"/>
    <p:sldId id="261" r:id="rId16"/>
    <p:sldId id="257" r:id="rId17"/>
    <p:sldId id="259" r:id="rId18"/>
    <p:sldId id="260" r:id="rId19"/>
    <p:sldId id="262" r:id="rId20"/>
    <p:sldId id="263" r:id="rId21"/>
    <p:sldId id="264" r:id="rId22"/>
    <p:sldId id="267" r:id="rId23"/>
    <p:sldId id="269" r:id="rId24"/>
    <p:sldId id="270" r:id="rId25"/>
    <p:sldId id="271" r:id="rId26"/>
    <p:sldId id="272" r:id="rId27"/>
    <p:sldId id="273" r:id="rId28"/>
    <p:sldId id="274" r:id="rId29"/>
    <p:sldId id="27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an, Joe" initials="M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0771-85C5-42BD-9246-0EA170DFE9F4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68A0-524E-4061-B4FE-2667D58F9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102C-5CAF-47DF-9E66-52B4215154D0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9002D-79C9-45F7-8AD1-CD79CCBD8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943B-256D-454A-BE67-D3D89BD583C7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46EE-8D5D-4215-891B-BE72A766C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5C06-736A-4C01-94E8-10B8DD4E41C0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D47D-2EC5-4C8A-B6DF-F028FC0F3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BAEDC-3EF4-484C-AAC8-4A5EA5FAF572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C9B95-41B1-40B7-B10D-0668E8FDB4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32C01-1E37-4423-B5CA-C176953A9B32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575E5-575D-46B1-AC3F-50D4DF83F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197F-53BA-4433-9A38-20E4354BA7F8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0D33-E27E-44C7-BE21-BE6215086D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BA36-9B98-43BF-90F6-8E80F8A5AB49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BAF23-B808-4891-8291-DFF58C436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09354-150D-445F-AEC3-E2BE7D323571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F174-7BE9-45A4-BEE2-DEA37C341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8CFE-780C-4EEF-B73E-8BA959739EB9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2E74-BAB5-45EF-9A5C-F341B5339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1163-5333-4664-A5B6-5943D464DEC0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5668B-EA6E-4016-8E58-7B0DF70C4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4C8D80-1535-4664-8C78-11E6A8AC6EA8}" type="datetimeFigureOut">
              <a:rPr lang="en-US"/>
              <a:pPr>
                <a:defRPr/>
              </a:pPr>
              <a:t>08/30/2017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0EFA21-69EC-486F-ACE5-1CEBA7D11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sd.portal.airast.or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cte/Interim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cte/Interim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e.sd.gov/assessment/DigitalLibrary.aspx" TargetMode="External"/><Relationship Id="rId2" Type="http://schemas.openxmlformats.org/officeDocument/2006/relationships/hyperlink" Target="https://sbdigitallibrary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bdigitallibrary.org/" TargetMode="External"/><Relationship Id="rId2" Type="http://schemas.openxmlformats.org/officeDocument/2006/relationships/hyperlink" Target="mailto:Joe.Moran@state.sd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ortal.smarterbalanced.org/library/en/digital-library-playlists-flier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oe.Moran@state.sd.us" TargetMode="External"/><Relationship Id="rId2" Type="http://schemas.openxmlformats.org/officeDocument/2006/relationships/hyperlink" Target="http://doe.sd.gov/octe/documents/18-gradeSum.xls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oe.sd.gov/octe/SMARTERbalanced.asp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Beth.Schiltz@state.sd.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d.portal.airas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d.portal.airas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oe.sd.gov/octe/documents/SB-Mathbp.pdf" TargetMode="External"/><Relationship Id="rId2" Type="http://schemas.openxmlformats.org/officeDocument/2006/relationships/hyperlink" Target="http://doe.sd.gov/octe/documents/SB-ELAbp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Smarter Balanced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r>
              <a:rPr lang="en-US" dirty="0" smtClean="0"/>
              <a:t>SBAC: Smarter Balanced Assessment Consortium</a:t>
            </a:r>
          </a:p>
          <a:p>
            <a:pPr lvl="1"/>
            <a:r>
              <a:rPr lang="en-US" dirty="0" smtClean="0"/>
              <a:t>A collection of states working together to build an effective and useful statewide assessment system</a:t>
            </a:r>
          </a:p>
          <a:p>
            <a:r>
              <a:rPr lang="en-US" dirty="0" smtClean="0"/>
              <a:t>Completely computer delivered</a:t>
            </a:r>
          </a:p>
          <a:p>
            <a:pPr lvl="1"/>
            <a:r>
              <a:rPr lang="en-US" dirty="0" smtClean="0">
                <a:hlinkClick r:id="rId2"/>
              </a:rPr>
              <a:t>Assessment Portal</a:t>
            </a:r>
            <a:endParaRPr lang="en-US" dirty="0" smtClean="0"/>
          </a:p>
          <a:p>
            <a:r>
              <a:rPr lang="en-US" dirty="0" smtClean="0"/>
              <a:t>Two main aspects</a:t>
            </a:r>
          </a:p>
          <a:p>
            <a:pPr lvl="1"/>
            <a:r>
              <a:rPr lang="en-US" dirty="0" smtClean="0"/>
              <a:t>Summative Assessment</a:t>
            </a:r>
          </a:p>
          <a:p>
            <a:pPr lvl="1"/>
            <a:r>
              <a:rPr lang="en-US" dirty="0" smtClean="0"/>
              <a:t>Formative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04800"/>
          </a:xfrm>
        </p:spPr>
        <p:txBody>
          <a:bodyPr/>
          <a:lstStyle/>
          <a:p>
            <a:r>
              <a:rPr lang="en-US" dirty="0" smtClean="0"/>
              <a:t>The Summative Assessment: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Timeline/Responsibilities</a:t>
            </a:r>
          </a:p>
          <a:p>
            <a:r>
              <a:rPr lang="en-US" dirty="0" smtClean="0"/>
              <a:t>September:</a:t>
            </a:r>
          </a:p>
          <a:p>
            <a:pPr lvl="1"/>
            <a:r>
              <a:rPr lang="en-US" dirty="0" smtClean="0"/>
              <a:t>Install secure testing browsers {Work with district Technology Coordinator (TC)}</a:t>
            </a:r>
          </a:p>
          <a:p>
            <a:pPr lvl="1"/>
            <a:r>
              <a:rPr lang="en-US" dirty="0" smtClean="0"/>
              <a:t>Distribute information on Interims to administrators, coaches, and teachers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6501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04800"/>
          </a:xfrm>
        </p:spPr>
        <p:txBody>
          <a:bodyPr/>
          <a:lstStyle/>
          <a:p>
            <a:r>
              <a:rPr lang="en-US" dirty="0" smtClean="0"/>
              <a:t>The Summative Assessment: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Timeline/Responsibilities</a:t>
            </a:r>
          </a:p>
          <a:p>
            <a:r>
              <a:rPr lang="en-US" dirty="0"/>
              <a:t>September – </a:t>
            </a:r>
            <a:r>
              <a:rPr lang="en-US" dirty="0" smtClean="0"/>
              <a:t>February: </a:t>
            </a:r>
            <a:endParaRPr lang="en-US" dirty="0"/>
          </a:p>
          <a:p>
            <a:pPr lvl="1"/>
            <a:r>
              <a:rPr lang="en-US" sz="2400" dirty="0"/>
              <a:t>Continue to work with district leads in assuring accurate student demographics, rosters, users, and student supports and accommodations</a:t>
            </a:r>
          </a:p>
          <a:p>
            <a:pPr lvl="1"/>
            <a:r>
              <a:rPr lang="en-US" sz="2400" dirty="0"/>
              <a:t>Work with administration in creating a district assessment schedule</a:t>
            </a:r>
          </a:p>
          <a:p>
            <a:pPr lvl="1"/>
            <a:r>
              <a:rPr lang="en-US" sz="2400" dirty="0"/>
              <a:t>Work with TC in assuring computers and technology is prepared and properly functioning</a:t>
            </a:r>
          </a:p>
          <a:p>
            <a:pPr lvl="1"/>
            <a:r>
              <a:rPr lang="en-US" sz="2400" dirty="0"/>
              <a:t>Alert teachers: Interim Comprehensive Assessments go offline February 24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235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04800"/>
          </a:xfrm>
        </p:spPr>
        <p:txBody>
          <a:bodyPr/>
          <a:lstStyle/>
          <a:p>
            <a:r>
              <a:rPr lang="en-US" dirty="0" smtClean="0"/>
              <a:t>The Summative Assessment: During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Timeline/Responsibilities</a:t>
            </a:r>
          </a:p>
          <a:p>
            <a:r>
              <a:rPr lang="en-US" dirty="0" smtClean="0"/>
              <a:t>March:</a:t>
            </a:r>
          </a:p>
          <a:p>
            <a:pPr lvl="1"/>
            <a:r>
              <a:rPr lang="en-US" sz="2400" dirty="0" smtClean="0"/>
              <a:t>Summative Assessment window opens March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 smtClean="0"/>
              <a:t>Prepare district for the spring summative assessment</a:t>
            </a:r>
          </a:p>
          <a:p>
            <a:pPr lvl="2"/>
            <a:r>
              <a:rPr lang="en-US" sz="2000" dirty="0" smtClean="0"/>
              <a:t>In-Service Presentation/Staff Meeting</a:t>
            </a:r>
          </a:p>
          <a:p>
            <a:pPr lvl="2"/>
            <a:r>
              <a:rPr lang="en-US" sz="2000" dirty="0" smtClean="0"/>
              <a:t>Assessment schedule</a:t>
            </a:r>
          </a:p>
          <a:p>
            <a:pPr lvl="2"/>
            <a:r>
              <a:rPr lang="en-US" sz="2000" dirty="0" smtClean="0"/>
              <a:t>Policies/Procedures</a:t>
            </a:r>
          </a:p>
          <a:p>
            <a:pPr lvl="2"/>
            <a:r>
              <a:rPr lang="en-US" sz="2000" dirty="0" smtClean="0"/>
              <a:t>Distribute TAMs (Manuals)</a:t>
            </a:r>
          </a:p>
          <a:p>
            <a:pPr lvl="2"/>
            <a:r>
              <a:rPr lang="en-US" sz="2000" dirty="0" smtClean="0"/>
              <a:t>Assure TAs are completing certifications</a:t>
            </a:r>
          </a:p>
          <a:p>
            <a:pPr lvl="2"/>
            <a:r>
              <a:rPr lang="en-US" sz="2000" dirty="0" smtClean="0"/>
              <a:t>Be prepared to assist with technical and </a:t>
            </a:r>
            <a:r>
              <a:rPr lang="en-US" sz="2000" dirty="0"/>
              <a:t>l</a:t>
            </a:r>
            <a:r>
              <a:rPr lang="en-US" sz="2000" dirty="0" smtClean="0"/>
              <a:t>ogistical situations</a:t>
            </a:r>
          </a:p>
          <a:p>
            <a:pPr lvl="3"/>
            <a:r>
              <a:rPr lang="en-US" sz="1600" dirty="0" smtClean="0"/>
              <a:t>Collaboration with State contacts and technical assistance</a:t>
            </a:r>
            <a:endParaRPr lang="en-US" sz="16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145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04800"/>
          </a:xfrm>
        </p:spPr>
        <p:txBody>
          <a:bodyPr/>
          <a:lstStyle/>
          <a:p>
            <a:r>
              <a:rPr lang="en-US" dirty="0" smtClean="0"/>
              <a:t>The Summative Assessment: During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Timeline/Responsibilities</a:t>
            </a:r>
          </a:p>
          <a:p>
            <a:r>
              <a:rPr lang="en-US" dirty="0" smtClean="0"/>
              <a:t>March - May:</a:t>
            </a:r>
          </a:p>
          <a:p>
            <a:pPr lvl="1"/>
            <a:r>
              <a:rPr lang="en-US" sz="2400" dirty="0" smtClean="0"/>
              <a:t>Monitor and track the completion of all necessary assessments</a:t>
            </a:r>
          </a:p>
          <a:p>
            <a:pPr lvl="1"/>
            <a:r>
              <a:rPr lang="en-US" sz="2400" dirty="0" smtClean="0"/>
              <a:t>Continue to assist in any technical or logistical situations</a:t>
            </a:r>
          </a:p>
          <a:p>
            <a:pPr lvl="1"/>
            <a:r>
              <a:rPr lang="en-US" sz="2400" dirty="0" smtClean="0"/>
              <a:t>Communication with TAs for the potential of APPEALS</a:t>
            </a:r>
          </a:p>
          <a:p>
            <a:pPr lvl="2"/>
            <a:r>
              <a:rPr lang="en-US" sz="1800" dirty="0" smtClean="0"/>
              <a:t>Special circumstances that arise during testing that require documentation supported decisions</a:t>
            </a:r>
          </a:p>
          <a:p>
            <a:pPr lvl="2"/>
            <a:r>
              <a:rPr lang="en-US" sz="1800" dirty="0" smtClean="0"/>
              <a:t>Contact with State on APPEALS should be made within 24 business hours of incident</a:t>
            </a:r>
          </a:p>
          <a:p>
            <a:pPr lvl="2"/>
            <a:r>
              <a:rPr lang="en-US" sz="1800" dirty="0"/>
              <a:t>Appeals close  the last day of the test window</a:t>
            </a:r>
          </a:p>
          <a:p>
            <a:pPr lvl="2"/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687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04800"/>
          </a:xfrm>
        </p:spPr>
        <p:txBody>
          <a:bodyPr/>
          <a:lstStyle/>
          <a:p>
            <a:r>
              <a:rPr lang="en-US" dirty="0" smtClean="0"/>
              <a:t>The Summative Assessment: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Timeline/Responsibilities</a:t>
            </a:r>
          </a:p>
          <a:p>
            <a:r>
              <a:rPr lang="en-US" dirty="0" smtClean="0"/>
              <a:t>May - June:</a:t>
            </a:r>
          </a:p>
          <a:p>
            <a:pPr lvl="1"/>
            <a:r>
              <a:rPr lang="en-US" sz="2400" dirty="0"/>
              <a:t>Submit Medical Exemption forms and documentation by May 11, 2018</a:t>
            </a:r>
          </a:p>
          <a:p>
            <a:pPr lvl="1"/>
            <a:r>
              <a:rPr lang="en-US" sz="2400" dirty="0" smtClean="0"/>
              <a:t>Distribute student results to parents ASAP</a:t>
            </a:r>
          </a:p>
          <a:p>
            <a:pPr lvl="1"/>
            <a:r>
              <a:rPr lang="en-US" sz="2400" dirty="0" smtClean="0"/>
              <a:t>Data Cleanup</a:t>
            </a:r>
          </a:p>
          <a:p>
            <a:pPr lvl="1"/>
            <a:r>
              <a:rPr lang="en-US" sz="2400" dirty="0" smtClean="0"/>
              <a:t>Data Validation</a:t>
            </a:r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177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The Formative Side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Smarter Balanced and the SDDOE provide districts with two resources to support the development of formative assessment within the classroom!</a:t>
            </a:r>
          </a:p>
          <a:p>
            <a:pPr marL="0" indent="0" algn="ctr">
              <a:buNone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Interim Assessments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dirty="0" smtClean="0"/>
              <a:t>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7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</a:p>
          <a:p>
            <a:pPr lvl="1"/>
            <a:r>
              <a:rPr lang="en-US" dirty="0" smtClean="0"/>
              <a:t>Tools provided for global measuring of early, midyear, </a:t>
            </a:r>
            <a:r>
              <a:rPr lang="en-US" dirty="0"/>
              <a:t>o</a:t>
            </a:r>
            <a:r>
              <a:rPr lang="en-US" dirty="0" smtClean="0"/>
              <a:t>r periodic progress toward summative assessment targets</a:t>
            </a:r>
          </a:p>
          <a:p>
            <a:pPr lvl="1"/>
            <a:r>
              <a:rPr lang="en-US" dirty="0" smtClean="0"/>
              <a:t>Content Standard aligned (Math and ELA)</a:t>
            </a:r>
          </a:p>
          <a:p>
            <a:pPr lvl="1"/>
            <a:r>
              <a:rPr lang="en-US" dirty="0" smtClean="0"/>
              <a:t>Same assessment </a:t>
            </a:r>
            <a:r>
              <a:rPr lang="en-US" dirty="0"/>
              <a:t>p</a:t>
            </a:r>
            <a:r>
              <a:rPr lang="en-US" dirty="0" smtClean="0"/>
              <a:t>ortal and system as the summative assessment</a:t>
            </a:r>
          </a:p>
          <a:p>
            <a:pPr lvl="2"/>
            <a:r>
              <a:rPr lang="en-US" dirty="0" smtClean="0"/>
              <a:t>Same assessment platform</a:t>
            </a:r>
          </a:p>
          <a:p>
            <a:pPr lvl="2"/>
            <a:r>
              <a:rPr lang="en-US" dirty="0" smtClean="0"/>
              <a:t>Same designated supports and accommodations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hlinkClick r:id="rId2"/>
              </a:rPr>
              <a:t>Smarter Balanced Interim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95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Why use them?</a:t>
            </a:r>
          </a:p>
          <a:p>
            <a:pPr lvl="1"/>
            <a:r>
              <a:rPr lang="en-US" dirty="0" smtClean="0"/>
              <a:t>ICA: Interim Comprehensive Assessments</a:t>
            </a:r>
          </a:p>
          <a:p>
            <a:pPr lvl="2"/>
            <a:r>
              <a:rPr lang="en-US" dirty="0" smtClean="0"/>
              <a:t>Follow the exact same blueprints as summative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seful for district/school wide assessment in Math and ELA (Benchmarking)</a:t>
            </a:r>
          </a:p>
          <a:p>
            <a:pPr lvl="2"/>
            <a:r>
              <a:rPr lang="en-US" dirty="0" smtClean="0"/>
              <a:t>Determine district/school trends/needs</a:t>
            </a:r>
          </a:p>
          <a:p>
            <a:pPr lvl="1"/>
            <a:r>
              <a:rPr lang="en-US" dirty="0" smtClean="0"/>
              <a:t>IAB: Interim Assessment Blocks</a:t>
            </a:r>
          </a:p>
          <a:p>
            <a:pPr lvl="2"/>
            <a:r>
              <a:rPr lang="en-US" dirty="0" smtClean="0"/>
              <a:t>Separate SBAC Target aligned blueprints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seful for classroom teachers at a finer grain in determining the student/instructional needs per target</a:t>
            </a:r>
            <a:endParaRPr lang="en-US" dirty="0"/>
          </a:p>
          <a:p>
            <a:pPr marL="914400" lvl="2" indent="0">
              <a:buNone/>
            </a:pPr>
            <a:r>
              <a:rPr lang="en-US" sz="1600" dirty="0" smtClean="0"/>
              <a:t>*For full summary of all Interim Assessments see Fact Sheet handout</a:t>
            </a: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hlinkClick r:id="rId2"/>
              </a:rPr>
              <a:t>Smarter Balanced Interim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A collection of educator vetted professional learning and instructional resources aligned to SD content </a:t>
            </a:r>
            <a:r>
              <a:rPr lang="en-US" dirty="0"/>
              <a:t>s</a:t>
            </a:r>
            <a:r>
              <a:rPr lang="en-US" dirty="0" smtClean="0"/>
              <a:t>tandards and Smarter Balanced targets</a:t>
            </a:r>
          </a:p>
          <a:p>
            <a:pPr lvl="1"/>
            <a:r>
              <a:rPr lang="en-US" dirty="0" smtClean="0"/>
              <a:t>Created, vetted, and constantly improved by educators from across the nation including our own SD educators</a:t>
            </a:r>
          </a:p>
          <a:p>
            <a:r>
              <a:rPr lang="en-US" sz="2800" dirty="0" smtClean="0"/>
              <a:t>How do you get access? </a:t>
            </a:r>
          </a:p>
          <a:p>
            <a:pPr lvl="1"/>
            <a:r>
              <a:rPr lang="en-US" sz="2400" dirty="0">
                <a:hlinkClick r:id="rId2"/>
              </a:rPr>
              <a:t>https://sbdigitallibrary.org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: Sign up here!</a:t>
            </a:r>
          </a:p>
          <a:p>
            <a:pPr lvl="1"/>
            <a:r>
              <a:rPr lang="en-US" sz="2400" dirty="0" smtClean="0">
                <a:hlinkClick r:id="rId3"/>
              </a:rPr>
              <a:t>SDDOE Digital Library</a:t>
            </a:r>
            <a:r>
              <a:rPr lang="en-US" sz="2400" dirty="0" smtClean="0"/>
              <a:t>: Tips and support documents </a:t>
            </a:r>
            <a:endParaRPr lang="en-US" sz="24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hlinkClick r:id="rId2"/>
              </a:rPr>
              <a:t>Smarter Balanced </a:t>
            </a:r>
            <a:r>
              <a:rPr lang="en-US" dirty="0" smtClean="0">
                <a:hlinkClick r:id="rId2"/>
              </a:rPr>
              <a:t>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67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Why use it?</a:t>
            </a:r>
          </a:p>
          <a:p>
            <a:pPr lvl="1"/>
            <a:r>
              <a:rPr lang="en-US" sz="2000" dirty="0" smtClean="0"/>
              <a:t>Assessment – Supplemental Curriculum – Instruction alignment!</a:t>
            </a:r>
          </a:p>
          <a:p>
            <a:pPr lvl="1"/>
            <a:r>
              <a:rPr lang="en-US" sz="2000" dirty="0" smtClean="0"/>
              <a:t>Vetted resources minimize the time needed to search and find useful resources</a:t>
            </a:r>
          </a:p>
          <a:p>
            <a:pPr lvl="1"/>
            <a:r>
              <a:rPr lang="en-US" sz="2000" dirty="0" smtClean="0"/>
              <a:t>Forums allow you to communicate with educators from across the country about specific lessons or general practices</a:t>
            </a:r>
          </a:p>
          <a:p>
            <a:pPr lvl="1"/>
            <a:r>
              <a:rPr lang="en-US" sz="2000" dirty="0" smtClean="0"/>
              <a:t>User profile functions allow you to create saved lists of resources and store favorites</a:t>
            </a:r>
          </a:p>
          <a:p>
            <a:pPr lvl="1"/>
            <a:r>
              <a:rPr lang="en-US" sz="2000" dirty="0" smtClean="0"/>
              <a:t>Opportunities of networking and professional development available to educators looking to become involved in the creation of the Digital Library</a:t>
            </a:r>
          </a:p>
          <a:p>
            <a:pPr lvl="2"/>
            <a:r>
              <a:rPr lang="en-US" sz="1600" dirty="0" smtClean="0"/>
              <a:t>Contact Joe Moran for more information @ </a:t>
            </a:r>
            <a:r>
              <a:rPr lang="en-US" sz="1600" dirty="0" smtClean="0">
                <a:hlinkClick r:id="rId2"/>
              </a:rPr>
              <a:t>Joe.Moran@state.sd.us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hlinkClick r:id="rId3"/>
              </a:rPr>
              <a:t>Smarter Balanced </a:t>
            </a:r>
            <a:r>
              <a:rPr lang="en-US" dirty="0" smtClean="0">
                <a:hlinkClick r:id="rId3"/>
              </a:rPr>
              <a:t>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34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3" y="1894858"/>
            <a:ext cx="6780953" cy="40095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Smarter Balanced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429000" y="1740794"/>
            <a:ext cx="3372118" cy="1676400"/>
            <a:chOff x="3429000" y="1740794"/>
            <a:chExt cx="3372118" cy="1676400"/>
          </a:xfrm>
        </p:grpSpPr>
        <p:sp>
          <p:nvSpPr>
            <p:cNvPr id="6" name="Donut 5"/>
            <p:cNvSpPr/>
            <p:nvPr/>
          </p:nvSpPr>
          <p:spPr>
            <a:xfrm>
              <a:off x="3429000" y="1740794"/>
              <a:ext cx="2209800" cy="1676400"/>
            </a:xfrm>
            <a:prstGeom prst="donut">
              <a:avLst>
                <a:gd name="adj" fmla="val 7391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3318" y="189485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*</a:t>
              </a:r>
              <a:r>
                <a:rPr lang="en-US" dirty="0" smtClean="0"/>
                <a:t>Summative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57518" y="4038600"/>
            <a:ext cx="8115300" cy="2362200"/>
            <a:chOff x="857518" y="4267200"/>
            <a:chExt cx="8115300" cy="2133600"/>
          </a:xfrm>
        </p:grpSpPr>
        <p:sp>
          <p:nvSpPr>
            <p:cNvPr id="7" name="Donut 6"/>
            <p:cNvSpPr/>
            <p:nvPr/>
          </p:nvSpPr>
          <p:spPr>
            <a:xfrm>
              <a:off x="857518" y="4267200"/>
              <a:ext cx="7391400" cy="2133600"/>
            </a:xfrm>
            <a:prstGeom prst="donut">
              <a:avLst>
                <a:gd name="adj" fmla="val 7391"/>
              </a:avLst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25018" y="5846802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*Formative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92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029200"/>
          </a:xfrm>
        </p:spPr>
        <p:txBody>
          <a:bodyPr/>
          <a:lstStyle/>
          <a:p>
            <a:r>
              <a:rPr lang="en-US" sz="2400" dirty="0" smtClean="0"/>
              <a:t>Basics</a:t>
            </a:r>
          </a:p>
          <a:p>
            <a:pPr lvl="1"/>
            <a:r>
              <a:rPr lang="en-US" sz="2000" dirty="0" smtClean="0"/>
              <a:t>Interims can provide districts/classrooms with a target focus</a:t>
            </a:r>
          </a:p>
          <a:p>
            <a:pPr lvl="1"/>
            <a:r>
              <a:rPr lang="en-US" sz="2000" dirty="0" smtClean="0"/>
              <a:t>Digital Library can provide supplementary resources to assist educators in improving classroom instruction and student learning</a:t>
            </a:r>
          </a:p>
          <a:p>
            <a:r>
              <a:rPr lang="en-US" sz="2400" dirty="0" smtClean="0"/>
              <a:t>Formative Assessment Process</a:t>
            </a:r>
          </a:p>
          <a:p>
            <a:pPr lvl="1"/>
            <a:r>
              <a:rPr lang="en-US" sz="2000" dirty="0" smtClean="0"/>
              <a:t>The process is a continual cycle!</a:t>
            </a:r>
          </a:p>
          <a:p>
            <a:pPr lvl="1"/>
            <a:r>
              <a:rPr lang="en-US" sz="2000" dirty="0" smtClean="0"/>
              <a:t>Allows for a connected and aligned usage of the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assessment system</a:t>
            </a:r>
          </a:p>
          <a:p>
            <a:r>
              <a:rPr lang="en-US" sz="2400" dirty="0" smtClean="0">
                <a:hlinkClick r:id="rId2"/>
              </a:rPr>
              <a:t>Playlists</a:t>
            </a:r>
            <a:endParaRPr lang="en-US" sz="2400" dirty="0" smtClean="0"/>
          </a:p>
          <a:p>
            <a:pPr lvl="1"/>
            <a:r>
              <a:rPr lang="en-US" sz="2000" dirty="0" smtClean="0"/>
              <a:t>Students are assessed using IABs</a:t>
            </a:r>
          </a:p>
          <a:p>
            <a:pPr lvl="1"/>
            <a:r>
              <a:rPr lang="en-US" sz="2000" dirty="0" smtClean="0"/>
              <a:t>Student reports show student performance levels</a:t>
            </a:r>
          </a:p>
          <a:p>
            <a:pPr lvl="1"/>
            <a:r>
              <a:rPr lang="en-US" sz="2000" dirty="0" smtClean="0"/>
              <a:t>Playlists provide resources from the Digital Library that have been specifically selected to assist in success achievement of the students at those exact performance levels</a:t>
            </a:r>
            <a:endParaRPr lang="en-US" sz="20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Connecting the System!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0"/>
            <a:ext cx="2743200" cy="247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30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800600"/>
          </a:xfrm>
        </p:spPr>
        <p:txBody>
          <a:bodyPr/>
          <a:lstStyle/>
          <a:p>
            <a:r>
              <a:rPr lang="en-US" sz="2400" dirty="0" smtClean="0">
                <a:hlinkClick r:id="rId2"/>
              </a:rPr>
              <a:t>SBAC Summative Target Blueprint to SD Content Standards Crosswalk</a:t>
            </a:r>
            <a:endParaRPr lang="en-US" sz="2400" dirty="0" smtClean="0"/>
          </a:p>
          <a:p>
            <a:pPr lvl="1"/>
            <a:r>
              <a:rPr lang="en-US" sz="1800" dirty="0" smtClean="0"/>
              <a:t>Grade by grade single page printout for every summative assessment target assessed and the corresponding SD Content Standards</a:t>
            </a:r>
          </a:p>
          <a:p>
            <a:pPr lvl="1"/>
            <a:r>
              <a:rPr lang="en-US" sz="1800" dirty="0" smtClean="0"/>
              <a:t>Helps associate SBAC targets to our specific state standards</a:t>
            </a:r>
          </a:p>
          <a:p>
            <a:pPr lvl="1"/>
            <a:r>
              <a:rPr lang="en-US" sz="1800" dirty="0" smtClean="0"/>
              <a:t>Helps educators dive into the item specifications for improved item writing and classroom formative assessment</a:t>
            </a:r>
          </a:p>
          <a:p>
            <a:pPr lvl="2"/>
            <a:r>
              <a:rPr lang="en-US" sz="1600" dirty="0" smtClean="0"/>
              <a:t>Questions about this document? Contact Joe Moran @ </a:t>
            </a:r>
            <a:r>
              <a:rPr lang="en-US" sz="1600" dirty="0" smtClean="0">
                <a:hlinkClick r:id="rId3"/>
              </a:rPr>
              <a:t>Joe.Moran@state.sd.us</a:t>
            </a:r>
            <a:r>
              <a:rPr lang="en-US" sz="1600" dirty="0"/>
              <a:t>!</a:t>
            </a:r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1600" dirty="0" smtClean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Connecting the System!</a:t>
            </a:r>
          </a:p>
        </p:txBody>
      </p:sp>
    </p:spTree>
    <p:extLst>
      <p:ext uri="{BB962C8B-B14F-4D97-AF65-F5344CB8AC3E}">
        <p14:creationId xmlns:p14="http://schemas.microsoft.com/office/powerpoint/2010/main" val="1461277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1600200" y="2628900"/>
            <a:ext cx="5943600" cy="160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Tools, Supports, &amp;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43619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/>
              <a:t>Embedded (within computer testing platform) and non-embedded (outside of the computer)</a:t>
            </a:r>
          </a:p>
          <a:p>
            <a:r>
              <a:rPr lang="en-US" dirty="0"/>
              <a:t>Available for all students</a:t>
            </a:r>
          </a:p>
          <a:p>
            <a:r>
              <a:rPr lang="en-US" dirty="0"/>
              <a:t>Students can choose to use them or not</a:t>
            </a:r>
          </a:p>
          <a:p>
            <a:endParaRPr lang="en-US" sz="14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3619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77200" cy="4495800"/>
          </a:xfrm>
        </p:spPr>
        <p:txBody>
          <a:bodyPr/>
          <a:lstStyle/>
          <a:p>
            <a:r>
              <a:rPr lang="en-US" dirty="0"/>
              <a:t>Available for some student with an identified need</a:t>
            </a:r>
          </a:p>
          <a:p>
            <a:pPr lvl="1"/>
            <a:r>
              <a:rPr lang="en-US" dirty="0"/>
              <a:t>Process for deciding these needs</a:t>
            </a:r>
          </a:p>
          <a:p>
            <a:pPr lvl="1"/>
            <a:r>
              <a:rPr lang="en-US" dirty="0"/>
              <a:t>Should be documented somehow</a:t>
            </a:r>
          </a:p>
          <a:p>
            <a:r>
              <a:rPr lang="en-US" dirty="0"/>
              <a:t>Must be using them for instruction before needing for testing</a:t>
            </a:r>
          </a:p>
          <a:p>
            <a:endParaRPr lang="en-US" sz="14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5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Supports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6193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077200" cy="4267200"/>
          </a:xfrm>
        </p:spPr>
        <p:txBody>
          <a:bodyPr/>
          <a:lstStyle/>
          <a:p>
            <a:r>
              <a:rPr lang="en-US" dirty="0"/>
              <a:t>Must be on an IEP or 504 plan</a:t>
            </a:r>
          </a:p>
          <a:p>
            <a:pPr lvl="1"/>
            <a:r>
              <a:rPr lang="en-US" dirty="0" smtClean="0"/>
              <a:t>IEP: </a:t>
            </a:r>
            <a:r>
              <a:rPr lang="en-US" dirty="0"/>
              <a:t>special education</a:t>
            </a:r>
          </a:p>
          <a:p>
            <a:pPr lvl="1"/>
            <a:r>
              <a:rPr lang="en-US" dirty="0" smtClean="0"/>
              <a:t>504: </a:t>
            </a:r>
            <a:r>
              <a:rPr lang="en-US" dirty="0"/>
              <a:t>check to see who your 504 coordinator is</a:t>
            </a:r>
          </a:p>
          <a:p>
            <a:r>
              <a:rPr lang="en-US" dirty="0"/>
              <a:t>Must be used for instruction before using on the assessment</a:t>
            </a:r>
          </a:p>
          <a:p>
            <a:endParaRPr lang="en-US" sz="14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5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Accommodations</a:t>
            </a:r>
          </a:p>
        </p:txBody>
      </p:sp>
    </p:spTree>
    <p:extLst>
      <p:ext uri="{BB962C8B-B14F-4D97-AF65-F5344CB8AC3E}">
        <p14:creationId xmlns:p14="http://schemas.microsoft.com/office/powerpoint/2010/main" val="43619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648200"/>
          </a:xfrm>
        </p:spPr>
        <p:txBody>
          <a:bodyPr/>
          <a:lstStyle/>
          <a:p>
            <a:r>
              <a:rPr lang="en-US" sz="2400" dirty="0"/>
              <a:t>Special Education Director</a:t>
            </a:r>
          </a:p>
          <a:p>
            <a:pPr lvl="1"/>
            <a:r>
              <a:rPr lang="en-US" sz="2000" dirty="0"/>
              <a:t>Hold IEP meetings to determine supports and/or accommodations</a:t>
            </a:r>
          </a:p>
          <a:p>
            <a:pPr lvl="1"/>
            <a:r>
              <a:rPr lang="en-US" sz="2000" dirty="0"/>
              <a:t>Ensure supports and accommodations are being used for instruction</a:t>
            </a:r>
          </a:p>
          <a:p>
            <a:pPr lvl="1"/>
            <a:r>
              <a:rPr lang="en-US" sz="2000" dirty="0"/>
              <a:t>Work with testing coordinator to enable supports and accommodations</a:t>
            </a:r>
          </a:p>
          <a:p>
            <a:r>
              <a:rPr lang="en-US" sz="2400" dirty="0"/>
              <a:t>504 Coordinator</a:t>
            </a:r>
          </a:p>
          <a:p>
            <a:pPr lvl="1"/>
            <a:r>
              <a:rPr lang="en-US" sz="2000" dirty="0"/>
              <a:t>Hold 504 meetings to determine needed supports and/or accommodations</a:t>
            </a:r>
          </a:p>
          <a:p>
            <a:pPr lvl="1"/>
            <a:r>
              <a:rPr lang="en-US" sz="2000" dirty="0"/>
              <a:t>Work with staff to ensure being used for instruction</a:t>
            </a:r>
          </a:p>
          <a:p>
            <a:pPr lvl="1"/>
            <a:r>
              <a:rPr lang="en-US" sz="2000" dirty="0"/>
              <a:t>Communicate with testing coordinator to enable supports and accommodations in TIDE</a:t>
            </a:r>
          </a:p>
          <a:p>
            <a:r>
              <a:rPr lang="en-US" sz="2400" dirty="0"/>
              <a:t>Testing Coordinator</a:t>
            </a:r>
          </a:p>
          <a:p>
            <a:pPr lvl="1"/>
            <a:r>
              <a:rPr lang="en-US" sz="2000" dirty="0"/>
              <a:t>Work with Special Education and 504 Coordinator to ensure supports and accommodations are enabled in TIDE</a:t>
            </a:r>
          </a:p>
          <a:p>
            <a:endParaRPr lang="en-US" sz="14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5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/>
              <a:t>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436193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029200"/>
          </a:xfrm>
        </p:spPr>
        <p:txBody>
          <a:bodyPr/>
          <a:lstStyle/>
          <a:p>
            <a:r>
              <a:rPr lang="en-US" sz="2400" dirty="0"/>
              <a:t>Beginning and during school year</a:t>
            </a:r>
          </a:p>
          <a:p>
            <a:pPr lvl="1"/>
            <a:r>
              <a:rPr lang="en-US" sz="2000" dirty="0"/>
              <a:t>Put in place process used to decide supports needed for some students</a:t>
            </a:r>
          </a:p>
          <a:p>
            <a:pPr lvl="1"/>
            <a:r>
              <a:rPr lang="en-US" sz="2000" dirty="0"/>
              <a:t>Special Ed holds IEP meetings, talk about and document supports and accommodations</a:t>
            </a:r>
          </a:p>
          <a:p>
            <a:pPr lvl="1"/>
            <a:r>
              <a:rPr lang="en-US" sz="2000" dirty="0"/>
              <a:t>Students use supports and accommodations for instruction</a:t>
            </a:r>
          </a:p>
          <a:p>
            <a:r>
              <a:rPr lang="en-US" sz="2400" dirty="0"/>
              <a:t>Prior to testing</a:t>
            </a:r>
          </a:p>
          <a:p>
            <a:pPr lvl="1"/>
            <a:r>
              <a:rPr lang="en-US" sz="2000" dirty="0"/>
              <a:t>Work with staff to enable student access and use of practice and training site</a:t>
            </a:r>
          </a:p>
          <a:p>
            <a:pPr lvl="1"/>
            <a:r>
              <a:rPr lang="en-US" sz="2000" dirty="0"/>
              <a:t>Ensure supports and accommodations are enable within TIDE</a:t>
            </a:r>
          </a:p>
          <a:p>
            <a:pPr lvl="1"/>
            <a:r>
              <a:rPr lang="en-US" sz="2000" dirty="0"/>
              <a:t>Send documentation for Reading Passages, and Print on Demand to DOE</a:t>
            </a:r>
          </a:p>
          <a:p>
            <a:pPr lvl="1"/>
            <a:r>
              <a:rPr lang="en-US" sz="2000" dirty="0"/>
              <a:t>Ensure Scribe and/or Test Readers are trained</a:t>
            </a:r>
          </a:p>
          <a:p>
            <a:r>
              <a:rPr lang="en-US" sz="2400" dirty="0"/>
              <a:t>During testing</a:t>
            </a:r>
          </a:p>
          <a:p>
            <a:pPr lvl="1"/>
            <a:r>
              <a:rPr lang="en-US" sz="2000" dirty="0"/>
              <a:t>Monitor supports and accommodations</a:t>
            </a:r>
          </a:p>
          <a:p>
            <a:endParaRPr lang="en-US" sz="12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5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436193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/>
          <a:lstStyle/>
          <a:p>
            <a:r>
              <a:rPr lang="en-US" sz="2800" dirty="0"/>
              <a:t>Usability, Accessibility and Accommodations Guidelines</a:t>
            </a:r>
          </a:p>
          <a:p>
            <a:pPr lvl="1"/>
            <a:r>
              <a:rPr lang="en-US" sz="2400" dirty="0"/>
              <a:t>Provide in depth information on tools, support, and accommodations for Smarter Balanced</a:t>
            </a:r>
          </a:p>
          <a:p>
            <a:r>
              <a:rPr lang="en-US" sz="2800" dirty="0"/>
              <a:t>Accommodation Summary</a:t>
            </a:r>
          </a:p>
          <a:p>
            <a:pPr lvl="1"/>
            <a:r>
              <a:rPr lang="en-US" sz="2400" dirty="0"/>
              <a:t>One page summary of tools, supports, and accommodation for Smarter Balanced; and tool and accommodations for SD Science Assessment</a:t>
            </a:r>
          </a:p>
          <a:p>
            <a:r>
              <a:rPr lang="en-US" sz="2800" dirty="0"/>
              <a:t>Training Protocols</a:t>
            </a:r>
          </a:p>
          <a:p>
            <a:pPr lvl="1"/>
            <a:r>
              <a:rPr lang="en-US" sz="2400" dirty="0"/>
              <a:t>Read Aloud</a:t>
            </a:r>
          </a:p>
          <a:p>
            <a:pPr lvl="1"/>
            <a:r>
              <a:rPr lang="en-US" sz="2400" dirty="0"/>
              <a:t>Scribe</a:t>
            </a:r>
          </a:p>
          <a:p>
            <a:r>
              <a:rPr lang="en-US" sz="2800" dirty="0">
                <a:hlinkClick r:id="rId2"/>
              </a:rPr>
              <a:t>http://doe.sd.gov/octe/SMARTERbalanced.aspx</a:t>
            </a:r>
            <a:r>
              <a:rPr lang="en-US" sz="2800" dirty="0"/>
              <a:t> </a:t>
            </a:r>
          </a:p>
          <a:p>
            <a:endParaRPr lang="en-US" sz="16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457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4220997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0772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Contact</a:t>
            </a:r>
          </a:p>
          <a:p>
            <a:pPr marL="0" indent="0" algn="ctr">
              <a:buNone/>
            </a:pPr>
            <a:r>
              <a:rPr lang="en-US" sz="2400" dirty="0" smtClean="0"/>
              <a:t>Beth </a:t>
            </a:r>
            <a:r>
              <a:rPr lang="en-US" sz="2400" dirty="0"/>
              <a:t>Schiltz</a:t>
            </a:r>
          </a:p>
          <a:p>
            <a:pPr marL="0" indent="0" algn="ctr">
              <a:buNone/>
            </a:pPr>
            <a:r>
              <a:rPr lang="en-US" sz="2400" dirty="0"/>
              <a:t>Special Ed Office</a:t>
            </a: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Beth.Schiltz@state.sd.us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605-773-4257</a:t>
            </a:r>
          </a:p>
          <a:p>
            <a:endParaRPr lang="en-US" sz="14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/>
              <a:t>For Accommodation help:</a:t>
            </a:r>
          </a:p>
        </p:txBody>
      </p:sp>
    </p:spTree>
    <p:extLst>
      <p:ext uri="{BB962C8B-B14F-4D97-AF65-F5344CB8AC3E}">
        <p14:creationId xmlns:p14="http://schemas.microsoft.com/office/powerpoint/2010/main" val="422099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Assessment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>
                <a:hlinkClick r:id="rId2"/>
              </a:rPr>
              <a:t>Assessment </a:t>
            </a:r>
            <a:r>
              <a:rPr lang="en-US" dirty="0" smtClean="0">
                <a:hlinkClick r:id="rId2"/>
              </a:rPr>
              <a:t>Portal</a:t>
            </a:r>
            <a:endParaRPr lang="en-US" dirty="0" smtClean="0"/>
          </a:p>
          <a:p>
            <a:pPr marL="742950" lvl="2" indent="-342900"/>
            <a:r>
              <a:rPr lang="en-US" dirty="0" smtClean="0"/>
              <a:t>Entrance Points</a:t>
            </a:r>
          </a:p>
          <a:p>
            <a:pPr marL="742950" lvl="2" indent="-342900"/>
            <a:r>
              <a:rPr lang="en-US" dirty="0" smtClean="0"/>
              <a:t>Updates</a:t>
            </a:r>
          </a:p>
          <a:p>
            <a:pPr marL="742950" lvl="2" indent="-342900"/>
            <a:r>
              <a:rPr lang="en-US" dirty="0" smtClean="0"/>
              <a:t>Resources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4955292" cy="48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85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Assessment Portal: 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7338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smtClean="0"/>
              <a:t>TIDE: Test Information Distribution Engine</a:t>
            </a:r>
          </a:p>
          <a:p>
            <a:pPr marL="742950" lvl="2" indent="-342900"/>
            <a:r>
              <a:rPr lang="en-US" dirty="0" smtClean="0"/>
              <a:t>Note: You will need to be well versed with TIDE</a:t>
            </a:r>
          </a:p>
          <a:p>
            <a:pPr marL="40005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209800"/>
            <a:ext cx="5346107" cy="42750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55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Assessment Portal</a:t>
            </a:r>
            <a:r>
              <a:rPr lang="en-US" dirty="0" smtClean="0"/>
              <a:t>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40005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53" y="1524000"/>
            <a:ext cx="5063494" cy="4905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16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Assessment Portal: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40005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508333"/>
            <a:ext cx="3224873" cy="3124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2" y="1524000"/>
            <a:ext cx="3224872" cy="3124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5627132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 places to find support resources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2386" y="4713718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Portal Main Page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8548" y="4713718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Entrance Page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4554012">
            <a:off x="2911651" y="4770059"/>
            <a:ext cx="1894286" cy="1569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9066622">
            <a:off x="4045875" y="4689812"/>
            <a:ext cx="2670772" cy="1355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05994" y="2230452"/>
            <a:ext cx="1143000" cy="533400"/>
          </a:xfrm>
          <a:prstGeom prst="frame">
            <a:avLst>
              <a:gd name="adj1" fmla="val 18025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6705600" y="2230452"/>
            <a:ext cx="1600200" cy="2265348"/>
          </a:xfrm>
          <a:prstGeom prst="frame">
            <a:avLst>
              <a:gd name="adj1" fmla="val 7320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5396941">
            <a:off x="7372751" y="4780855"/>
            <a:ext cx="1325924" cy="13531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056071" y="28956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95334" y="5521677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Important Manuals</a:t>
            </a:r>
          </a:p>
        </p:txBody>
      </p:sp>
    </p:spTree>
    <p:extLst>
      <p:ext uri="{BB962C8B-B14F-4D97-AF65-F5344CB8AC3E}">
        <p14:creationId xmlns:p14="http://schemas.microsoft.com/office/powerpoint/2010/main" val="15303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The Summative Side of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Smarter Balanced and the SDDOE provide districts with the end of year summative assessment for…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-students in grades 3,4,5,6,7,8, and 11</a:t>
            </a:r>
          </a:p>
          <a:p>
            <a:pPr marL="0" indent="0" algn="ctr">
              <a:buNone/>
            </a:pPr>
            <a:r>
              <a:rPr lang="en-US" dirty="0" smtClean="0"/>
              <a:t>-in the content areas of ELA and Math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*</a:t>
            </a:r>
            <a:r>
              <a:rPr lang="en-US" dirty="0" smtClean="0">
                <a:hlinkClick r:id="rId2"/>
              </a:rPr>
              <a:t>ELA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Math</a:t>
            </a:r>
            <a:r>
              <a:rPr lang="en-US" dirty="0" smtClean="0"/>
              <a:t> Blueprints for assessment specifics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304800"/>
          </a:xfrm>
        </p:spPr>
        <p:txBody>
          <a:bodyPr/>
          <a:lstStyle/>
          <a:p>
            <a:r>
              <a:rPr lang="en-US" dirty="0" smtClean="0"/>
              <a:t>The 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end of year summative assessment is the accountability piece of the equation.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Results factor into…</a:t>
            </a:r>
          </a:p>
          <a:p>
            <a:pPr marL="0" indent="0" algn="ctr">
              <a:buNone/>
            </a:pPr>
            <a:endParaRPr lang="en-US" dirty="0" smtClean="0"/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Federal and State Reporting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School Report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304800"/>
          </a:xfrm>
        </p:spPr>
        <p:txBody>
          <a:bodyPr/>
          <a:lstStyle/>
          <a:p>
            <a:r>
              <a:rPr lang="en-US" dirty="0" smtClean="0"/>
              <a:t>The Summative Assessment: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Timeline/Responsibilities</a:t>
            </a:r>
          </a:p>
          <a:p>
            <a:r>
              <a:rPr lang="en-US" dirty="0" smtClean="0"/>
              <a:t>August: </a:t>
            </a:r>
          </a:p>
          <a:p>
            <a:pPr lvl="1"/>
            <a:r>
              <a:rPr lang="en-US" dirty="0" smtClean="0"/>
              <a:t>Assuring Infinite Campus data is being accurately uploaded into TIDE (Work with district Infinite Campus contact)</a:t>
            </a:r>
          </a:p>
          <a:p>
            <a:pPr lvl="1"/>
            <a:r>
              <a:rPr lang="en-US" dirty="0" smtClean="0"/>
              <a:t>Create Users</a:t>
            </a:r>
          </a:p>
          <a:p>
            <a:pPr lvl="1"/>
            <a:r>
              <a:rPr lang="en-US" dirty="0" smtClean="0"/>
              <a:t>Roster Students</a:t>
            </a:r>
          </a:p>
          <a:p>
            <a:pPr lvl="1"/>
            <a:r>
              <a:rPr lang="en-US" dirty="0" smtClean="0"/>
              <a:t>Explore results in ORS</a:t>
            </a:r>
          </a:p>
        </p:txBody>
      </p:sp>
    </p:spTree>
    <p:extLst>
      <p:ext uri="{BB962C8B-B14F-4D97-AF65-F5344CB8AC3E}">
        <p14:creationId xmlns:p14="http://schemas.microsoft.com/office/powerpoint/2010/main" val="4199270880"/>
      </p:ext>
    </p:extLst>
  </p:cSld>
  <p:clrMapOvr>
    <a:masterClrMapping/>
  </p:clrMapOvr>
</p:sld>
</file>

<file path=ppt/theme/theme1.xml><?xml version="1.0" encoding="utf-8"?>
<a:theme xmlns:a="http://schemas.openxmlformats.org/drawingml/2006/main" name="DOE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DOEppt</Template>
  <TotalTime>350</TotalTime>
  <Words>1241</Words>
  <Application>Microsoft Office PowerPoint</Application>
  <PresentationFormat>On-screen Show (4:3)</PresentationFormat>
  <Paragraphs>198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DOEppt</vt:lpstr>
      <vt:lpstr>Smarter Balanced</vt:lpstr>
      <vt:lpstr>Smarter Balanced</vt:lpstr>
      <vt:lpstr>Assessment Portal</vt:lpstr>
      <vt:lpstr>Assessment Portal: TIDE</vt:lpstr>
      <vt:lpstr>Assessment Portal: Resources</vt:lpstr>
      <vt:lpstr>Assessment Portal: Resources</vt:lpstr>
      <vt:lpstr>The Summative Side of the System</vt:lpstr>
      <vt:lpstr>The Summative Assessment</vt:lpstr>
      <vt:lpstr>The Summative Assessment: Before</vt:lpstr>
      <vt:lpstr>The Summative Assessment: Before</vt:lpstr>
      <vt:lpstr>The Summative Assessment: Before</vt:lpstr>
      <vt:lpstr>The Summative Assessment: During</vt:lpstr>
      <vt:lpstr>The Summative Assessment: During</vt:lpstr>
      <vt:lpstr>The Summative Assessment: After</vt:lpstr>
      <vt:lpstr>The Formative Side of the System</vt:lpstr>
      <vt:lpstr>Smarter Balanced Interim Assessments</vt:lpstr>
      <vt:lpstr>Smarter Balanced Interim Assessments</vt:lpstr>
      <vt:lpstr>Smarter Balanced Digital Library</vt:lpstr>
      <vt:lpstr>Smarter Balanced Digital Library</vt:lpstr>
      <vt:lpstr>Connecting the System!</vt:lpstr>
      <vt:lpstr>Connecting the System!</vt:lpstr>
      <vt:lpstr>Tools, Supports, &amp; Accommodations</vt:lpstr>
      <vt:lpstr>Tools</vt:lpstr>
      <vt:lpstr>Supports</vt:lpstr>
      <vt:lpstr>Accommodations</vt:lpstr>
      <vt:lpstr>Responsibilities</vt:lpstr>
      <vt:lpstr>Timelines</vt:lpstr>
      <vt:lpstr>Resources</vt:lpstr>
      <vt:lpstr>For Accommodation help:</vt:lpstr>
    </vt:vector>
  </TitlesOfParts>
  <Company>State of South Dakota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Balanced Interim Assessments</dc:title>
  <dc:creator>Moran, Joe</dc:creator>
  <cp:lastModifiedBy>Moran, Joe</cp:lastModifiedBy>
  <cp:revision>35</cp:revision>
  <dcterms:created xsi:type="dcterms:W3CDTF">2017-08-28T21:37:02Z</dcterms:created>
  <dcterms:modified xsi:type="dcterms:W3CDTF">2017-08-30T13:06:21Z</dcterms:modified>
</cp:coreProperties>
</file>