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5"/>
  </p:notesMasterIdLst>
  <p:sldIdLst>
    <p:sldId id="256" r:id="rId5"/>
    <p:sldId id="257" r:id="rId6"/>
    <p:sldId id="258" r:id="rId7"/>
    <p:sldId id="260" r:id="rId8"/>
    <p:sldId id="265" r:id="rId9"/>
    <p:sldId id="266" r:id="rId10"/>
    <p:sldId id="261" r:id="rId11"/>
    <p:sldId id="267" r:id="rId12"/>
    <p:sldId id="268" r:id="rId13"/>
    <p:sldId id="262" r:id="rId14"/>
    <p:sldId id="270" r:id="rId15"/>
    <p:sldId id="269" r:id="rId16"/>
    <p:sldId id="263" r:id="rId17"/>
    <p:sldId id="271" r:id="rId18"/>
    <p:sldId id="272" r:id="rId19"/>
    <p:sldId id="273" r:id="rId20"/>
    <p:sldId id="274" r:id="rId21"/>
    <p:sldId id="275"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59" autoAdjust="0"/>
    <p:restoredTop sz="94660"/>
  </p:normalViewPr>
  <p:slideViewPr>
    <p:cSldViewPr snapToGrid="0">
      <p:cViewPr varScale="1">
        <p:scale>
          <a:sx n="81" d="100"/>
          <a:sy n="81" d="100"/>
        </p:scale>
        <p:origin x="100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6360B-D265-45C6-8D4D-2F7521EB4996}" type="datetimeFigureOut">
              <a:rPr lang="en-US" smtClean="0"/>
              <a:t>02/23/2023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7EBFE2-8ABC-4319-A513-9E215F6600FA}" type="slidenum">
              <a:rPr lang="en-US" smtClean="0"/>
              <a:t>‹#›</a:t>
            </a:fld>
            <a:endParaRPr lang="en-US"/>
          </a:p>
        </p:txBody>
      </p:sp>
    </p:spTree>
    <p:extLst>
      <p:ext uri="{BB962C8B-B14F-4D97-AF65-F5344CB8AC3E}">
        <p14:creationId xmlns:p14="http://schemas.microsoft.com/office/powerpoint/2010/main" val="1860797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FOCUS:  DOMAIN 4</a:t>
            </a:r>
          </a:p>
          <a:p>
            <a:endParaRPr lang="en-US" dirty="0"/>
          </a:p>
        </p:txBody>
      </p:sp>
      <p:sp>
        <p:nvSpPr>
          <p:cNvPr id="4" name="Slide Number Placeholder 3"/>
          <p:cNvSpPr>
            <a:spLocks noGrp="1"/>
          </p:cNvSpPr>
          <p:nvPr>
            <p:ph type="sldNum" sz="quarter" idx="5"/>
          </p:nvPr>
        </p:nvSpPr>
        <p:spPr/>
        <p:txBody>
          <a:bodyPr/>
          <a:lstStyle/>
          <a:p>
            <a:fld id="{AB7EBFE2-8ABC-4319-A513-9E215F6600FA}" type="slidenum">
              <a:rPr lang="en-US" smtClean="0"/>
              <a:t>2</a:t>
            </a:fld>
            <a:endParaRPr lang="en-US"/>
          </a:p>
        </p:txBody>
      </p:sp>
    </p:spTree>
    <p:extLst>
      <p:ext uri="{BB962C8B-B14F-4D97-AF65-F5344CB8AC3E}">
        <p14:creationId xmlns:p14="http://schemas.microsoft.com/office/powerpoint/2010/main" val="4138285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EBFE2-8ABC-4319-A513-9E215F6600FA}" type="slidenum">
              <a:rPr lang="en-US" smtClean="0"/>
              <a:t>12</a:t>
            </a:fld>
            <a:endParaRPr lang="en-US"/>
          </a:p>
        </p:txBody>
      </p:sp>
    </p:spTree>
    <p:extLst>
      <p:ext uri="{BB962C8B-B14F-4D97-AF65-F5344CB8AC3E}">
        <p14:creationId xmlns:p14="http://schemas.microsoft.com/office/powerpoint/2010/main" val="334835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does not have to be what</a:t>
            </a:r>
            <a:r>
              <a:rPr lang="en-US" baseline="0" dirty="0"/>
              <a:t> the state recommends for yearly growth. </a:t>
            </a:r>
            <a:endParaRPr lang="en-US" dirty="0"/>
          </a:p>
          <a:p>
            <a:endParaRPr lang="en-US" dirty="0"/>
          </a:p>
        </p:txBody>
      </p:sp>
      <p:sp>
        <p:nvSpPr>
          <p:cNvPr id="4" name="Slide Number Placeholder 3"/>
          <p:cNvSpPr>
            <a:spLocks noGrp="1"/>
          </p:cNvSpPr>
          <p:nvPr>
            <p:ph type="sldNum" sz="quarter" idx="5"/>
          </p:nvPr>
        </p:nvSpPr>
        <p:spPr/>
        <p:txBody>
          <a:bodyPr/>
          <a:lstStyle/>
          <a:p>
            <a:fld id="{AB7EBFE2-8ABC-4319-A513-9E215F6600FA}" type="slidenum">
              <a:rPr lang="en-US" smtClean="0"/>
              <a:t>13</a:t>
            </a:fld>
            <a:endParaRPr lang="en-US"/>
          </a:p>
        </p:txBody>
      </p:sp>
    </p:spTree>
    <p:extLst>
      <p:ext uri="{BB962C8B-B14F-4D97-AF65-F5344CB8AC3E}">
        <p14:creationId xmlns:p14="http://schemas.microsoft.com/office/powerpoint/2010/main" val="532535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EBFE2-8ABC-4319-A513-9E215F6600FA}" type="slidenum">
              <a:rPr lang="en-US" smtClean="0"/>
              <a:t>14</a:t>
            </a:fld>
            <a:endParaRPr lang="en-US"/>
          </a:p>
        </p:txBody>
      </p:sp>
    </p:spTree>
    <p:extLst>
      <p:ext uri="{BB962C8B-B14F-4D97-AF65-F5344CB8AC3E}">
        <p14:creationId xmlns:p14="http://schemas.microsoft.com/office/powerpoint/2010/main" val="835642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EBFE2-8ABC-4319-A513-9E215F6600FA}" type="slidenum">
              <a:rPr lang="en-US" smtClean="0"/>
              <a:t>15</a:t>
            </a:fld>
            <a:endParaRPr lang="en-US"/>
          </a:p>
        </p:txBody>
      </p:sp>
    </p:spTree>
    <p:extLst>
      <p:ext uri="{BB962C8B-B14F-4D97-AF65-F5344CB8AC3E}">
        <p14:creationId xmlns:p14="http://schemas.microsoft.com/office/powerpoint/2010/main" val="3280885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does not have to be what</a:t>
            </a:r>
            <a:r>
              <a:rPr lang="en-US" baseline="0" dirty="0"/>
              <a:t> the state recommends for yearly growth. </a:t>
            </a:r>
            <a:endParaRPr lang="en-US" dirty="0"/>
          </a:p>
          <a:p>
            <a:endParaRPr lang="en-US" dirty="0"/>
          </a:p>
        </p:txBody>
      </p:sp>
      <p:sp>
        <p:nvSpPr>
          <p:cNvPr id="4" name="Slide Number Placeholder 3"/>
          <p:cNvSpPr>
            <a:spLocks noGrp="1"/>
          </p:cNvSpPr>
          <p:nvPr>
            <p:ph type="sldNum" sz="quarter" idx="5"/>
          </p:nvPr>
        </p:nvSpPr>
        <p:spPr/>
        <p:txBody>
          <a:bodyPr/>
          <a:lstStyle/>
          <a:p>
            <a:fld id="{AB7EBFE2-8ABC-4319-A513-9E215F6600FA}" type="slidenum">
              <a:rPr lang="en-US" smtClean="0"/>
              <a:t>4</a:t>
            </a:fld>
            <a:endParaRPr lang="en-US"/>
          </a:p>
        </p:txBody>
      </p:sp>
    </p:spTree>
    <p:extLst>
      <p:ext uri="{BB962C8B-B14F-4D97-AF65-F5344CB8AC3E}">
        <p14:creationId xmlns:p14="http://schemas.microsoft.com/office/powerpoint/2010/main" val="2548845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ACCOMPANYING</a:t>
            </a:r>
            <a:r>
              <a:rPr lang="en-US" b="1" baseline="0" dirty="0"/>
              <a:t> 4.1 RUBRIC</a:t>
            </a:r>
            <a:endParaRPr lang="en-US" b="1" dirty="0"/>
          </a:p>
          <a:p>
            <a:endParaRPr lang="en-US" dirty="0"/>
          </a:p>
        </p:txBody>
      </p:sp>
      <p:sp>
        <p:nvSpPr>
          <p:cNvPr id="4" name="Slide Number Placeholder 3"/>
          <p:cNvSpPr>
            <a:spLocks noGrp="1"/>
          </p:cNvSpPr>
          <p:nvPr>
            <p:ph type="sldNum" sz="quarter" idx="5"/>
          </p:nvPr>
        </p:nvSpPr>
        <p:spPr/>
        <p:txBody>
          <a:bodyPr/>
          <a:lstStyle/>
          <a:p>
            <a:fld id="{AB7EBFE2-8ABC-4319-A513-9E215F6600FA}" type="slidenum">
              <a:rPr lang="en-US" smtClean="0"/>
              <a:t>5</a:t>
            </a:fld>
            <a:endParaRPr lang="en-US"/>
          </a:p>
        </p:txBody>
      </p:sp>
    </p:spTree>
    <p:extLst>
      <p:ext uri="{BB962C8B-B14F-4D97-AF65-F5344CB8AC3E}">
        <p14:creationId xmlns:p14="http://schemas.microsoft.com/office/powerpoint/2010/main" val="680935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EBFE2-8ABC-4319-A513-9E215F6600FA}" type="slidenum">
              <a:rPr lang="en-US" smtClean="0"/>
              <a:t>6</a:t>
            </a:fld>
            <a:endParaRPr lang="en-US"/>
          </a:p>
        </p:txBody>
      </p:sp>
    </p:spTree>
    <p:extLst>
      <p:ext uri="{BB962C8B-B14F-4D97-AF65-F5344CB8AC3E}">
        <p14:creationId xmlns:p14="http://schemas.microsoft.com/office/powerpoint/2010/main" val="2609298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does not have to be what</a:t>
            </a:r>
            <a:r>
              <a:rPr lang="en-US" baseline="0" dirty="0"/>
              <a:t> the state recommends for yearly growth. </a:t>
            </a:r>
            <a:endParaRPr lang="en-US" dirty="0"/>
          </a:p>
          <a:p>
            <a:endParaRPr lang="en-US" dirty="0"/>
          </a:p>
        </p:txBody>
      </p:sp>
      <p:sp>
        <p:nvSpPr>
          <p:cNvPr id="4" name="Slide Number Placeholder 3"/>
          <p:cNvSpPr>
            <a:spLocks noGrp="1"/>
          </p:cNvSpPr>
          <p:nvPr>
            <p:ph type="sldNum" sz="quarter" idx="5"/>
          </p:nvPr>
        </p:nvSpPr>
        <p:spPr/>
        <p:txBody>
          <a:bodyPr/>
          <a:lstStyle/>
          <a:p>
            <a:fld id="{AB7EBFE2-8ABC-4319-A513-9E215F6600FA}" type="slidenum">
              <a:rPr lang="en-US" smtClean="0"/>
              <a:t>7</a:t>
            </a:fld>
            <a:endParaRPr lang="en-US"/>
          </a:p>
        </p:txBody>
      </p:sp>
    </p:spTree>
    <p:extLst>
      <p:ext uri="{BB962C8B-B14F-4D97-AF65-F5344CB8AC3E}">
        <p14:creationId xmlns:p14="http://schemas.microsoft.com/office/powerpoint/2010/main" val="3689585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EBFE2-8ABC-4319-A513-9E215F6600FA}" type="slidenum">
              <a:rPr lang="en-US" smtClean="0"/>
              <a:t>8</a:t>
            </a:fld>
            <a:endParaRPr lang="en-US"/>
          </a:p>
        </p:txBody>
      </p:sp>
    </p:spTree>
    <p:extLst>
      <p:ext uri="{BB962C8B-B14F-4D97-AF65-F5344CB8AC3E}">
        <p14:creationId xmlns:p14="http://schemas.microsoft.com/office/powerpoint/2010/main" val="3181314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EBFE2-8ABC-4319-A513-9E215F6600FA}" type="slidenum">
              <a:rPr lang="en-US" smtClean="0"/>
              <a:t>9</a:t>
            </a:fld>
            <a:endParaRPr lang="en-US"/>
          </a:p>
        </p:txBody>
      </p:sp>
    </p:spTree>
    <p:extLst>
      <p:ext uri="{BB962C8B-B14F-4D97-AF65-F5344CB8AC3E}">
        <p14:creationId xmlns:p14="http://schemas.microsoft.com/office/powerpoint/2010/main" val="2517353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does not have to be what</a:t>
            </a:r>
            <a:r>
              <a:rPr lang="en-US" baseline="0" dirty="0"/>
              <a:t> the state recommends for yearly growth. </a:t>
            </a:r>
            <a:endParaRPr lang="en-US" dirty="0"/>
          </a:p>
          <a:p>
            <a:endParaRPr lang="en-US" dirty="0"/>
          </a:p>
        </p:txBody>
      </p:sp>
      <p:sp>
        <p:nvSpPr>
          <p:cNvPr id="4" name="Slide Number Placeholder 3"/>
          <p:cNvSpPr>
            <a:spLocks noGrp="1"/>
          </p:cNvSpPr>
          <p:nvPr>
            <p:ph type="sldNum" sz="quarter" idx="5"/>
          </p:nvPr>
        </p:nvSpPr>
        <p:spPr/>
        <p:txBody>
          <a:bodyPr/>
          <a:lstStyle/>
          <a:p>
            <a:fld id="{AB7EBFE2-8ABC-4319-A513-9E215F6600FA}" type="slidenum">
              <a:rPr lang="en-US" smtClean="0"/>
              <a:t>10</a:t>
            </a:fld>
            <a:endParaRPr lang="en-US"/>
          </a:p>
        </p:txBody>
      </p:sp>
    </p:spTree>
    <p:extLst>
      <p:ext uri="{BB962C8B-B14F-4D97-AF65-F5344CB8AC3E}">
        <p14:creationId xmlns:p14="http://schemas.microsoft.com/office/powerpoint/2010/main" val="391479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EBFE2-8ABC-4319-A513-9E215F6600FA}" type="slidenum">
              <a:rPr lang="en-US" smtClean="0"/>
              <a:t>11</a:t>
            </a:fld>
            <a:endParaRPr lang="en-US"/>
          </a:p>
        </p:txBody>
      </p:sp>
    </p:spTree>
    <p:extLst>
      <p:ext uri="{BB962C8B-B14F-4D97-AF65-F5344CB8AC3E}">
        <p14:creationId xmlns:p14="http://schemas.microsoft.com/office/powerpoint/2010/main" val="32524254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02/23/2023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02/23/2023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02/23/2023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02/23/2023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02/23/2023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02/23/2023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02/23/2023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02/23/2023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02/23/2023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02/23/2023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02/23/2023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02/23/2023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02/23/2023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02/23/2023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02/23/2023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02/23/2023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02/23/2023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02/23/2023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doe.sd.gov/oess/sped-pbis.asp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dpirc.org/content/goals.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doe.sd.gov/Effectiveness/documents/PE-turnaround.pdf"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hyperlink" Target="https://doe.sd.gov/Effectiveness/Principal.aspx"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3590A42F-4DB6-4977-A694-406966D51AF6}"/>
              </a:ext>
            </a:extLst>
          </p:cNvPr>
          <p:cNvPicPr>
            <a:picLocks noChangeAspect="1"/>
          </p:cNvPicPr>
          <p:nvPr/>
        </p:nvPicPr>
        <p:blipFill>
          <a:blip r:embed="rId3"/>
          <a:stretch>
            <a:fillRect/>
          </a:stretch>
        </p:blipFill>
        <p:spPr>
          <a:xfrm>
            <a:off x="1001487" y="1007210"/>
            <a:ext cx="3058886" cy="676745"/>
          </a:xfrm>
          <a:prstGeom prst="rect">
            <a:avLst/>
          </a:prstGeom>
        </p:spPr>
      </p:pic>
      <p:sp>
        <p:nvSpPr>
          <p:cNvPr id="4" name="Title 3">
            <a:extLst>
              <a:ext uri="{FF2B5EF4-FFF2-40B4-BE49-F238E27FC236}">
                <a16:creationId xmlns:a16="http://schemas.microsoft.com/office/drawing/2014/main" id="{9BD606E0-E688-40F2-AB34-0A89BBA5CA55}"/>
              </a:ext>
            </a:extLst>
          </p:cNvPr>
          <p:cNvSpPr>
            <a:spLocks noGrp="1"/>
          </p:cNvSpPr>
          <p:nvPr>
            <p:ph type="ctrTitle"/>
          </p:nvPr>
        </p:nvSpPr>
        <p:spPr>
          <a:xfrm>
            <a:off x="2813481" y="1697436"/>
            <a:ext cx="8671265" cy="2677648"/>
          </a:xfrm>
        </p:spPr>
        <p:txBody>
          <a:bodyPr/>
          <a:lstStyle/>
          <a:p>
            <a:pPr algn="ctr"/>
            <a:r>
              <a:rPr lang="en-US" sz="6000" dirty="0">
                <a:latin typeface="Futura Lt BT" panose="020B0402020204020303" pitchFamily="34" charset="0"/>
              </a:rPr>
              <a:t>South Dakota Principal Effectiveness Model</a:t>
            </a:r>
          </a:p>
        </p:txBody>
      </p:sp>
      <p:sp>
        <p:nvSpPr>
          <p:cNvPr id="2" name="TextBox 1">
            <a:extLst>
              <a:ext uri="{FF2B5EF4-FFF2-40B4-BE49-F238E27FC236}">
                <a16:creationId xmlns:a16="http://schemas.microsoft.com/office/drawing/2014/main" id="{B6467350-2D3A-77AE-B400-75E9E9634D3A}"/>
              </a:ext>
            </a:extLst>
          </p:cNvPr>
          <p:cNvSpPr txBox="1"/>
          <p:nvPr/>
        </p:nvSpPr>
        <p:spPr>
          <a:xfrm>
            <a:off x="10537794" y="5983549"/>
            <a:ext cx="1766657" cy="307777"/>
          </a:xfrm>
          <a:prstGeom prst="rect">
            <a:avLst/>
          </a:prstGeom>
          <a:noFill/>
        </p:spPr>
        <p:txBody>
          <a:bodyPr wrap="square" rtlCol="0">
            <a:spAutoFit/>
          </a:bodyPr>
          <a:lstStyle/>
          <a:p>
            <a:r>
              <a:rPr lang="en-US" sz="1400" dirty="0">
                <a:solidFill>
                  <a:schemeClr val="bg1"/>
                </a:solidFill>
                <a:latin typeface="Futura Lt BT" panose="020B0402020204020303" pitchFamily="34" charset="0"/>
              </a:rPr>
              <a:t>2/02/2023</a:t>
            </a:r>
          </a:p>
        </p:txBody>
      </p:sp>
      <p:pic>
        <p:nvPicPr>
          <p:cNvPr id="3" name="Picture 2">
            <a:extLst>
              <a:ext uri="{FF2B5EF4-FFF2-40B4-BE49-F238E27FC236}">
                <a16:creationId xmlns:a16="http://schemas.microsoft.com/office/drawing/2014/main" id="{8E38CBC1-BF31-5296-14BD-6031C072CCEA}"/>
              </a:ext>
            </a:extLst>
          </p:cNvPr>
          <p:cNvPicPr>
            <a:picLocks noChangeAspect="1"/>
          </p:cNvPicPr>
          <p:nvPr/>
        </p:nvPicPr>
        <p:blipFill>
          <a:blip r:embed="rId4"/>
          <a:stretch>
            <a:fillRect/>
          </a:stretch>
        </p:blipFill>
        <p:spPr>
          <a:xfrm>
            <a:off x="707254" y="3102910"/>
            <a:ext cx="2106227" cy="1674951"/>
          </a:xfrm>
          <a:prstGeom prst="rect">
            <a:avLst/>
          </a:prstGeom>
        </p:spPr>
      </p:pic>
      <p:pic>
        <p:nvPicPr>
          <p:cNvPr id="6" name="Picture 5">
            <a:extLst>
              <a:ext uri="{FF2B5EF4-FFF2-40B4-BE49-F238E27FC236}">
                <a16:creationId xmlns:a16="http://schemas.microsoft.com/office/drawing/2014/main" id="{4EE5CE87-A801-792A-4D2B-33741C0AC637}"/>
              </a:ext>
            </a:extLst>
          </p:cNvPr>
          <p:cNvPicPr/>
          <p:nvPr/>
        </p:nvPicPr>
        <p:blipFill>
          <a:blip r:embed="rId5" cstate="print">
            <a:extLst>
              <a:ext uri="{28A0092B-C50C-407E-A947-70E740481C1C}">
                <a14:useLocalDpi xmlns:a14="http://schemas.microsoft.com/office/drawing/2010/main"/>
              </a:ext>
            </a:extLst>
          </a:blip>
          <a:stretch>
            <a:fillRect/>
          </a:stretch>
        </p:blipFill>
        <p:spPr>
          <a:xfrm>
            <a:off x="964595" y="1922389"/>
            <a:ext cx="1566335" cy="1080135"/>
          </a:xfrm>
          <a:prstGeom prst="rect">
            <a:avLst/>
          </a:prstGeom>
        </p:spPr>
      </p:pic>
      <p:sp>
        <p:nvSpPr>
          <p:cNvPr id="7" name="TextBox 6">
            <a:extLst>
              <a:ext uri="{FF2B5EF4-FFF2-40B4-BE49-F238E27FC236}">
                <a16:creationId xmlns:a16="http://schemas.microsoft.com/office/drawing/2014/main" id="{1C3A4900-6866-860F-6EA5-43512881ED64}"/>
              </a:ext>
            </a:extLst>
          </p:cNvPr>
          <p:cNvSpPr txBox="1"/>
          <p:nvPr/>
        </p:nvSpPr>
        <p:spPr>
          <a:xfrm>
            <a:off x="5734975" y="4400581"/>
            <a:ext cx="2281561" cy="461665"/>
          </a:xfrm>
          <a:prstGeom prst="rect">
            <a:avLst/>
          </a:prstGeom>
          <a:noFill/>
        </p:spPr>
        <p:txBody>
          <a:bodyPr wrap="square" rtlCol="0">
            <a:spAutoFit/>
          </a:bodyPr>
          <a:lstStyle/>
          <a:p>
            <a:r>
              <a:rPr lang="en-US" sz="2400" dirty="0">
                <a:solidFill>
                  <a:schemeClr val="bg1"/>
                </a:solidFill>
                <a:latin typeface="Futura Lt BT" panose="020B0402020204020303" pitchFamily="34" charset="0"/>
              </a:rPr>
              <a:t>PE Webinar II</a:t>
            </a:r>
          </a:p>
        </p:txBody>
      </p:sp>
    </p:spTree>
    <p:custDataLst>
      <p:tags r:id="rId1"/>
    </p:custDataLst>
    <p:extLst>
      <p:ext uri="{BB962C8B-B14F-4D97-AF65-F5344CB8AC3E}">
        <p14:creationId xmlns:p14="http://schemas.microsoft.com/office/powerpoint/2010/main" val="2447855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6DAF-726B-7F6A-971C-5501E5C73C0A}"/>
              </a:ext>
            </a:extLst>
          </p:cNvPr>
          <p:cNvSpPr>
            <a:spLocks noGrp="1"/>
          </p:cNvSpPr>
          <p:nvPr>
            <p:ph type="title"/>
          </p:nvPr>
        </p:nvSpPr>
        <p:spPr>
          <a:xfrm>
            <a:off x="494676" y="614597"/>
            <a:ext cx="10298242" cy="1066035"/>
          </a:xfrm>
        </p:spPr>
        <p:txBody>
          <a:bodyPr/>
          <a:lstStyle/>
          <a:p>
            <a:r>
              <a:rPr lang="en-US" dirty="0">
                <a:latin typeface="Futura Lt BT" panose="020B0402020204020303" pitchFamily="34" charset="0"/>
              </a:rPr>
              <a:t>Domain 4.3 – Student Behavior Management</a:t>
            </a:r>
            <a:br>
              <a:rPr lang="en-US" dirty="0">
                <a:latin typeface="Futura Lt BT" panose="020B0402020204020303" pitchFamily="34" charset="0"/>
              </a:rPr>
            </a:br>
            <a:r>
              <a:rPr lang="en-US" dirty="0">
                <a:latin typeface="Futura Lt BT" panose="020B0402020204020303" pitchFamily="34" charset="0"/>
              </a:rPr>
              <a:t>Considerations</a:t>
            </a:r>
          </a:p>
        </p:txBody>
      </p:sp>
      <p:sp>
        <p:nvSpPr>
          <p:cNvPr id="3" name="Content Placeholder 2">
            <a:extLst>
              <a:ext uri="{FF2B5EF4-FFF2-40B4-BE49-F238E27FC236}">
                <a16:creationId xmlns:a16="http://schemas.microsoft.com/office/drawing/2014/main" id="{07C972ED-1EAF-ECC4-7615-5B8EB9777829}"/>
              </a:ext>
            </a:extLst>
          </p:cNvPr>
          <p:cNvSpPr>
            <a:spLocks noGrp="1"/>
          </p:cNvSpPr>
          <p:nvPr>
            <p:ph idx="1"/>
          </p:nvPr>
        </p:nvSpPr>
        <p:spPr>
          <a:xfrm>
            <a:off x="494676" y="2383435"/>
            <a:ext cx="11152681" cy="4137285"/>
          </a:xfrm>
        </p:spPr>
        <p:txBody>
          <a:bodyPr>
            <a:normAutofit lnSpcReduction="10000"/>
          </a:bodyPr>
          <a:lstStyle/>
          <a:p>
            <a:pPr marL="457200" indent="-457200">
              <a:buFont typeface="+mj-lt"/>
              <a:buAutoNum type="arabicPeriod"/>
            </a:pPr>
            <a:r>
              <a:rPr lang="en-US" sz="2400" dirty="0">
                <a:latin typeface="Futura Lt BT" panose="020B0402020204020303" pitchFamily="34" charset="0"/>
              </a:rPr>
              <a:t>How have you and your staff worked together to create and enforce common protocols/expectations for both classrooms and common areas?</a:t>
            </a:r>
          </a:p>
          <a:p>
            <a:pPr marL="457200" indent="-457200">
              <a:buFont typeface="+mj-lt"/>
              <a:buAutoNum type="arabicPeriod"/>
            </a:pPr>
            <a:r>
              <a:rPr lang="en-US" sz="2400" dirty="0">
                <a:latin typeface="Futura Lt BT" panose="020B0402020204020303" pitchFamily="34" charset="0"/>
              </a:rPr>
              <a:t>Do those protocols align with the behavioral expectations/codes of conduct referenced in Domain 4.2?</a:t>
            </a:r>
          </a:p>
          <a:p>
            <a:pPr marL="457200" indent="-457200">
              <a:buAutoNum type="arabicPeriod"/>
            </a:pPr>
            <a:r>
              <a:rPr lang="en-US" sz="2400" dirty="0">
                <a:latin typeface="Futura Lt BT" panose="020B0402020204020303" pitchFamily="34" charset="0"/>
              </a:rPr>
              <a:t>How are you monitoring the effectiveness of your behavioral plans and the common protocols you have developed.</a:t>
            </a:r>
          </a:p>
          <a:p>
            <a:pPr marL="457200" indent="-457200">
              <a:buAutoNum type="arabicPeriod"/>
            </a:pPr>
            <a:r>
              <a:rPr lang="en-US" sz="2400" dirty="0">
                <a:latin typeface="Futura Lt BT" panose="020B0402020204020303" pitchFamily="34" charset="0"/>
              </a:rPr>
              <a:t>Are you seeking input from students and parents related to the effectiveness of behavioral plans and common protocols?</a:t>
            </a:r>
          </a:p>
          <a:p>
            <a:pPr marL="457200" indent="-457200">
              <a:buAutoNum type="arabicPeriod"/>
            </a:pPr>
            <a:r>
              <a:rPr lang="en-US" sz="2400" dirty="0">
                <a:latin typeface="Futura Lt BT" panose="020B0402020204020303" pitchFamily="34" charset="0"/>
              </a:rPr>
              <a:t>Have you considered the implementation of a program such as PBIS (Positive Behavioral Intervention Strategies)? </a:t>
            </a:r>
            <a:r>
              <a:rPr lang="en-US" sz="2400" dirty="0">
                <a:latin typeface="Futura Lt BT" panose="020B0402020204020303" pitchFamily="34" charset="0"/>
                <a:hlinkClick r:id="rId3"/>
              </a:rPr>
              <a:t>http://doe.sd.gov/oess/sped-pbis.aspx</a:t>
            </a:r>
            <a:endParaRPr lang="en-US" sz="2400" dirty="0">
              <a:latin typeface="Futura Lt BT" panose="020B0402020204020303" pitchFamily="34" charset="0"/>
            </a:endParaRPr>
          </a:p>
          <a:p>
            <a:endParaRPr lang="en-US" dirty="0"/>
          </a:p>
        </p:txBody>
      </p:sp>
    </p:spTree>
    <p:extLst>
      <p:ext uri="{BB962C8B-B14F-4D97-AF65-F5344CB8AC3E}">
        <p14:creationId xmlns:p14="http://schemas.microsoft.com/office/powerpoint/2010/main" val="909835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9D7EB-EF3C-C5F7-17DD-566821ACD262}"/>
              </a:ext>
            </a:extLst>
          </p:cNvPr>
          <p:cNvSpPr>
            <a:spLocks noGrp="1"/>
          </p:cNvSpPr>
          <p:nvPr>
            <p:ph type="title"/>
          </p:nvPr>
        </p:nvSpPr>
        <p:spPr>
          <a:xfrm>
            <a:off x="659567" y="679696"/>
            <a:ext cx="9613363" cy="1000936"/>
          </a:xfrm>
        </p:spPr>
        <p:txBody>
          <a:bodyPr/>
          <a:lstStyle/>
          <a:p>
            <a:r>
              <a:rPr lang="en-US" dirty="0">
                <a:latin typeface="Futura Lt BT" panose="020B0402020204020303" pitchFamily="34" charset="0"/>
              </a:rPr>
              <a:t>Domain 4.3 – Student Behavior Management</a:t>
            </a:r>
            <a:br>
              <a:rPr lang="en-US" dirty="0">
                <a:solidFill>
                  <a:srgbClr val="EBEBEB"/>
                </a:solidFill>
                <a:latin typeface="Futura Lt BT" panose="020B0402020204020303" pitchFamily="34" charset="0"/>
              </a:rPr>
            </a:br>
            <a:r>
              <a:rPr lang="en-US" dirty="0">
                <a:solidFill>
                  <a:srgbClr val="EBEBEB"/>
                </a:solidFill>
                <a:latin typeface="Futura Lt BT" panose="020B0402020204020303" pitchFamily="34" charset="0"/>
              </a:rPr>
              <a:t>Level Comparison and Progression</a:t>
            </a:r>
            <a:endParaRPr lang="en-US" dirty="0"/>
          </a:p>
        </p:txBody>
      </p:sp>
      <p:grpSp>
        <p:nvGrpSpPr>
          <p:cNvPr id="11" name="Group 10">
            <a:extLst>
              <a:ext uri="{FF2B5EF4-FFF2-40B4-BE49-F238E27FC236}">
                <a16:creationId xmlns:a16="http://schemas.microsoft.com/office/drawing/2014/main" id="{6C85984C-0CF3-DEC8-BC82-BB06A2FF0C9A}"/>
              </a:ext>
            </a:extLst>
          </p:cNvPr>
          <p:cNvGrpSpPr/>
          <p:nvPr/>
        </p:nvGrpSpPr>
        <p:grpSpPr>
          <a:xfrm>
            <a:off x="432512" y="2062042"/>
            <a:ext cx="1591159" cy="4795958"/>
            <a:chOff x="432513" y="2062042"/>
            <a:chExt cx="1449128" cy="4908460"/>
          </a:xfrm>
        </p:grpSpPr>
        <p:pic>
          <p:nvPicPr>
            <p:cNvPr id="5" name="Picture 4">
              <a:extLst>
                <a:ext uri="{FF2B5EF4-FFF2-40B4-BE49-F238E27FC236}">
                  <a16:creationId xmlns:a16="http://schemas.microsoft.com/office/drawing/2014/main" id="{2804FD2A-1427-0735-34DF-E383EE4491FE}"/>
                </a:ext>
              </a:extLst>
            </p:cNvPr>
            <p:cNvPicPr>
              <a:picLocks noChangeAspect="1"/>
            </p:cNvPicPr>
            <p:nvPr/>
          </p:nvPicPr>
          <p:blipFill>
            <a:blip r:embed="rId3"/>
            <a:stretch>
              <a:fillRect/>
            </a:stretch>
          </p:blipFill>
          <p:spPr>
            <a:xfrm>
              <a:off x="432515" y="2062042"/>
              <a:ext cx="1449126" cy="2078916"/>
            </a:xfrm>
            <a:prstGeom prst="rect">
              <a:avLst/>
            </a:prstGeom>
          </p:spPr>
        </p:pic>
        <p:pic>
          <p:nvPicPr>
            <p:cNvPr id="6" name="Picture 5">
              <a:extLst>
                <a:ext uri="{FF2B5EF4-FFF2-40B4-BE49-F238E27FC236}">
                  <a16:creationId xmlns:a16="http://schemas.microsoft.com/office/drawing/2014/main" id="{FEB61164-D3DD-0AB2-BF02-1B55D4E7656D}"/>
                </a:ext>
              </a:extLst>
            </p:cNvPr>
            <p:cNvPicPr>
              <a:picLocks noChangeAspect="1"/>
            </p:cNvPicPr>
            <p:nvPr/>
          </p:nvPicPr>
          <p:blipFill>
            <a:blip r:embed="rId4"/>
            <a:stretch>
              <a:fillRect/>
            </a:stretch>
          </p:blipFill>
          <p:spPr>
            <a:xfrm>
              <a:off x="432514" y="3476814"/>
              <a:ext cx="1444877" cy="2078916"/>
            </a:xfrm>
            <a:prstGeom prst="rect">
              <a:avLst/>
            </a:prstGeom>
          </p:spPr>
        </p:pic>
        <p:grpSp>
          <p:nvGrpSpPr>
            <p:cNvPr id="10" name="Group 9">
              <a:extLst>
                <a:ext uri="{FF2B5EF4-FFF2-40B4-BE49-F238E27FC236}">
                  <a16:creationId xmlns:a16="http://schemas.microsoft.com/office/drawing/2014/main" id="{EAFC6AFE-53F0-1DDE-3F82-6A20DBFDD7A6}"/>
                </a:ext>
              </a:extLst>
            </p:cNvPr>
            <p:cNvGrpSpPr/>
            <p:nvPr/>
          </p:nvGrpSpPr>
          <p:grpSpPr>
            <a:xfrm>
              <a:off x="432513" y="4891586"/>
              <a:ext cx="1444877" cy="2078916"/>
              <a:chOff x="432513" y="4891586"/>
              <a:chExt cx="1444877" cy="2078916"/>
            </a:xfrm>
          </p:grpSpPr>
          <p:pic>
            <p:nvPicPr>
              <p:cNvPr id="8" name="Picture 7">
                <a:extLst>
                  <a:ext uri="{FF2B5EF4-FFF2-40B4-BE49-F238E27FC236}">
                    <a16:creationId xmlns:a16="http://schemas.microsoft.com/office/drawing/2014/main" id="{5C0B895A-FF08-BF01-D230-C01004B442A5}"/>
                  </a:ext>
                </a:extLst>
              </p:cNvPr>
              <p:cNvPicPr>
                <a:picLocks noChangeAspect="1"/>
              </p:cNvPicPr>
              <p:nvPr/>
            </p:nvPicPr>
            <p:blipFill>
              <a:blip r:embed="rId5"/>
              <a:stretch>
                <a:fillRect/>
              </a:stretch>
            </p:blipFill>
            <p:spPr>
              <a:xfrm>
                <a:off x="432513" y="4891586"/>
                <a:ext cx="1444877" cy="2078916"/>
              </a:xfrm>
              <a:prstGeom prst="rect">
                <a:avLst/>
              </a:prstGeom>
            </p:spPr>
          </p:pic>
          <p:sp>
            <p:nvSpPr>
              <p:cNvPr id="9" name="TextBox 8">
                <a:extLst>
                  <a:ext uri="{FF2B5EF4-FFF2-40B4-BE49-F238E27FC236}">
                    <a16:creationId xmlns:a16="http://schemas.microsoft.com/office/drawing/2014/main" id="{61307F37-45E8-91AB-4115-9C1CED0B4434}"/>
                  </a:ext>
                </a:extLst>
              </p:cNvPr>
              <p:cNvSpPr txBox="1"/>
              <p:nvPr/>
            </p:nvSpPr>
            <p:spPr>
              <a:xfrm>
                <a:off x="432513" y="5801450"/>
                <a:ext cx="1444877" cy="307777"/>
              </a:xfrm>
              <a:prstGeom prst="rect">
                <a:avLst/>
              </a:prstGeom>
              <a:noFill/>
            </p:spPr>
            <p:txBody>
              <a:bodyPr wrap="square" rtlCol="0">
                <a:spAutoFit/>
              </a:bodyPr>
              <a:lstStyle/>
              <a:p>
                <a:r>
                  <a:rPr lang="en-US" sz="1400" dirty="0">
                    <a:solidFill>
                      <a:schemeClr val="bg1"/>
                    </a:solidFill>
                    <a:latin typeface="Futura Lt BT" panose="020B0402020204020303" pitchFamily="34" charset="0"/>
                  </a:rPr>
                  <a:t>DISTINGUISHED</a:t>
                </a:r>
                <a:endParaRPr lang="en-US" sz="1400" dirty="0"/>
              </a:p>
            </p:txBody>
          </p:sp>
        </p:grpSp>
      </p:grpSp>
      <p:sp>
        <p:nvSpPr>
          <p:cNvPr id="12" name="TextBox 11">
            <a:extLst>
              <a:ext uri="{FF2B5EF4-FFF2-40B4-BE49-F238E27FC236}">
                <a16:creationId xmlns:a16="http://schemas.microsoft.com/office/drawing/2014/main" id="{0ED99CE6-5A2D-5978-7B5C-2003A7FF0D4B}"/>
              </a:ext>
            </a:extLst>
          </p:cNvPr>
          <p:cNvSpPr txBox="1"/>
          <p:nvPr/>
        </p:nvSpPr>
        <p:spPr>
          <a:xfrm>
            <a:off x="2030670" y="2283485"/>
            <a:ext cx="9613364" cy="1354217"/>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latin typeface="Futura Lt BT" panose="020B0402020204020303" pitchFamily="34" charset="0"/>
              </a:rPr>
              <a:t>Expects teachers and staff to establish rules for student behavior in all areas </a:t>
            </a:r>
            <a:r>
              <a:rPr lang="en-US" sz="1600" u="sng" dirty="0">
                <a:latin typeface="Futura Lt BT" panose="020B0402020204020303" pitchFamily="34" charset="0"/>
              </a:rPr>
              <a:t>but allows each teacher to have his/her own rules, protocols, and standards.</a:t>
            </a:r>
            <a:endParaRPr lang="en-US" sz="1600" dirty="0">
              <a:latin typeface="Futura Lt BT" panose="020B0402020204020303" pitchFamily="34" charset="0"/>
            </a:endParaRPr>
          </a:p>
          <a:p>
            <a:pPr marL="285750" lvl="0" indent="-285750">
              <a:buFont typeface="Arial" panose="020B0604020202020204" pitchFamily="34" charset="0"/>
              <a:buChar char="•"/>
            </a:pPr>
            <a:r>
              <a:rPr lang="en-US" sz="1600" u="sng" dirty="0">
                <a:latin typeface="Futura Lt BT" panose="020B0402020204020303" pitchFamily="34" charset="0"/>
              </a:rPr>
              <a:t>Occasionally monitors </a:t>
            </a:r>
            <a:r>
              <a:rPr lang="en-US" sz="1600" dirty="0">
                <a:latin typeface="Futura Lt BT" panose="020B0402020204020303" pitchFamily="34" charset="0"/>
              </a:rPr>
              <a:t>to ensure that the common expectations are consistently enforced and effective.</a:t>
            </a:r>
          </a:p>
          <a:p>
            <a:pPr marL="285750" lvl="0" indent="-285750">
              <a:buFont typeface="Arial" panose="020B0604020202020204" pitchFamily="34" charset="0"/>
              <a:buChar char="•"/>
            </a:pPr>
            <a:r>
              <a:rPr lang="en-US" sz="1600" dirty="0">
                <a:latin typeface="Futura Lt BT" panose="020B0402020204020303" pitchFamily="34" charset="0"/>
              </a:rPr>
              <a:t>Provides positive reinforcement to students for meeting behavioral expectations.</a:t>
            </a:r>
          </a:p>
          <a:p>
            <a:endParaRPr lang="en-US" dirty="0"/>
          </a:p>
        </p:txBody>
      </p:sp>
      <p:sp>
        <p:nvSpPr>
          <p:cNvPr id="16" name="TextBox 15">
            <a:extLst>
              <a:ext uri="{FF2B5EF4-FFF2-40B4-BE49-F238E27FC236}">
                <a16:creationId xmlns:a16="http://schemas.microsoft.com/office/drawing/2014/main" id="{41400DC6-36B1-F651-8C8F-6EFB26F60204}"/>
              </a:ext>
            </a:extLst>
          </p:cNvPr>
          <p:cNvSpPr txBox="1"/>
          <p:nvPr/>
        </p:nvSpPr>
        <p:spPr>
          <a:xfrm>
            <a:off x="2030670" y="3625672"/>
            <a:ext cx="10021421" cy="830997"/>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latin typeface="Futura Lt BT" panose="020B0402020204020303" pitchFamily="34" charset="0"/>
              </a:rPr>
              <a:t>Establishes and implements </a:t>
            </a:r>
            <a:r>
              <a:rPr lang="en-US" sz="1600" u="sng" dirty="0">
                <a:latin typeface="Futura Lt BT" panose="020B0402020204020303" pitchFamily="34" charset="0"/>
              </a:rPr>
              <a:t>common expectations for behaviors and routine in common areas.</a:t>
            </a:r>
            <a:endParaRPr lang="en-US" sz="1600" dirty="0">
              <a:latin typeface="Futura Lt BT" panose="020B0402020204020303" pitchFamily="34" charset="0"/>
            </a:endParaRPr>
          </a:p>
          <a:p>
            <a:pPr marL="285750" lvl="0" indent="-285750">
              <a:buFont typeface="Arial" panose="020B0604020202020204" pitchFamily="34" charset="0"/>
              <a:buChar char="•"/>
            </a:pPr>
            <a:r>
              <a:rPr lang="en-US" sz="1600" dirty="0">
                <a:latin typeface="Futura Lt BT" panose="020B0402020204020303" pitchFamily="34" charset="0"/>
              </a:rPr>
              <a:t>Works with teachers to establish some </a:t>
            </a:r>
            <a:r>
              <a:rPr lang="en-US" sz="1600" u="sng" dirty="0">
                <a:latin typeface="Futura Lt BT" panose="020B0402020204020303" pitchFamily="34" charset="0"/>
              </a:rPr>
              <a:t>common classroom expectations and protocols for student behavior</a:t>
            </a:r>
            <a:r>
              <a:rPr lang="en-US" sz="1600" dirty="0">
                <a:latin typeface="Futura Lt BT" panose="020B0402020204020303" pitchFamily="34" charset="0"/>
              </a:rPr>
              <a:t>.</a:t>
            </a:r>
          </a:p>
          <a:p>
            <a:pPr marL="285750" lvl="0" indent="-285750">
              <a:buFont typeface="Arial" panose="020B0604020202020204" pitchFamily="34" charset="0"/>
              <a:buChar char="•"/>
            </a:pPr>
            <a:r>
              <a:rPr lang="en-US" sz="1600" u="sng" dirty="0">
                <a:latin typeface="Futura Lt BT" panose="020B0402020204020303" pitchFamily="34" charset="0"/>
              </a:rPr>
              <a:t>Routinely monitors </a:t>
            </a:r>
            <a:r>
              <a:rPr lang="en-US" sz="1600" dirty="0">
                <a:latin typeface="Futura Lt BT" panose="020B0402020204020303" pitchFamily="34" charset="0"/>
              </a:rPr>
              <a:t>to ensure that common expectations are consistently enforced and effective.</a:t>
            </a:r>
          </a:p>
        </p:txBody>
      </p:sp>
      <p:sp>
        <p:nvSpPr>
          <p:cNvPr id="17" name="TextBox 16">
            <a:extLst>
              <a:ext uri="{FF2B5EF4-FFF2-40B4-BE49-F238E27FC236}">
                <a16:creationId xmlns:a16="http://schemas.microsoft.com/office/drawing/2014/main" id="{64843B1E-8465-1BF7-A3FD-2A5434F9D370}"/>
              </a:ext>
            </a:extLst>
          </p:cNvPr>
          <p:cNvSpPr txBox="1"/>
          <p:nvPr/>
        </p:nvSpPr>
        <p:spPr>
          <a:xfrm>
            <a:off x="2030670" y="4841623"/>
            <a:ext cx="10021421" cy="1846659"/>
          </a:xfrm>
          <a:prstGeom prst="rect">
            <a:avLst/>
          </a:prstGeom>
          <a:noFill/>
        </p:spPr>
        <p:txBody>
          <a:bodyPr wrap="square" rtlCol="0">
            <a:spAutoFit/>
          </a:bodyPr>
          <a:lstStyle/>
          <a:p>
            <a:pPr marL="285750" lvl="0" indent="-285750">
              <a:buFont typeface="Arial" panose="020B0604020202020204" pitchFamily="34" charset="0"/>
              <a:buChar char="•"/>
            </a:pPr>
            <a:r>
              <a:rPr lang="en-US" sz="1600" u="none" dirty="0">
                <a:latin typeface="Futura Lt BT" panose="020B0402020204020303" pitchFamily="34" charset="0"/>
              </a:rPr>
              <a:t>Works with teachers to create a “single school culture” or </a:t>
            </a:r>
            <a:r>
              <a:rPr lang="en-US" sz="1600" u="sng" dirty="0">
                <a:latin typeface="Futura Lt BT" panose="020B0402020204020303" pitchFamily="34" charset="0"/>
              </a:rPr>
              <a:t>model for behavior</a:t>
            </a:r>
            <a:r>
              <a:rPr lang="en-US" sz="1600" u="none" dirty="0">
                <a:latin typeface="Futura Lt BT" panose="020B0402020204020303" pitchFamily="34" charset="0"/>
              </a:rPr>
              <a:t>, where </a:t>
            </a:r>
            <a:r>
              <a:rPr lang="en-US" sz="1600" u="sng" dirty="0">
                <a:latin typeface="Futura Lt BT" panose="020B0402020204020303" pitchFamily="34" charset="0"/>
              </a:rPr>
              <a:t>all teachers enforce common protocols</a:t>
            </a:r>
            <a:r>
              <a:rPr lang="en-US" sz="1600" u="none" dirty="0">
                <a:latin typeface="Futura Lt BT" panose="020B0402020204020303" pitchFamily="34" charset="0"/>
              </a:rPr>
              <a:t> for classroom behaviors, transitions in the hallways, cafeteria behavior, playground behavior, and other student behaviors related to having an orderly environment.</a:t>
            </a:r>
          </a:p>
          <a:p>
            <a:pPr marL="285750" lvl="0" indent="-285750">
              <a:buFont typeface="Arial" panose="020B0604020202020204" pitchFamily="34" charset="0"/>
              <a:buChar char="•"/>
            </a:pPr>
            <a:r>
              <a:rPr lang="en-US" sz="1600" u="sng" dirty="0">
                <a:latin typeface="Futura Lt BT" panose="020B0402020204020303" pitchFamily="34" charset="0"/>
              </a:rPr>
              <a:t>Routinely monitors </a:t>
            </a:r>
            <a:r>
              <a:rPr lang="en-US" sz="1600" u="none" dirty="0">
                <a:latin typeface="Futura Lt BT" panose="020B0402020204020303" pitchFamily="34" charset="0"/>
              </a:rPr>
              <a:t>to ensure that </a:t>
            </a:r>
            <a:r>
              <a:rPr lang="en-US" sz="1600" u="sng" dirty="0">
                <a:latin typeface="Futura Lt BT" panose="020B0402020204020303" pitchFamily="34" charset="0"/>
              </a:rPr>
              <a:t>common expectations in the classroom </a:t>
            </a:r>
            <a:r>
              <a:rPr lang="en-US" sz="1600" u="none" dirty="0">
                <a:latin typeface="Futura Lt BT" panose="020B0402020204020303" pitchFamily="34" charset="0"/>
              </a:rPr>
              <a:t>are consistently enforced and effective.</a:t>
            </a:r>
          </a:p>
          <a:p>
            <a:pPr marL="285750" lvl="0" indent="-285750">
              <a:buFont typeface="Arial" panose="020B0604020202020204" pitchFamily="34" charset="0"/>
              <a:buChar char="•"/>
            </a:pPr>
            <a:r>
              <a:rPr lang="en-US" sz="1600" u="sng" dirty="0">
                <a:latin typeface="Futura Lt BT" panose="020B0402020204020303" pitchFamily="34" charset="0"/>
              </a:rPr>
              <a:t>Collects feedback from students and parents </a:t>
            </a:r>
            <a:r>
              <a:rPr lang="en-US" sz="1600" u="none" dirty="0">
                <a:latin typeface="Futura Lt BT" panose="020B0402020204020303" pitchFamily="34" charset="0"/>
              </a:rPr>
              <a:t>on the effectiveness of the “single school culture” and </a:t>
            </a:r>
            <a:r>
              <a:rPr lang="en-US" sz="1600" u="sng" dirty="0">
                <a:latin typeface="Futura Lt BT" panose="020B0402020204020303" pitchFamily="34" charset="0"/>
              </a:rPr>
              <a:t>adjusts, as needed </a:t>
            </a:r>
            <a:r>
              <a:rPr lang="en-US" sz="1600" u="none" dirty="0">
                <a:latin typeface="Futura Lt BT" panose="020B0402020204020303" pitchFamily="34" charset="0"/>
              </a:rPr>
              <a:t>using the input of all stakeholders.</a:t>
            </a:r>
          </a:p>
          <a:p>
            <a:endParaRPr lang="en-US" dirty="0"/>
          </a:p>
        </p:txBody>
      </p:sp>
    </p:spTree>
    <p:extLst>
      <p:ext uri="{BB962C8B-B14F-4D97-AF65-F5344CB8AC3E}">
        <p14:creationId xmlns:p14="http://schemas.microsoft.com/office/powerpoint/2010/main" val="3462617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9D7EB-EF3C-C5F7-17DD-566821ACD262}"/>
              </a:ext>
            </a:extLst>
          </p:cNvPr>
          <p:cNvSpPr>
            <a:spLocks noGrp="1"/>
          </p:cNvSpPr>
          <p:nvPr>
            <p:ph type="title"/>
          </p:nvPr>
        </p:nvSpPr>
        <p:spPr>
          <a:xfrm>
            <a:off x="659567" y="679696"/>
            <a:ext cx="9613363" cy="1000936"/>
          </a:xfrm>
        </p:spPr>
        <p:txBody>
          <a:bodyPr/>
          <a:lstStyle/>
          <a:p>
            <a:r>
              <a:rPr lang="en-US" dirty="0">
                <a:latin typeface="Futura Lt BT" panose="020B0402020204020303" pitchFamily="34" charset="0"/>
              </a:rPr>
              <a:t>Domain 4.3 – Student Behavior Management</a:t>
            </a:r>
            <a:br>
              <a:rPr lang="en-US" dirty="0">
                <a:solidFill>
                  <a:srgbClr val="EBEBEB"/>
                </a:solidFill>
                <a:latin typeface="Futura Lt BT" panose="020B0402020204020303" pitchFamily="34" charset="0"/>
              </a:rPr>
            </a:br>
            <a:r>
              <a:rPr lang="en-US" dirty="0">
                <a:solidFill>
                  <a:srgbClr val="EBEBEB"/>
                </a:solidFill>
                <a:latin typeface="Futura Lt BT" panose="020B0402020204020303" pitchFamily="34" charset="0"/>
              </a:rPr>
              <a:t>Sample Artifact Progression</a:t>
            </a:r>
            <a:endParaRPr lang="en-US" dirty="0"/>
          </a:p>
        </p:txBody>
      </p:sp>
      <p:grpSp>
        <p:nvGrpSpPr>
          <p:cNvPr id="11" name="Group 10">
            <a:extLst>
              <a:ext uri="{FF2B5EF4-FFF2-40B4-BE49-F238E27FC236}">
                <a16:creationId xmlns:a16="http://schemas.microsoft.com/office/drawing/2014/main" id="{6C85984C-0CF3-DEC8-BC82-BB06A2FF0C9A}"/>
              </a:ext>
            </a:extLst>
          </p:cNvPr>
          <p:cNvGrpSpPr/>
          <p:nvPr/>
        </p:nvGrpSpPr>
        <p:grpSpPr>
          <a:xfrm>
            <a:off x="432512" y="2062042"/>
            <a:ext cx="1591159" cy="4795958"/>
            <a:chOff x="432513" y="2062042"/>
            <a:chExt cx="1449128" cy="4908460"/>
          </a:xfrm>
        </p:grpSpPr>
        <p:pic>
          <p:nvPicPr>
            <p:cNvPr id="5" name="Picture 4">
              <a:extLst>
                <a:ext uri="{FF2B5EF4-FFF2-40B4-BE49-F238E27FC236}">
                  <a16:creationId xmlns:a16="http://schemas.microsoft.com/office/drawing/2014/main" id="{2804FD2A-1427-0735-34DF-E383EE4491FE}"/>
                </a:ext>
              </a:extLst>
            </p:cNvPr>
            <p:cNvPicPr>
              <a:picLocks noChangeAspect="1"/>
            </p:cNvPicPr>
            <p:nvPr/>
          </p:nvPicPr>
          <p:blipFill>
            <a:blip r:embed="rId3"/>
            <a:stretch>
              <a:fillRect/>
            </a:stretch>
          </p:blipFill>
          <p:spPr>
            <a:xfrm>
              <a:off x="432515" y="2062042"/>
              <a:ext cx="1449126" cy="2078916"/>
            </a:xfrm>
            <a:prstGeom prst="rect">
              <a:avLst/>
            </a:prstGeom>
          </p:spPr>
        </p:pic>
        <p:pic>
          <p:nvPicPr>
            <p:cNvPr id="6" name="Picture 5">
              <a:extLst>
                <a:ext uri="{FF2B5EF4-FFF2-40B4-BE49-F238E27FC236}">
                  <a16:creationId xmlns:a16="http://schemas.microsoft.com/office/drawing/2014/main" id="{FEB61164-D3DD-0AB2-BF02-1B55D4E7656D}"/>
                </a:ext>
              </a:extLst>
            </p:cNvPr>
            <p:cNvPicPr>
              <a:picLocks noChangeAspect="1"/>
            </p:cNvPicPr>
            <p:nvPr/>
          </p:nvPicPr>
          <p:blipFill>
            <a:blip r:embed="rId4"/>
            <a:stretch>
              <a:fillRect/>
            </a:stretch>
          </p:blipFill>
          <p:spPr>
            <a:xfrm>
              <a:off x="432514" y="3476814"/>
              <a:ext cx="1444877" cy="2078916"/>
            </a:xfrm>
            <a:prstGeom prst="rect">
              <a:avLst/>
            </a:prstGeom>
          </p:spPr>
        </p:pic>
        <p:grpSp>
          <p:nvGrpSpPr>
            <p:cNvPr id="10" name="Group 9">
              <a:extLst>
                <a:ext uri="{FF2B5EF4-FFF2-40B4-BE49-F238E27FC236}">
                  <a16:creationId xmlns:a16="http://schemas.microsoft.com/office/drawing/2014/main" id="{EAFC6AFE-53F0-1DDE-3F82-6A20DBFDD7A6}"/>
                </a:ext>
              </a:extLst>
            </p:cNvPr>
            <p:cNvGrpSpPr/>
            <p:nvPr/>
          </p:nvGrpSpPr>
          <p:grpSpPr>
            <a:xfrm>
              <a:off x="432513" y="4891586"/>
              <a:ext cx="1444877" cy="2078916"/>
              <a:chOff x="432513" y="4891586"/>
              <a:chExt cx="1444877" cy="2078916"/>
            </a:xfrm>
          </p:grpSpPr>
          <p:pic>
            <p:nvPicPr>
              <p:cNvPr id="8" name="Picture 7">
                <a:extLst>
                  <a:ext uri="{FF2B5EF4-FFF2-40B4-BE49-F238E27FC236}">
                    <a16:creationId xmlns:a16="http://schemas.microsoft.com/office/drawing/2014/main" id="{5C0B895A-FF08-BF01-D230-C01004B442A5}"/>
                  </a:ext>
                </a:extLst>
              </p:cNvPr>
              <p:cNvPicPr>
                <a:picLocks noChangeAspect="1"/>
              </p:cNvPicPr>
              <p:nvPr/>
            </p:nvPicPr>
            <p:blipFill>
              <a:blip r:embed="rId5"/>
              <a:stretch>
                <a:fillRect/>
              </a:stretch>
            </p:blipFill>
            <p:spPr>
              <a:xfrm>
                <a:off x="432513" y="4891586"/>
                <a:ext cx="1444877" cy="2078916"/>
              </a:xfrm>
              <a:prstGeom prst="rect">
                <a:avLst/>
              </a:prstGeom>
            </p:spPr>
          </p:pic>
          <p:sp>
            <p:nvSpPr>
              <p:cNvPr id="9" name="TextBox 8">
                <a:extLst>
                  <a:ext uri="{FF2B5EF4-FFF2-40B4-BE49-F238E27FC236}">
                    <a16:creationId xmlns:a16="http://schemas.microsoft.com/office/drawing/2014/main" id="{61307F37-45E8-91AB-4115-9C1CED0B4434}"/>
                  </a:ext>
                </a:extLst>
              </p:cNvPr>
              <p:cNvSpPr txBox="1"/>
              <p:nvPr/>
            </p:nvSpPr>
            <p:spPr>
              <a:xfrm>
                <a:off x="432513" y="5801450"/>
                <a:ext cx="1444877" cy="307777"/>
              </a:xfrm>
              <a:prstGeom prst="rect">
                <a:avLst/>
              </a:prstGeom>
              <a:noFill/>
            </p:spPr>
            <p:txBody>
              <a:bodyPr wrap="square" rtlCol="0">
                <a:spAutoFit/>
              </a:bodyPr>
              <a:lstStyle/>
              <a:p>
                <a:r>
                  <a:rPr lang="en-US" sz="1400" dirty="0">
                    <a:solidFill>
                      <a:schemeClr val="bg1"/>
                    </a:solidFill>
                    <a:latin typeface="Futura Lt BT" panose="020B0402020204020303" pitchFamily="34" charset="0"/>
                  </a:rPr>
                  <a:t>DISTINGUISHED</a:t>
                </a:r>
                <a:endParaRPr lang="en-US" sz="1400" dirty="0"/>
              </a:p>
            </p:txBody>
          </p:sp>
        </p:grpSp>
      </p:grpSp>
      <p:sp>
        <p:nvSpPr>
          <p:cNvPr id="12" name="TextBox 11">
            <a:extLst>
              <a:ext uri="{FF2B5EF4-FFF2-40B4-BE49-F238E27FC236}">
                <a16:creationId xmlns:a16="http://schemas.microsoft.com/office/drawing/2014/main" id="{0ED99CE6-5A2D-5978-7B5C-2003A7FF0D4B}"/>
              </a:ext>
            </a:extLst>
          </p:cNvPr>
          <p:cNvSpPr txBox="1"/>
          <p:nvPr/>
        </p:nvSpPr>
        <p:spPr>
          <a:xfrm>
            <a:off x="2016670" y="2399275"/>
            <a:ext cx="9613364" cy="1107996"/>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latin typeface="Futura Lt BT" panose="020B0402020204020303" pitchFamily="34" charset="0"/>
              </a:rPr>
              <a:t>Copies of rules staff have established for their areas</a:t>
            </a:r>
          </a:p>
          <a:p>
            <a:pPr marL="285750" lvl="0" indent="-285750">
              <a:buFont typeface="Arial" panose="020B0604020202020204" pitchFamily="34" charset="0"/>
              <a:buChar char="•"/>
            </a:pPr>
            <a:r>
              <a:rPr lang="en-US" sz="1600" dirty="0">
                <a:latin typeface="Futura Lt BT" panose="020B0402020204020303" pitchFamily="34" charset="0"/>
              </a:rPr>
              <a:t>Log or other evidence of monitoring</a:t>
            </a:r>
          </a:p>
          <a:p>
            <a:pPr marL="285750" lvl="0" indent="-285750">
              <a:buFont typeface="Arial" panose="020B0604020202020204" pitchFamily="34" charset="0"/>
              <a:buChar char="•"/>
            </a:pPr>
            <a:r>
              <a:rPr lang="en-US" sz="1600" dirty="0">
                <a:latin typeface="Futura Lt BT" panose="020B0402020204020303" pitchFamily="34" charset="0"/>
              </a:rPr>
              <a:t>Examples of how positive reinforcement is provided</a:t>
            </a:r>
          </a:p>
          <a:p>
            <a:endParaRPr lang="en-US" dirty="0"/>
          </a:p>
        </p:txBody>
      </p:sp>
      <p:sp>
        <p:nvSpPr>
          <p:cNvPr id="16" name="TextBox 15">
            <a:extLst>
              <a:ext uri="{FF2B5EF4-FFF2-40B4-BE49-F238E27FC236}">
                <a16:creationId xmlns:a16="http://schemas.microsoft.com/office/drawing/2014/main" id="{41400DC6-36B1-F651-8C8F-6EFB26F60204}"/>
              </a:ext>
            </a:extLst>
          </p:cNvPr>
          <p:cNvSpPr txBox="1"/>
          <p:nvPr/>
        </p:nvSpPr>
        <p:spPr>
          <a:xfrm>
            <a:off x="2023671" y="3454282"/>
            <a:ext cx="9945481" cy="1246495"/>
          </a:xfrm>
          <a:prstGeom prst="rect">
            <a:avLst/>
          </a:prstGeom>
          <a:noFill/>
        </p:spPr>
        <p:txBody>
          <a:bodyPr wrap="square" rtlCol="0">
            <a:spAutoFit/>
          </a:bodyPr>
          <a:lstStyle/>
          <a:p>
            <a:pPr marL="285750" lvl="0" indent="-285750">
              <a:buFont typeface="Arial" panose="020B0604020202020204" pitchFamily="34" charset="0"/>
              <a:buChar char="•"/>
            </a:pPr>
            <a:r>
              <a:rPr lang="en-US" sz="1500" dirty="0">
                <a:latin typeface="Futura Lt BT" panose="020B0402020204020303" pitchFamily="34" charset="0"/>
              </a:rPr>
              <a:t>Student handbook, policies, or other documents detailing behavioral expectations in common areas and classrooms</a:t>
            </a:r>
          </a:p>
          <a:p>
            <a:pPr marL="285750" lvl="0" indent="-285750">
              <a:buFont typeface="Arial" panose="020B0604020202020204" pitchFamily="34" charset="0"/>
              <a:buChar char="•"/>
            </a:pPr>
            <a:r>
              <a:rPr lang="en-US" sz="1500" dirty="0">
                <a:latin typeface="Futura Lt BT" panose="020B0402020204020303" pitchFamily="34" charset="0"/>
              </a:rPr>
              <a:t>Log or other evidence of routine monitoring of common behavioral expectations in all areas</a:t>
            </a:r>
          </a:p>
          <a:p>
            <a:pPr marL="285750" lvl="0" indent="-285750">
              <a:buFont typeface="Arial" panose="020B0604020202020204" pitchFamily="34" charset="0"/>
              <a:buChar char="•"/>
            </a:pPr>
            <a:r>
              <a:rPr lang="en-US" sz="1500" dirty="0">
                <a:latin typeface="Futura Lt BT" panose="020B0402020204020303" pitchFamily="34" charset="0"/>
              </a:rPr>
              <a:t>Evidence from discipline tracker</a:t>
            </a:r>
          </a:p>
          <a:p>
            <a:pPr marL="285750" lvl="0" indent="-285750">
              <a:buFont typeface="Arial" panose="020B0604020202020204" pitchFamily="34" charset="0"/>
              <a:buChar char="•"/>
            </a:pPr>
            <a:r>
              <a:rPr lang="en-US" sz="1500" dirty="0">
                <a:latin typeface="Futura Lt BT" panose="020B0402020204020303" pitchFamily="34" charset="0"/>
              </a:rPr>
              <a:t>Student handbooks, websites, policy manual</a:t>
            </a:r>
          </a:p>
          <a:p>
            <a:pPr marL="285750" lvl="0" indent="-285750">
              <a:buFont typeface="Arial" panose="020B0604020202020204" pitchFamily="34" charset="0"/>
              <a:buChar char="•"/>
            </a:pPr>
            <a:r>
              <a:rPr lang="en-US" sz="1500" dirty="0">
                <a:latin typeface="Futura Lt BT" panose="020B0402020204020303" pitchFamily="34" charset="0"/>
              </a:rPr>
              <a:t>Agendas reflecting collaborative development of behavioral expectations in all areas</a:t>
            </a:r>
          </a:p>
        </p:txBody>
      </p:sp>
      <p:sp>
        <p:nvSpPr>
          <p:cNvPr id="17" name="TextBox 16">
            <a:extLst>
              <a:ext uri="{FF2B5EF4-FFF2-40B4-BE49-F238E27FC236}">
                <a16:creationId xmlns:a16="http://schemas.microsoft.com/office/drawing/2014/main" id="{64843B1E-8465-1BF7-A3FD-2A5434F9D370}"/>
              </a:ext>
            </a:extLst>
          </p:cNvPr>
          <p:cNvSpPr txBox="1"/>
          <p:nvPr/>
        </p:nvSpPr>
        <p:spPr>
          <a:xfrm>
            <a:off x="2023671" y="5005678"/>
            <a:ext cx="9606364" cy="2092881"/>
          </a:xfrm>
          <a:prstGeom prst="rect">
            <a:avLst/>
          </a:prstGeom>
          <a:noFill/>
        </p:spPr>
        <p:txBody>
          <a:bodyPr wrap="square" rtlCol="0">
            <a:spAutoFit/>
          </a:bodyPr>
          <a:lstStyle/>
          <a:p>
            <a:pPr marL="285750" lvl="0" indent="-285750">
              <a:buFont typeface="Arial" panose="020B0604020202020204" pitchFamily="34" charset="0"/>
              <a:buChar char="•"/>
            </a:pPr>
            <a:r>
              <a:rPr lang="en-US" sz="1600" u="none" dirty="0">
                <a:latin typeface="Futura Lt BT" panose="020B0402020204020303" pitchFamily="34" charset="0"/>
              </a:rPr>
              <a:t>Student handbook, documents reflecting collaborative development of a single school culture, i.e. any training and work done with PBIS or a like school wide  behavioral model</a:t>
            </a:r>
          </a:p>
          <a:p>
            <a:pPr marL="285750" lvl="0" indent="-285750">
              <a:buFont typeface="Arial" panose="020B0604020202020204" pitchFamily="34" charset="0"/>
              <a:buChar char="•"/>
            </a:pPr>
            <a:r>
              <a:rPr lang="en-US" sz="1600" dirty="0">
                <a:latin typeface="Futura Lt BT" panose="020B0402020204020303" pitchFamily="34" charset="0"/>
              </a:rPr>
              <a:t>Log or other evidence of routine monitoring of common behavioral expectations in all areas</a:t>
            </a:r>
            <a:endParaRPr lang="en-US" sz="1600" u="none" dirty="0">
              <a:latin typeface="Futura Lt BT" panose="020B0402020204020303" pitchFamily="34" charset="0"/>
            </a:endParaRPr>
          </a:p>
          <a:p>
            <a:pPr marL="285750" lvl="0" indent="-285750">
              <a:buFont typeface="Arial" panose="020B0604020202020204" pitchFamily="34" charset="0"/>
              <a:buChar char="•"/>
            </a:pPr>
            <a:r>
              <a:rPr lang="en-US" sz="1600" dirty="0">
                <a:latin typeface="Futura Lt BT" panose="020B0402020204020303" pitchFamily="34" charset="0"/>
              </a:rPr>
              <a:t>Evidence from discipline tracker</a:t>
            </a:r>
            <a:endParaRPr lang="en-US" sz="1600" u="none" dirty="0">
              <a:latin typeface="Futura Lt BT" panose="020B0402020204020303" pitchFamily="34" charset="0"/>
            </a:endParaRPr>
          </a:p>
          <a:p>
            <a:pPr marL="285750" lvl="0" indent="-285750">
              <a:buFont typeface="Arial" panose="020B0604020202020204" pitchFamily="34" charset="0"/>
              <a:buChar char="•"/>
            </a:pPr>
            <a:r>
              <a:rPr lang="en-US" sz="1600" u="none" dirty="0">
                <a:latin typeface="Futura Lt BT" panose="020B0402020204020303" pitchFamily="34" charset="0"/>
              </a:rPr>
              <a:t>Evidence from website, trainings, letters home, handbooks, meeting agendas that confirm parents/other stakeholders have been given opportunities for input and evidence of how that input was used to adjust behavioral expectations</a:t>
            </a:r>
          </a:p>
          <a:p>
            <a:endParaRPr lang="en-US" dirty="0"/>
          </a:p>
        </p:txBody>
      </p:sp>
    </p:spTree>
    <p:extLst>
      <p:ext uri="{BB962C8B-B14F-4D97-AF65-F5344CB8AC3E}">
        <p14:creationId xmlns:p14="http://schemas.microsoft.com/office/powerpoint/2010/main" val="4054580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B25BF-E8A2-A6C6-BCD4-01654B23B367}"/>
              </a:ext>
            </a:extLst>
          </p:cNvPr>
          <p:cNvSpPr>
            <a:spLocks noGrp="1"/>
          </p:cNvSpPr>
          <p:nvPr>
            <p:ph type="title"/>
          </p:nvPr>
        </p:nvSpPr>
        <p:spPr>
          <a:xfrm>
            <a:off x="704538" y="838200"/>
            <a:ext cx="9211829" cy="842432"/>
          </a:xfrm>
        </p:spPr>
        <p:txBody>
          <a:bodyPr/>
          <a:lstStyle/>
          <a:p>
            <a:r>
              <a:rPr lang="en-US" dirty="0">
                <a:latin typeface="Futura Lt BT" panose="020B0402020204020303" pitchFamily="34" charset="0"/>
              </a:rPr>
              <a:t>Domain 4.4 – Conflict Resolution</a:t>
            </a:r>
            <a:br>
              <a:rPr lang="en-US" dirty="0">
                <a:latin typeface="Futura Lt BT" panose="020B0402020204020303" pitchFamily="34" charset="0"/>
              </a:rPr>
            </a:br>
            <a:r>
              <a:rPr lang="en-US" dirty="0">
                <a:latin typeface="Futura Lt BT" panose="020B0402020204020303" pitchFamily="34" charset="0"/>
              </a:rPr>
              <a:t>Considerations</a:t>
            </a:r>
          </a:p>
        </p:txBody>
      </p:sp>
      <p:sp>
        <p:nvSpPr>
          <p:cNvPr id="3" name="Content Placeholder 2">
            <a:extLst>
              <a:ext uri="{FF2B5EF4-FFF2-40B4-BE49-F238E27FC236}">
                <a16:creationId xmlns:a16="http://schemas.microsoft.com/office/drawing/2014/main" id="{C2D4322C-2F44-3C0A-5ED6-8C47A9B0FFF2}"/>
              </a:ext>
            </a:extLst>
          </p:cNvPr>
          <p:cNvSpPr>
            <a:spLocks noGrp="1"/>
          </p:cNvSpPr>
          <p:nvPr>
            <p:ph idx="1"/>
          </p:nvPr>
        </p:nvSpPr>
        <p:spPr>
          <a:xfrm>
            <a:off x="704538" y="2443397"/>
            <a:ext cx="10957810" cy="3852472"/>
          </a:xfrm>
        </p:spPr>
        <p:txBody>
          <a:bodyPr>
            <a:normAutofit/>
          </a:bodyPr>
          <a:lstStyle/>
          <a:p>
            <a:pPr marL="457200" indent="-457200">
              <a:buFont typeface="+mj-lt"/>
              <a:buAutoNum type="arabicPeriod"/>
            </a:pPr>
            <a:r>
              <a:rPr lang="en-US" sz="2800" dirty="0">
                <a:latin typeface="Futura Lt BT" panose="020B0402020204020303" pitchFamily="34" charset="0"/>
              </a:rPr>
              <a:t>Have you participated in and/or provided training for staff in conflict resolution?</a:t>
            </a:r>
          </a:p>
          <a:p>
            <a:pPr marL="457200" indent="-457200">
              <a:buFont typeface="+mj-lt"/>
              <a:buAutoNum type="arabicPeriod"/>
            </a:pPr>
            <a:r>
              <a:rPr lang="en-US" sz="2800" dirty="0">
                <a:latin typeface="Futura Lt BT" panose="020B0402020204020303" pitchFamily="34" charset="0"/>
              </a:rPr>
              <a:t>How have you and your staff worked with students so that they are able to self-manage and appropriately resolve conflicts without adult intervention (when appropriate)?</a:t>
            </a:r>
          </a:p>
          <a:p>
            <a:pPr marL="457200" indent="-457200">
              <a:buFont typeface="+mj-lt"/>
              <a:buAutoNum type="arabicPeriod"/>
            </a:pPr>
            <a:r>
              <a:rPr lang="en-US" sz="2800" dirty="0">
                <a:latin typeface="Futura Lt BT" panose="020B0402020204020303" pitchFamily="34" charset="0"/>
              </a:rPr>
              <a:t>Have you developed some processes/procedures by which conflicts are resolved starting at the lowest level?</a:t>
            </a:r>
          </a:p>
          <a:p>
            <a:endParaRPr lang="en-US" dirty="0"/>
          </a:p>
        </p:txBody>
      </p:sp>
    </p:spTree>
    <p:extLst>
      <p:ext uri="{BB962C8B-B14F-4D97-AF65-F5344CB8AC3E}">
        <p14:creationId xmlns:p14="http://schemas.microsoft.com/office/powerpoint/2010/main" val="753038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9D7EB-EF3C-C5F7-17DD-566821ACD262}"/>
              </a:ext>
            </a:extLst>
          </p:cNvPr>
          <p:cNvSpPr>
            <a:spLocks noGrp="1"/>
          </p:cNvSpPr>
          <p:nvPr>
            <p:ph type="title"/>
          </p:nvPr>
        </p:nvSpPr>
        <p:spPr>
          <a:xfrm>
            <a:off x="659567" y="679696"/>
            <a:ext cx="9613363" cy="1000936"/>
          </a:xfrm>
        </p:spPr>
        <p:txBody>
          <a:bodyPr/>
          <a:lstStyle/>
          <a:p>
            <a:r>
              <a:rPr lang="en-US" dirty="0">
                <a:latin typeface="Futura Lt BT" panose="020B0402020204020303" pitchFamily="34" charset="0"/>
              </a:rPr>
              <a:t>Domain 4.4 – Conflict Resolution</a:t>
            </a:r>
            <a:br>
              <a:rPr lang="en-US" dirty="0">
                <a:solidFill>
                  <a:srgbClr val="EBEBEB"/>
                </a:solidFill>
                <a:latin typeface="Futura Lt BT" panose="020B0402020204020303" pitchFamily="34" charset="0"/>
              </a:rPr>
            </a:br>
            <a:r>
              <a:rPr lang="en-US" dirty="0">
                <a:solidFill>
                  <a:srgbClr val="EBEBEB"/>
                </a:solidFill>
                <a:latin typeface="Futura Lt BT" panose="020B0402020204020303" pitchFamily="34" charset="0"/>
              </a:rPr>
              <a:t>Level Comparison and Progression</a:t>
            </a:r>
            <a:endParaRPr lang="en-US" dirty="0"/>
          </a:p>
        </p:txBody>
      </p:sp>
      <p:grpSp>
        <p:nvGrpSpPr>
          <p:cNvPr id="11" name="Group 10">
            <a:extLst>
              <a:ext uri="{FF2B5EF4-FFF2-40B4-BE49-F238E27FC236}">
                <a16:creationId xmlns:a16="http://schemas.microsoft.com/office/drawing/2014/main" id="{6C85984C-0CF3-DEC8-BC82-BB06A2FF0C9A}"/>
              </a:ext>
            </a:extLst>
          </p:cNvPr>
          <p:cNvGrpSpPr/>
          <p:nvPr/>
        </p:nvGrpSpPr>
        <p:grpSpPr>
          <a:xfrm>
            <a:off x="432512" y="2062042"/>
            <a:ext cx="1591159" cy="4795958"/>
            <a:chOff x="432513" y="2062042"/>
            <a:chExt cx="1449128" cy="4908460"/>
          </a:xfrm>
        </p:grpSpPr>
        <p:pic>
          <p:nvPicPr>
            <p:cNvPr id="5" name="Picture 4">
              <a:extLst>
                <a:ext uri="{FF2B5EF4-FFF2-40B4-BE49-F238E27FC236}">
                  <a16:creationId xmlns:a16="http://schemas.microsoft.com/office/drawing/2014/main" id="{2804FD2A-1427-0735-34DF-E383EE4491FE}"/>
                </a:ext>
              </a:extLst>
            </p:cNvPr>
            <p:cNvPicPr>
              <a:picLocks noChangeAspect="1"/>
            </p:cNvPicPr>
            <p:nvPr/>
          </p:nvPicPr>
          <p:blipFill>
            <a:blip r:embed="rId3"/>
            <a:stretch>
              <a:fillRect/>
            </a:stretch>
          </p:blipFill>
          <p:spPr>
            <a:xfrm>
              <a:off x="432515" y="2062042"/>
              <a:ext cx="1449126" cy="2078916"/>
            </a:xfrm>
            <a:prstGeom prst="rect">
              <a:avLst/>
            </a:prstGeom>
          </p:spPr>
        </p:pic>
        <p:pic>
          <p:nvPicPr>
            <p:cNvPr id="6" name="Picture 5">
              <a:extLst>
                <a:ext uri="{FF2B5EF4-FFF2-40B4-BE49-F238E27FC236}">
                  <a16:creationId xmlns:a16="http://schemas.microsoft.com/office/drawing/2014/main" id="{FEB61164-D3DD-0AB2-BF02-1B55D4E7656D}"/>
                </a:ext>
              </a:extLst>
            </p:cNvPr>
            <p:cNvPicPr>
              <a:picLocks noChangeAspect="1"/>
            </p:cNvPicPr>
            <p:nvPr/>
          </p:nvPicPr>
          <p:blipFill>
            <a:blip r:embed="rId4"/>
            <a:stretch>
              <a:fillRect/>
            </a:stretch>
          </p:blipFill>
          <p:spPr>
            <a:xfrm>
              <a:off x="432514" y="3476814"/>
              <a:ext cx="1444877" cy="2078916"/>
            </a:xfrm>
            <a:prstGeom prst="rect">
              <a:avLst/>
            </a:prstGeom>
          </p:spPr>
        </p:pic>
        <p:grpSp>
          <p:nvGrpSpPr>
            <p:cNvPr id="10" name="Group 9">
              <a:extLst>
                <a:ext uri="{FF2B5EF4-FFF2-40B4-BE49-F238E27FC236}">
                  <a16:creationId xmlns:a16="http://schemas.microsoft.com/office/drawing/2014/main" id="{EAFC6AFE-53F0-1DDE-3F82-6A20DBFDD7A6}"/>
                </a:ext>
              </a:extLst>
            </p:cNvPr>
            <p:cNvGrpSpPr/>
            <p:nvPr/>
          </p:nvGrpSpPr>
          <p:grpSpPr>
            <a:xfrm>
              <a:off x="432513" y="4891586"/>
              <a:ext cx="1444877" cy="2078916"/>
              <a:chOff x="432513" y="4891586"/>
              <a:chExt cx="1444877" cy="2078916"/>
            </a:xfrm>
          </p:grpSpPr>
          <p:pic>
            <p:nvPicPr>
              <p:cNvPr id="8" name="Picture 7">
                <a:extLst>
                  <a:ext uri="{FF2B5EF4-FFF2-40B4-BE49-F238E27FC236}">
                    <a16:creationId xmlns:a16="http://schemas.microsoft.com/office/drawing/2014/main" id="{5C0B895A-FF08-BF01-D230-C01004B442A5}"/>
                  </a:ext>
                </a:extLst>
              </p:cNvPr>
              <p:cNvPicPr>
                <a:picLocks noChangeAspect="1"/>
              </p:cNvPicPr>
              <p:nvPr/>
            </p:nvPicPr>
            <p:blipFill>
              <a:blip r:embed="rId5"/>
              <a:stretch>
                <a:fillRect/>
              </a:stretch>
            </p:blipFill>
            <p:spPr>
              <a:xfrm>
                <a:off x="432513" y="4891586"/>
                <a:ext cx="1444877" cy="2078916"/>
              </a:xfrm>
              <a:prstGeom prst="rect">
                <a:avLst/>
              </a:prstGeom>
            </p:spPr>
          </p:pic>
          <p:sp>
            <p:nvSpPr>
              <p:cNvPr id="9" name="TextBox 8">
                <a:extLst>
                  <a:ext uri="{FF2B5EF4-FFF2-40B4-BE49-F238E27FC236}">
                    <a16:creationId xmlns:a16="http://schemas.microsoft.com/office/drawing/2014/main" id="{61307F37-45E8-91AB-4115-9C1CED0B4434}"/>
                  </a:ext>
                </a:extLst>
              </p:cNvPr>
              <p:cNvSpPr txBox="1"/>
              <p:nvPr/>
            </p:nvSpPr>
            <p:spPr>
              <a:xfrm>
                <a:off x="432513" y="5801450"/>
                <a:ext cx="1444877" cy="307777"/>
              </a:xfrm>
              <a:prstGeom prst="rect">
                <a:avLst/>
              </a:prstGeom>
              <a:noFill/>
            </p:spPr>
            <p:txBody>
              <a:bodyPr wrap="square" rtlCol="0">
                <a:spAutoFit/>
              </a:bodyPr>
              <a:lstStyle/>
              <a:p>
                <a:r>
                  <a:rPr lang="en-US" sz="1400" dirty="0">
                    <a:solidFill>
                      <a:schemeClr val="bg1"/>
                    </a:solidFill>
                    <a:latin typeface="Futura Lt BT" panose="020B0402020204020303" pitchFamily="34" charset="0"/>
                  </a:rPr>
                  <a:t>DISTINGUISHED</a:t>
                </a:r>
                <a:endParaRPr lang="en-US" sz="1400" dirty="0"/>
              </a:p>
            </p:txBody>
          </p:sp>
        </p:grpSp>
      </p:grpSp>
      <p:sp>
        <p:nvSpPr>
          <p:cNvPr id="12" name="TextBox 11">
            <a:extLst>
              <a:ext uri="{FF2B5EF4-FFF2-40B4-BE49-F238E27FC236}">
                <a16:creationId xmlns:a16="http://schemas.microsoft.com/office/drawing/2014/main" id="{0ED99CE6-5A2D-5978-7B5C-2003A7FF0D4B}"/>
              </a:ext>
            </a:extLst>
          </p:cNvPr>
          <p:cNvSpPr txBox="1"/>
          <p:nvPr/>
        </p:nvSpPr>
        <p:spPr>
          <a:xfrm>
            <a:off x="2030670" y="2283485"/>
            <a:ext cx="9613364" cy="1107996"/>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latin typeface="Futura Lt BT" panose="020B0402020204020303" pitchFamily="34" charset="0"/>
              </a:rPr>
              <a:t>Helps resolve disputes quickly and constructively.</a:t>
            </a:r>
          </a:p>
          <a:p>
            <a:pPr marL="285750" lvl="0" indent="-285750">
              <a:buFont typeface="Arial" panose="020B0604020202020204" pitchFamily="34" charset="0"/>
              <a:buChar char="•"/>
            </a:pPr>
            <a:r>
              <a:rPr lang="en-US" sz="1600" dirty="0">
                <a:latin typeface="Futura Lt BT" panose="020B0402020204020303" pitchFamily="34" charset="0"/>
              </a:rPr>
              <a:t>Fairly facilitates conflict resolution and takes time to listen to all points of view.</a:t>
            </a:r>
          </a:p>
          <a:p>
            <a:pPr marL="285750" lvl="0" indent="-285750">
              <a:buFont typeface="Arial" panose="020B0604020202020204" pitchFamily="34" charset="0"/>
              <a:buChar char="•"/>
            </a:pPr>
            <a:r>
              <a:rPr lang="en-US" sz="1600" dirty="0">
                <a:latin typeface="Futura Lt BT" panose="020B0402020204020303" pitchFamily="34" charset="0"/>
              </a:rPr>
              <a:t>Serves as a model and ensures students and staff are taught how to resolve conflicts in constructive ways.</a:t>
            </a:r>
          </a:p>
          <a:p>
            <a:endParaRPr lang="en-US" dirty="0"/>
          </a:p>
        </p:txBody>
      </p:sp>
      <p:sp>
        <p:nvSpPr>
          <p:cNvPr id="16" name="TextBox 15">
            <a:extLst>
              <a:ext uri="{FF2B5EF4-FFF2-40B4-BE49-F238E27FC236}">
                <a16:creationId xmlns:a16="http://schemas.microsoft.com/office/drawing/2014/main" id="{41400DC6-36B1-F651-8C8F-6EFB26F60204}"/>
              </a:ext>
            </a:extLst>
          </p:cNvPr>
          <p:cNvSpPr txBox="1"/>
          <p:nvPr/>
        </p:nvSpPr>
        <p:spPr>
          <a:xfrm>
            <a:off x="2030670" y="3554700"/>
            <a:ext cx="10021421" cy="1077218"/>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latin typeface="Futura Lt BT" panose="020B0402020204020303" pitchFamily="34" charset="0"/>
              </a:rPr>
              <a:t>Helps resolve disputes quickly and efficiently and </a:t>
            </a:r>
            <a:r>
              <a:rPr lang="en-US" sz="1600" u="sng" dirty="0">
                <a:latin typeface="Futura Lt BT" panose="020B0402020204020303" pitchFamily="34" charset="0"/>
              </a:rPr>
              <a:t>seeks to understand the root cause of conflicts.</a:t>
            </a:r>
          </a:p>
          <a:p>
            <a:pPr marL="285750" lvl="0" indent="-285750">
              <a:buFont typeface="Arial" panose="020B0604020202020204" pitchFamily="34" charset="0"/>
              <a:buChar char="•"/>
            </a:pPr>
            <a:r>
              <a:rPr lang="en-US" sz="1600" dirty="0">
                <a:latin typeface="Futura Lt BT" panose="020B0402020204020303" pitchFamily="34" charset="0"/>
              </a:rPr>
              <a:t>Fairly facilitates conflict resolution and takes time to listen to all points of view.</a:t>
            </a:r>
          </a:p>
          <a:p>
            <a:pPr marL="285750" lvl="0" indent="-285750">
              <a:buFont typeface="Arial" panose="020B0604020202020204" pitchFamily="34" charset="0"/>
              <a:buChar char="•"/>
            </a:pPr>
            <a:r>
              <a:rPr lang="en-US" sz="1600" u="sng" dirty="0">
                <a:latin typeface="Futura Lt BT" panose="020B0402020204020303" pitchFamily="34" charset="0"/>
              </a:rPr>
              <a:t>Helps</a:t>
            </a:r>
            <a:r>
              <a:rPr lang="en-US" sz="1600" dirty="0">
                <a:latin typeface="Futura Lt BT" panose="020B0402020204020303" pitchFamily="34" charset="0"/>
              </a:rPr>
              <a:t> disputing individual </a:t>
            </a:r>
            <a:r>
              <a:rPr lang="en-US" sz="1600" u="sng" dirty="0">
                <a:latin typeface="Futura Lt BT" panose="020B0402020204020303" pitchFamily="34" charset="0"/>
              </a:rPr>
              <a:t>understand each other’s position.</a:t>
            </a:r>
            <a:endParaRPr lang="en-US" sz="1600" dirty="0">
              <a:latin typeface="Futura Lt BT" panose="020B0402020204020303" pitchFamily="34" charset="0"/>
            </a:endParaRPr>
          </a:p>
          <a:p>
            <a:pPr marL="285750" lvl="0" indent="-285750">
              <a:buFont typeface="Arial" panose="020B0604020202020204" pitchFamily="34" charset="0"/>
              <a:buChar char="•"/>
            </a:pPr>
            <a:r>
              <a:rPr lang="en-US" sz="1600" dirty="0">
                <a:latin typeface="Futura Lt BT" panose="020B0402020204020303" pitchFamily="34" charset="0"/>
              </a:rPr>
              <a:t>Helps disputing individuals </a:t>
            </a:r>
            <a:r>
              <a:rPr lang="en-US" sz="1600" u="sng" dirty="0">
                <a:latin typeface="Futura Lt BT" panose="020B0402020204020303" pitchFamily="34" charset="0"/>
              </a:rPr>
              <a:t>understand and accept the best option for resolution.</a:t>
            </a:r>
          </a:p>
        </p:txBody>
      </p:sp>
      <p:sp>
        <p:nvSpPr>
          <p:cNvPr id="17" name="TextBox 16">
            <a:extLst>
              <a:ext uri="{FF2B5EF4-FFF2-40B4-BE49-F238E27FC236}">
                <a16:creationId xmlns:a16="http://schemas.microsoft.com/office/drawing/2014/main" id="{64843B1E-8465-1BF7-A3FD-2A5434F9D370}"/>
              </a:ext>
            </a:extLst>
          </p:cNvPr>
          <p:cNvSpPr txBox="1"/>
          <p:nvPr/>
        </p:nvSpPr>
        <p:spPr>
          <a:xfrm>
            <a:off x="2030670" y="4841623"/>
            <a:ext cx="10021421" cy="1846659"/>
          </a:xfrm>
          <a:prstGeom prst="rect">
            <a:avLst/>
          </a:prstGeom>
          <a:noFill/>
        </p:spPr>
        <p:txBody>
          <a:bodyPr wrap="square" rtlCol="0">
            <a:spAutoFit/>
          </a:bodyPr>
          <a:lstStyle/>
          <a:p>
            <a:pPr marL="285750" lvl="0" indent="-285750">
              <a:buFont typeface="Arial" panose="020B0604020202020204" pitchFamily="34" charset="0"/>
              <a:buChar char="•"/>
            </a:pPr>
            <a:r>
              <a:rPr lang="en-US" sz="1600" u="none" dirty="0">
                <a:latin typeface="Futura Lt BT" panose="020B0402020204020303" pitchFamily="34" charset="0"/>
              </a:rPr>
              <a:t>Quickly, constructively, and effectively deals with issues and </a:t>
            </a:r>
            <a:r>
              <a:rPr lang="en-US" sz="1600" u="sng" dirty="0">
                <a:latin typeface="Futura Lt BT" panose="020B0402020204020303" pitchFamily="34" charset="0"/>
              </a:rPr>
              <a:t>analyzes conflicts to identify root cause.</a:t>
            </a:r>
          </a:p>
          <a:p>
            <a:pPr marL="285750" lvl="0" indent="-285750">
              <a:buFont typeface="Arial" panose="020B0604020202020204" pitchFamily="34" charset="0"/>
              <a:buChar char="•"/>
            </a:pPr>
            <a:r>
              <a:rPr lang="en-US" sz="1600" u="none" dirty="0">
                <a:latin typeface="Futura Lt BT" panose="020B0402020204020303" pitchFamily="34" charset="0"/>
              </a:rPr>
              <a:t>Ensures that </a:t>
            </a:r>
            <a:r>
              <a:rPr lang="en-US" sz="1600" u="sng" dirty="0">
                <a:latin typeface="Futura Lt BT" panose="020B0402020204020303" pitchFamily="34" charset="0"/>
              </a:rPr>
              <a:t>all who facilitate conflict </a:t>
            </a:r>
            <a:r>
              <a:rPr lang="en-US" sz="1600" u="none" dirty="0">
                <a:latin typeface="Futura Lt BT" panose="020B0402020204020303" pitchFamily="34" charset="0"/>
              </a:rPr>
              <a:t>resolution </a:t>
            </a:r>
            <a:r>
              <a:rPr lang="en-US" sz="1600" u="sng" dirty="0">
                <a:latin typeface="Futura Lt BT" panose="020B0402020204020303" pitchFamily="34" charset="0"/>
              </a:rPr>
              <a:t>are fair</a:t>
            </a:r>
          </a:p>
          <a:p>
            <a:pPr marL="285750" lvl="0" indent="-285750">
              <a:buFont typeface="Arial" panose="020B0604020202020204" pitchFamily="34" charset="0"/>
              <a:buChar char="•"/>
            </a:pPr>
            <a:r>
              <a:rPr lang="en-US" sz="1600" u="none" dirty="0">
                <a:latin typeface="Futura Lt BT" panose="020B0402020204020303" pitchFamily="34" charset="0"/>
              </a:rPr>
              <a:t>.</a:t>
            </a:r>
            <a:r>
              <a:rPr lang="en-US" sz="1600" dirty="0">
                <a:latin typeface="Futura Lt BT" panose="020B0402020204020303" pitchFamily="34" charset="0"/>
              </a:rPr>
              <a:t>Helps disputing individual understand each other’s position.</a:t>
            </a:r>
            <a:endParaRPr lang="en-US" sz="1600" u="none" dirty="0">
              <a:latin typeface="Futura Lt BT" panose="020B0402020204020303" pitchFamily="34" charset="0"/>
            </a:endParaRPr>
          </a:p>
          <a:p>
            <a:pPr marL="285750" lvl="0" indent="-285750">
              <a:buFont typeface="Arial" panose="020B0604020202020204" pitchFamily="34" charset="0"/>
              <a:buChar char="•"/>
            </a:pPr>
            <a:r>
              <a:rPr lang="en-US" sz="1600" dirty="0">
                <a:latin typeface="Futura Lt BT" panose="020B0402020204020303" pitchFamily="34" charset="0"/>
              </a:rPr>
              <a:t>Helps disputing individuals </a:t>
            </a:r>
            <a:r>
              <a:rPr lang="en-US" sz="1600" u="none" dirty="0">
                <a:latin typeface="Futura Lt BT" panose="020B0402020204020303" pitchFamily="34" charset="0"/>
              </a:rPr>
              <a:t>understand and accept the best option for resolution.</a:t>
            </a:r>
          </a:p>
          <a:p>
            <a:pPr marL="285750" lvl="0" indent="-285750">
              <a:buFont typeface="Arial" panose="020B0604020202020204" pitchFamily="34" charset="0"/>
              <a:buChar char="•"/>
            </a:pPr>
            <a:r>
              <a:rPr lang="en-US" sz="1600" dirty="0">
                <a:latin typeface="Futura Lt BT" panose="020B0402020204020303" pitchFamily="34" charset="0"/>
              </a:rPr>
              <a:t>Works with staff to teach students </a:t>
            </a:r>
            <a:r>
              <a:rPr lang="en-US" sz="1600" u="sng" dirty="0">
                <a:latin typeface="Futura Lt BT" panose="020B0402020204020303" pitchFamily="34" charset="0"/>
              </a:rPr>
              <a:t>self management for productive conflict resolution without adult intervention.</a:t>
            </a:r>
          </a:p>
          <a:p>
            <a:pPr marL="285750" lvl="0" indent="-285750">
              <a:buFont typeface="Arial" panose="020B0604020202020204" pitchFamily="34" charset="0"/>
              <a:buChar char="•"/>
            </a:pPr>
            <a:r>
              <a:rPr lang="en-US" sz="1600" dirty="0">
                <a:latin typeface="Futura Lt BT" panose="020B0402020204020303" pitchFamily="34" charset="0"/>
              </a:rPr>
              <a:t>Works with school staff and students to </a:t>
            </a:r>
            <a:r>
              <a:rPr lang="en-US" sz="1600" u="sng" dirty="0">
                <a:latin typeface="Futura Lt BT" panose="020B0402020204020303" pitchFamily="34" charset="0"/>
              </a:rPr>
              <a:t>prevent anticipated conflicts from occurring.</a:t>
            </a:r>
          </a:p>
          <a:p>
            <a:endParaRPr lang="en-US" dirty="0"/>
          </a:p>
        </p:txBody>
      </p:sp>
    </p:spTree>
    <p:extLst>
      <p:ext uri="{BB962C8B-B14F-4D97-AF65-F5344CB8AC3E}">
        <p14:creationId xmlns:p14="http://schemas.microsoft.com/office/powerpoint/2010/main" val="2092466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9D7EB-EF3C-C5F7-17DD-566821ACD262}"/>
              </a:ext>
            </a:extLst>
          </p:cNvPr>
          <p:cNvSpPr>
            <a:spLocks noGrp="1"/>
          </p:cNvSpPr>
          <p:nvPr>
            <p:ph type="title"/>
          </p:nvPr>
        </p:nvSpPr>
        <p:spPr>
          <a:xfrm>
            <a:off x="659567" y="679696"/>
            <a:ext cx="9613363" cy="1000936"/>
          </a:xfrm>
        </p:spPr>
        <p:txBody>
          <a:bodyPr/>
          <a:lstStyle/>
          <a:p>
            <a:r>
              <a:rPr lang="en-US" dirty="0">
                <a:latin typeface="Futura Lt BT" panose="020B0402020204020303" pitchFamily="34" charset="0"/>
              </a:rPr>
              <a:t>Domain 4.4 – Conflict Resolution</a:t>
            </a:r>
            <a:br>
              <a:rPr lang="en-US" dirty="0">
                <a:solidFill>
                  <a:srgbClr val="EBEBEB"/>
                </a:solidFill>
                <a:latin typeface="Futura Lt BT" panose="020B0402020204020303" pitchFamily="34" charset="0"/>
              </a:rPr>
            </a:br>
            <a:r>
              <a:rPr lang="en-US" dirty="0">
                <a:solidFill>
                  <a:srgbClr val="EBEBEB"/>
                </a:solidFill>
                <a:latin typeface="Futura Lt BT" panose="020B0402020204020303" pitchFamily="34" charset="0"/>
              </a:rPr>
              <a:t>Sample Artifact Progression</a:t>
            </a:r>
            <a:endParaRPr lang="en-US" dirty="0"/>
          </a:p>
        </p:txBody>
      </p:sp>
      <p:grpSp>
        <p:nvGrpSpPr>
          <p:cNvPr id="11" name="Group 10">
            <a:extLst>
              <a:ext uri="{FF2B5EF4-FFF2-40B4-BE49-F238E27FC236}">
                <a16:creationId xmlns:a16="http://schemas.microsoft.com/office/drawing/2014/main" id="{6C85984C-0CF3-DEC8-BC82-BB06A2FF0C9A}"/>
              </a:ext>
            </a:extLst>
          </p:cNvPr>
          <p:cNvGrpSpPr/>
          <p:nvPr/>
        </p:nvGrpSpPr>
        <p:grpSpPr>
          <a:xfrm>
            <a:off x="432512" y="2062042"/>
            <a:ext cx="1591159" cy="4795958"/>
            <a:chOff x="432513" y="2062042"/>
            <a:chExt cx="1449128" cy="4908460"/>
          </a:xfrm>
        </p:grpSpPr>
        <p:pic>
          <p:nvPicPr>
            <p:cNvPr id="5" name="Picture 4">
              <a:extLst>
                <a:ext uri="{FF2B5EF4-FFF2-40B4-BE49-F238E27FC236}">
                  <a16:creationId xmlns:a16="http://schemas.microsoft.com/office/drawing/2014/main" id="{2804FD2A-1427-0735-34DF-E383EE4491FE}"/>
                </a:ext>
              </a:extLst>
            </p:cNvPr>
            <p:cNvPicPr>
              <a:picLocks noChangeAspect="1"/>
            </p:cNvPicPr>
            <p:nvPr/>
          </p:nvPicPr>
          <p:blipFill>
            <a:blip r:embed="rId3"/>
            <a:stretch>
              <a:fillRect/>
            </a:stretch>
          </p:blipFill>
          <p:spPr>
            <a:xfrm>
              <a:off x="432515" y="2062042"/>
              <a:ext cx="1449126" cy="2078916"/>
            </a:xfrm>
            <a:prstGeom prst="rect">
              <a:avLst/>
            </a:prstGeom>
          </p:spPr>
        </p:pic>
        <p:pic>
          <p:nvPicPr>
            <p:cNvPr id="6" name="Picture 5">
              <a:extLst>
                <a:ext uri="{FF2B5EF4-FFF2-40B4-BE49-F238E27FC236}">
                  <a16:creationId xmlns:a16="http://schemas.microsoft.com/office/drawing/2014/main" id="{FEB61164-D3DD-0AB2-BF02-1B55D4E7656D}"/>
                </a:ext>
              </a:extLst>
            </p:cNvPr>
            <p:cNvPicPr>
              <a:picLocks noChangeAspect="1"/>
            </p:cNvPicPr>
            <p:nvPr/>
          </p:nvPicPr>
          <p:blipFill>
            <a:blip r:embed="rId4"/>
            <a:stretch>
              <a:fillRect/>
            </a:stretch>
          </p:blipFill>
          <p:spPr>
            <a:xfrm>
              <a:off x="432514" y="3476814"/>
              <a:ext cx="1444877" cy="2078916"/>
            </a:xfrm>
            <a:prstGeom prst="rect">
              <a:avLst/>
            </a:prstGeom>
          </p:spPr>
        </p:pic>
        <p:grpSp>
          <p:nvGrpSpPr>
            <p:cNvPr id="10" name="Group 9">
              <a:extLst>
                <a:ext uri="{FF2B5EF4-FFF2-40B4-BE49-F238E27FC236}">
                  <a16:creationId xmlns:a16="http://schemas.microsoft.com/office/drawing/2014/main" id="{EAFC6AFE-53F0-1DDE-3F82-6A20DBFDD7A6}"/>
                </a:ext>
              </a:extLst>
            </p:cNvPr>
            <p:cNvGrpSpPr/>
            <p:nvPr/>
          </p:nvGrpSpPr>
          <p:grpSpPr>
            <a:xfrm>
              <a:off x="432513" y="4891586"/>
              <a:ext cx="1444877" cy="2078916"/>
              <a:chOff x="432513" y="4891586"/>
              <a:chExt cx="1444877" cy="2078916"/>
            </a:xfrm>
          </p:grpSpPr>
          <p:pic>
            <p:nvPicPr>
              <p:cNvPr id="8" name="Picture 7">
                <a:extLst>
                  <a:ext uri="{FF2B5EF4-FFF2-40B4-BE49-F238E27FC236}">
                    <a16:creationId xmlns:a16="http://schemas.microsoft.com/office/drawing/2014/main" id="{5C0B895A-FF08-BF01-D230-C01004B442A5}"/>
                  </a:ext>
                </a:extLst>
              </p:cNvPr>
              <p:cNvPicPr>
                <a:picLocks noChangeAspect="1"/>
              </p:cNvPicPr>
              <p:nvPr/>
            </p:nvPicPr>
            <p:blipFill>
              <a:blip r:embed="rId5"/>
              <a:stretch>
                <a:fillRect/>
              </a:stretch>
            </p:blipFill>
            <p:spPr>
              <a:xfrm>
                <a:off x="432513" y="4891586"/>
                <a:ext cx="1444877" cy="2078916"/>
              </a:xfrm>
              <a:prstGeom prst="rect">
                <a:avLst/>
              </a:prstGeom>
            </p:spPr>
          </p:pic>
          <p:sp>
            <p:nvSpPr>
              <p:cNvPr id="9" name="TextBox 8">
                <a:extLst>
                  <a:ext uri="{FF2B5EF4-FFF2-40B4-BE49-F238E27FC236}">
                    <a16:creationId xmlns:a16="http://schemas.microsoft.com/office/drawing/2014/main" id="{61307F37-45E8-91AB-4115-9C1CED0B4434}"/>
                  </a:ext>
                </a:extLst>
              </p:cNvPr>
              <p:cNvSpPr txBox="1"/>
              <p:nvPr/>
            </p:nvSpPr>
            <p:spPr>
              <a:xfrm>
                <a:off x="432513" y="5801450"/>
                <a:ext cx="1444877" cy="307777"/>
              </a:xfrm>
              <a:prstGeom prst="rect">
                <a:avLst/>
              </a:prstGeom>
              <a:noFill/>
            </p:spPr>
            <p:txBody>
              <a:bodyPr wrap="square" rtlCol="0">
                <a:spAutoFit/>
              </a:bodyPr>
              <a:lstStyle/>
              <a:p>
                <a:r>
                  <a:rPr lang="en-US" sz="1400" dirty="0">
                    <a:solidFill>
                      <a:schemeClr val="bg1"/>
                    </a:solidFill>
                    <a:latin typeface="Futura Lt BT" panose="020B0402020204020303" pitchFamily="34" charset="0"/>
                  </a:rPr>
                  <a:t>DISTINGUISHED</a:t>
                </a:r>
                <a:endParaRPr lang="en-US" sz="1400" dirty="0"/>
              </a:p>
            </p:txBody>
          </p:sp>
        </p:grpSp>
      </p:grpSp>
      <p:sp>
        <p:nvSpPr>
          <p:cNvPr id="12" name="TextBox 11">
            <a:extLst>
              <a:ext uri="{FF2B5EF4-FFF2-40B4-BE49-F238E27FC236}">
                <a16:creationId xmlns:a16="http://schemas.microsoft.com/office/drawing/2014/main" id="{0ED99CE6-5A2D-5978-7B5C-2003A7FF0D4B}"/>
              </a:ext>
            </a:extLst>
          </p:cNvPr>
          <p:cNvSpPr txBox="1"/>
          <p:nvPr/>
        </p:nvSpPr>
        <p:spPr>
          <a:xfrm>
            <a:off x="2016670" y="2399275"/>
            <a:ext cx="9613364" cy="1292662"/>
          </a:xfrm>
          <a:prstGeom prst="rect">
            <a:avLst/>
          </a:prstGeom>
          <a:noFill/>
        </p:spPr>
        <p:txBody>
          <a:bodyPr wrap="square" rtlCol="0">
            <a:spAutoFit/>
          </a:bodyPr>
          <a:lstStyle/>
          <a:p>
            <a:pPr marL="285750" lvl="0" indent="-285750">
              <a:buFont typeface="Arial" panose="020B0604020202020204" pitchFamily="34" charset="0"/>
              <a:buChar char="•"/>
            </a:pPr>
            <a:r>
              <a:rPr lang="en-US" sz="1500" b="0" dirty="0">
                <a:latin typeface="Futura Lt BT" panose="020B0402020204020303" pitchFamily="34" charset="0"/>
              </a:rPr>
              <a:t>Data that shows how frequently a single dispute reoccurs, i.e. in discipline tracker or other means by which principal tracks conflict resolution</a:t>
            </a:r>
          </a:p>
          <a:p>
            <a:pPr marL="285750" lvl="0" indent="-285750">
              <a:buFont typeface="Arial" panose="020B0604020202020204" pitchFamily="34" charset="0"/>
              <a:buChar char="•"/>
            </a:pPr>
            <a:r>
              <a:rPr lang="en-US" sz="1500" b="0" dirty="0">
                <a:latin typeface="Futura Lt BT" panose="020B0402020204020303" pitchFamily="34" charset="0"/>
              </a:rPr>
              <a:t>Surveys of staff and other stakeholders showing perceptions of fairness related to conflict resolution</a:t>
            </a:r>
          </a:p>
          <a:p>
            <a:pPr marL="285750" lvl="0" indent="-285750">
              <a:buFont typeface="Arial" panose="020B0604020202020204" pitchFamily="34" charset="0"/>
              <a:buChar char="•"/>
            </a:pPr>
            <a:r>
              <a:rPr lang="en-US" sz="1500" b="0" dirty="0">
                <a:latin typeface="Futura Lt BT" panose="020B0402020204020303" pitchFamily="34" charset="0"/>
              </a:rPr>
              <a:t>Agendas or other evidence of training of staff and students in conflict resolution</a:t>
            </a:r>
          </a:p>
          <a:p>
            <a:endParaRPr lang="en-US" dirty="0"/>
          </a:p>
        </p:txBody>
      </p:sp>
      <p:sp>
        <p:nvSpPr>
          <p:cNvPr id="16" name="TextBox 15">
            <a:extLst>
              <a:ext uri="{FF2B5EF4-FFF2-40B4-BE49-F238E27FC236}">
                <a16:creationId xmlns:a16="http://schemas.microsoft.com/office/drawing/2014/main" id="{41400DC6-36B1-F651-8C8F-6EFB26F60204}"/>
              </a:ext>
            </a:extLst>
          </p:cNvPr>
          <p:cNvSpPr txBox="1"/>
          <p:nvPr/>
        </p:nvSpPr>
        <p:spPr>
          <a:xfrm>
            <a:off x="2023671" y="3530337"/>
            <a:ext cx="9945481" cy="1246495"/>
          </a:xfrm>
          <a:prstGeom prst="rect">
            <a:avLst/>
          </a:prstGeom>
          <a:noFill/>
        </p:spPr>
        <p:txBody>
          <a:bodyPr wrap="square" rtlCol="0">
            <a:spAutoFit/>
          </a:bodyPr>
          <a:lstStyle/>
          <a:p>
            <a:pPr marL="285750" lvl="0" indent="-285750">
              <a:buFont typeface="Arial" panose="020B0604020202020204" pitchFamily="34" charset="0"/>
              <a:buChar char="•"/>
            </a:pPr>
            <a:r>
              <a:rPr lang="en-US" sz="1500" b="0" dirty="0">
                <a:latin typeface="Futura Lt BT" panose="020B0402020204020303" pitchFamily="34" charset="0"/>
              </a:rPr>
              <a:t>Data that shows how frequently a single dispute reoccurs, i.e. in discipline tracker or other means by which principal tracks conflict resolution</a:t>
            </a:r>
          </a:p>
          <a:p>
            <a:pPr marL="285750" lvl="0" indent="-285750">
              <a:buFont typeface="Arial" panose="020B0604020202020204" pitchFamily="34" charset="0"/>
              <a:buChar char="•"/>
            </a:pPr>
            <a:r>
              <a:rPr lang="en-US" sz="1500" b="0" dirty="0">
                <a:latin typeface="Futura Lt BT" panose="020B0402020204020303" pitchFamily="34" charset="0"/>
              </a:rPr>
              <a:t>Surveys of staff and other stakeholders showing perceptions of fairness related to conflict resolution</a:t>
            </a:r>
          </a:p>
          <a:p>
            <a:pPr marL="285750" lvl="0" indent="-285750">
              <a:buFont typeface="Arial" panose="020B0604020202020204" pitchFamily="34" charset="0"/>
              <a:buChar char="•"/>
            </a:pPr>
            <a:r>
              <a:rPr lang="en-US" sz="1500" b="0" dirty="0">
                <a:latin typeface="Futura Lt BT" panose="020B0402020204020303" pitchFamily="34" charset="0"/>
              </a:rPr>
              <a:t>A documented process that shows individuals understood and accepted the best option for resolution, i.e. a form that disputing individual complete and sign upon resolution of a conflict or documentation in discipline tracker</a:t>
            </a:r>
          </a:p>
        </p:txBody>
      </p:sp>
      <p:sp>
        <p:nvSpPr>
          <p:cNvPr id="17" name="TextBox 16">
            <a:extLst>
              <a:ext uri="{FF2B5EF4-FFF2-40B4-BE49-F238E27FC236}">
                <a16:creationId xmlns:a16="http://schemas.microsoft.com/office/drawing/2014/main" id="{64843B1E-8465-1BF7-A3FD-2A5434F9D370}"/>
              </a:ext>
            </a:extLst>
          </p:cNvPr>
          <p:cNvSpPr txBox="1"/>
          <p:nvPr/>
        </p:nvSpPr>
        <p:spPr>
          <a:xfrm>
            <a:off x="2023671" y="4822999"/>
            <a:ext cx="9945480" cy="2215991"/>
          </a:xfrm>
          <a:prstGeom prst="rect">
            <a:avLst/>
          </a:prstGeom>
          <a:noFill/>
        </p:spPr>
        <p:txBody>
          <a:bodyPr wrap="square" rtlCol="0">
            <a:spAutoFit/>
          </a:bodyPr>
          <a:lstStyle/>
          <a:p>
            <a:pPr marL="285750" lvl="0" indent="-285750">
              <a:buFont typeface="Arial" panose="020B0604020202020204" pitchFamily="34" charset="0"/>
              <a:buChar char="•"/>
            </a:pPr>
            <a:r>
              <a:rPr lang="en-US" sz="1500" b="0" dirty="0">
                <a:latin typeface="Futura Lt BT" panose="020B0402020204020303" pitchFamily="34" charset="0"/>
              </a:rPr>
              <a:t>Data that shows how frequently a single dispute reoccurs, i.e. in discipline tracker or other means by which principal tracks conflict resolution</a:t>
            </a:r>
            <a:endParaRPr lang="en-US" sz="1500" b="0" u="none" dirty="0">
              <a:latin typeface="Futura Lt BT" panose="020B0402020204020303" pitchFamily="34" charset="0"/>
            </a:endParaRPr>
          </a:p>
          <a:p>
            <a:pPr marL="285750" lvl="0" indent="-285750">
              <a:buFont typeface="Arial" panose="020B0604020202020204" pitchFamily="34" charset="0"/>
              <a:buChar char="•"/>
            </a:pPr>
            <a:r>
              <a:rPr lang="en-US" sz="1500" b="0" dirty="0">
                <a:latin typeface="Futura Lt BT" panose="020B0402020204020303" pitchFamily="34" charset="0"/>
              </a:rPr>
              <a:t>Surveys of staff and other stakeholders showing perceptions of fairness related to conflict resolution</a:t>
            </a:r>
          </a:p>
          <a:p>
            <a:pPr marL="285750" lvl="0" indent="-285750">
              <a:buFont typeface="Arial" panose="020B0604020202020204" pitchFamily="34" charset="0"/>
              <a:buChar char="•"/>
            </a:pPr>
            <a:r>
              <a:rPr lang="en-US" sz="1500" b="0" dirty="0">
                <a:latin typeface="Futura Lt BT" panose="020B0402020204020303" pitchFamily="34" charset="0"/>
              </a:rPr>
              <a:t>A documented process that shows individuals understood and accepted the best option for resolution, i.e. a form that disputing individual complete and sign upon resolution of a conflict</a:t>
            </a:r>
          </a:p>
          <a:p>
            <a:pPr marL="285750" lvl="0" indent="-285750">
              <a:buFont typeface="Arial" panose="020B0604020202020204" pitchFamily="34" charset="0"/>
              <a:buChar char="•"/>
            </a:pPr>
            <a:r>
              <a:rPr lang="en-US" sz="1500" b="0" dirty="0">
                <a:latin typeface="Futura Lt BT" panose="020B0402020204020303" pitchFamily="34" charset="0"/>
              </a:rPr>
              <a:t>Implementation of programs that teach staff and students how to resolve conflicts</a:t>
            </a:r>
          </a:p>
          <a:p>
            <a:pPr marL="285750" lvl="0" indent="-285750">
              <a:buFont typeface="Arial" panose="020B0604020202020204" pitchFamily="34" charset="0"/>
              <a:buChar char="•"/>
            </a:pPr>
            <a:r>
              <a:rPr lang="en-US" sz="1500" b="0" dirty="0">
                <a:latin typeface="Futura Lt BT" panose="020B0402020204020303" pitchFamily="34" charset="0"/>
              </a:rPr>
              <a:t>Implementation of policies/procedures and/or programs that teach staff and students how to appropriately respond in situations that could escalate to the conflict level</a:t>
            </a:r>
          </a:p>
          <a:p>
            <a:endParaRPr lang="en-US" dirty="0"/>
          </a:p>
        </p:txBody>
      </p:sp>
      <p:cxnSp>
        <p:nvCxnSpPr>
          <p:cNvPr id="4" name="Straight Connector 3">
            <a:extLst>
              <a:ext uri="{FF2B5EF4-FFF2-40B4-BE49-F238E27FC236}">
                <a16:creationId xmlns:a16="http://schemas.microsoft.com/office/drawing/2014/main" id="{F580983E-3DA8-005C-F052-140D4C12B909}"/>
              </a:ext>
            </a:extLst>
          </p:cNvPr>
          <p:cNvCxnSpPr/>
          <p:nvPr/>
        </p:nvCxnSpPr>
        <p:spPr>
          <a:xfrm>
            <a:off x="2023671" y="3429000"/>
            <a:ext cx="9803568" cy="0"/>
          </a:xfrm>
          <a:prstGeom prst="line">
            <a:avLst/>
          </a:prstGeom>
        </p:spPr>
        <p:style>
          <a:lnRef idx="2">
            <a:schemeClr val="dk1"/>
          </a:lnRef>
          <a:fillRef idx="0">
            <a:schemeClr val="dk1"/>
          </a:fillRef>
          <a:effectRef idx="1">
            <a:schemeClr val="dk1"/>
          </a:effectRef>
          <a:fontRef idx="minor">
            <a:schemeClr val="tx1"/>
          </a:fontRef>
        </p:style>
      </p:cxnSp>
      <p:pic>
        <p:nvPicPr>
          <p:cNvPr id="7" name="Picture 6">
            <a:extLst>
              <a:ext uri="{FF2B5EF4-FFF2-40B4-BE49-F238E27FC236}">
                <a16:creationId xmlns:a16="http://schemas.microsoft.com/office/drawing/2014/main" id="{796FA444-B511-AD93-13D6-DA13E40863F9}"/>
              </a:ext>
            </a:extLst>
          </p:cNvPr>
          <p:cNvPicPr>
            <a:picLocks noChangeAspect="1"/>
          </p:cNvPicPr>
          <p:nvPr/>
        </p:nvPicPr>
        <p:blipFill>
          <a:blip r:embed="rId6"/>
          <a:stretch>
            <a:fillRect/>
          </a:stretch>
        </p:blipFill>
        <p:spPr>
          <a:xfrm>
            <a:off x="1999635" y="4798696"/>
            <a:ext cx="9827604" cy="18290"/>
          </a:xfrm>
          <a:prstGeom prst="rect">
            <a:avLst/>
          </a:prstGeom>
        </p:spPr>
      </p:pic>
    </p:spTree>
    <p:extLst>
      <p:ext uri="{BB962C8B-B14F-4D97-AF65-F5344CB8AC3E}">
        <p14:creationId xmlns:p14="http://schemas.microsoft.com/office/powerpoint/2010/main" val="2603578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8AE5B-1B1A-24A7-A228-A83AAE122001}"/>
              </a:ext>
            </a:extLst>
          </p:cNvPr>
          <p:cNvSpPr>
            <a:spLocks noGrp="1"/>
          </p:cNvSpPr>
          <p:nvPr>
            <p:ph type="title"/>
          </p:nvPr>
        </p:nvSpPr>
        <p:spPr>
          <a:xfrm>
            <a:off x="599608" y="704538"/>
            <a:ext cx="9316760" cy="976094"/>
          </a:xfrm>
        </p:spPr>
        <p:txBody>
          <a:bodyPr/>
          <a:lstStyle/>
          <a:p>
            <a:r>
              <a:rPr lang="en-US" sz="4000" dirty="0">
                <a:latin typeface="Futura Lt BT" panose="020B0402020204020303" pitchFamily="34" charset="0"/>
              </a:rPr>
              <a:t>Domain 4</a:t>
            </a:r>
            <a:br>
              <a:rPr lang="en-US" sz="4000" dirty="0">
                <a:latin typeface="Futura Lt BT" panose="020B0402020204020303" pitchFamily="34" charset="0"/>
              </a:rPr>
            </a:br>
            <a:r>
              <a:rPr lang="en-US" sz="4000" dirty="0">
                <a:latin typeface="Futura Lt BT" panose="020B0402020204020303" pitchFamily="34" charset="0"/>
              </a:rPr>
              <a:t>Sample Artifact List</a:t>
            </a:r>
          </a:p>
        </p:txBody>
      </p:sp>
      <p:sp>
        <p:nvSpPr>
          <p:cNvPr id="3" name="Content Placeholder 2">
            <a:extLst>
              <a:ext uri="{FF2B5EF4-FFF2-40B4-BE49-F238E27FC236}">
                <a16:creationId xmlns:a16="http://schemas.microsoft.com/office/drawing/2014/main" id="{04FB2527-9236-4F2F-0241-8D915A7D3C2E}"/>
              </a:ext>
            </a:extLst>
          </p:cNvPr>
          <p:cNvSpPr>
            <a:spLocks noGrp="1"/>
          </p:cNvSpPr>
          <p:nvPr>
            <p:ph idx="1"/>
          </p:nvPr>
        </p:nvSpPr>
        <p:spPr>
          <a:xfrm>
            <a:off x="819463" y="2383436"/>
            <a:ext cx="10553074" cy="4167266"/>
          </a:xfrm>
        </p:spPr>
        <p:txBody>
          <a:bodyPr>
            <a:normAutofit fontScale="70000" lnSpcReduction="20000"/>
          </a:bodyPr>
          <a:lstStyle/>
          <a:p>
            <a:pPr marL="914400" lvl="2" indent="-457200">
              <a:buFont typeface="+mj-lt"/>
              <a:buAutoNum type="arabicPeriod"/>
            </a:pPr>
            <a:r>
              <a:rPr lang="en-US" sz="3100" dirty="0">
                <a:latin typeface="Futura Lt BT" panose="020B0402020204020303" pitchFamily="34" charset="0"/>
              </a:rPr>
              <a:t>ADVANCED EDUCATION ACCREDITATION</a:t>
            </a:r>
          </a:p>
          <a:p>
            <a:pPr marL="914400" lvl="2" indent="-457200">
              <a:buFont typeface="+mj-lt"/>
              <a:buAutoNum type="arabicPeriod"/>
            </a:pPr>
            <a:r>
              <a:rPr lang="en-US" sz="3100" dirty="0">
                <a:latin typeface="Futura Lt BT" panose="020B0402020204020303" pitchFamily="34" charset="0"/>
              </a:rPr>
              <a:t>TITLE I PLANS, LEAP DOCUMENTATION (INDISTAR)</a:t>
            </a:r>
          </a:p>
          <a:p>
            <a:pPr marL="914400" lvl="2" indent="-457200">
              <a:buFont typeface="+mj-lt"/>
              <a:buAutoNum type="arabicPeriod"/>
            </a:pPr>
            <a:r>
              <a:rPr lang="en-US" sz="3100" dirty="0">
                <a:latin typeface="Futura Lt BT" panose="020B0402020204020303" pitchFamily="34" charset="0"/>
              </a:rPr>
              <a:t>STAKEHOLDER SURVEYS (PARENTS, TEACHERS, STUDENTS, COMMUNITY)</a:t>
            </a:r>
          </a:p>
          <a:p>
            <a:pPr marL="914400" lvl="2" indent="-457200">
              <a:buFont typeface="+mj-lt"/>
              <a:buAutoNum type="arabicPeriod"/>
            </a:pPr>
            <a:r>
              <a:rPr lang="en-US" sz="3100" dirty="0">
                <a:latin typeface="Futura Lt BT" panose="020B0402020204020303" pitchFamily="34" charset="0"/>
              </a:rPr>
              <a:t>MINUTES OF PLANNING SESSIONS</a:t>
            </a:r>
          </a:p>
          <a:p>
            <a:pPr marL="914400" lvl="2" indent="-457200">
              <a:buFont typeface="+mj-lt"/>
              <a:buAutoNum type="arabicPeriod"/>
            </a:pPr>
            <a:r>
              <a:rPr lang="en-US" sz="3100" dirty="0">
                <a:latin typeface="Futura Lt BT" panose="020B0402020204020303" pitchFamily="34" charset="0"/>
              </a:rPr>
              <a:t>PROGRESS/DATA ON SCHOOL IMPROVEMENT PLANS</a:t>
            </a:r>
          </a:p>
          <a:p>
            <a:pPr marL="914400" lvl="2" indent="-457200">
              <a:buFont typeface="+mj-lt"/>
              <a:buAutoNum type="arabicPeriod"/>
            </a:pPr>
            <a:r>
              <a:rPr lang="en-US" sz="3100" dirty="0">
                <a:latin typeface="Futura Lt BT" panose="020B0402020204020303" pitchFamily="34" charset="0"/>
              </a:rPr>
              <a:t>FORMATIVE REVIEWS</a:t>
            </a:r>
          </a:p>
          <a:p>
            <a:pPr marL="914400" lvl="2" indent="-457200">
              <a:buFont typeface="+mj-lt"/>
              <a:buAutoNum type="arabicPeriod"/>
            </a:pPr>
            <a:r>
              <a:rPr lang="en-US" sz="3100" dirty="0">
                <a:latin typeface="Futura Lt BT" panose="020B0402020204020303" pitchFamily="34" charset="0"/>
              </a:rPr>
              <a:t>SCHOOL, STAFF MEETING AGENDAS</a:t>
            </a:r>
          </a:p>
          <a:p>
            <a:pPr marL="914400" lvl="2" indent="-457200">
              <a:buFont typeface="+mj-lt"/>
              <a:buAutoNum type="arabicPeriod"/>
            </a:pPr>
            <a:r>
              <a:rPr lang="en-US" sz="3100" dirty="0">
                <a:latin typeface="Futura Lt BT" panose="020B0402020204020303" pitchFamily="34" charset="0"/>
              </a:rPr>
              <a:t>COMMUNITY RESOURCES LEVERAGED BY THE SCHOOL</a:t>
            </a:r>
          </a:p>
          <a:p>
            <a:pPr marL="914400" lvl="2" indent="-457200">
              <a:buFont typeface="+mj-lt"/>
              <a:buAutoNum type="arabicPeriod"/>
            </a:pPr>
            <a:r>
              <a:rPr lang="en-US" sz="3100" dirty="0">
                <a:latin typeface="Futura Lt BT" panose="020B0402020204020303" pitchFamily="34" charset="0"/>
              </a:rPr>
              <a:t>PUBLIC SERVICES SUPPORTED BY THE SCHOOL</a:t>
            </a:r>
          </a:p>
          <a:p>
            <a:pPr marL="914400" lvl="2" indent="-457200">
              <a:buFont typeface="+mj-lt"/>
              <a:buAutoNum type="arabicPeriod"/>
            </a:pPr>
            <a:r>
              <a:rPr lang="en-US" sz="3100" dirty="0">
                <a:latin typeface="Futura Lt BT" panose="020B0402020204020303" pitchFamily="34" charset="0"/>
              </a:rPr>
              <a:t>PARENT AND STUDENT HANDBOOKS</a:t>
            </a:r>
          </a:p>
          <a:p>
            <a:endParaRPr lang="en-US" dirty="0"/>
          </a:p>
        </p:txBody>
      </p:sp>
    </p:spTree>
    <p:extLst>
      <p:ext uri="{BB962C8B-B14F-4D97-AF65-F5344CB8AC3E}">
        <p14:creationId xmlns:p14="http://schemas.microsoft.com/office/powerpoint/2010/main" val="2951057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B7511-B990-6E14-8840-E21791BAECA5}"/>
              </a:ext>
            </a:extLst>
          </p:cNvPr>
          <p:cNvSpPr>
            <a:spLocks noGrp="1"/>
          </p:cNvSpPr>
          <p:nvPr>
            <p:ph type="title"/>
          </p:nvPr>
        </p:nvSpPr>
        <p:spPr>
          <a:xfrm>
            <a:off x="659568" y="704538"/>
            <a:ext cx="9256800" cy="976094"/>
          </a:xfrm>
        </p:spPr>
        <p:txBody>
          <a:bodyPr/>
          <a:lstStyle/>
          <a:p>
            <a:r>
              <a:rPr lang="en-US" sz="4000" dirty="0">
                <a:latin typeface="Futura Lt BT" panose="020B0402020204020303" pitchFamily="34" charset="0"/>
              </a:rPr>
              <a:t>Domain 4</a:t>
            </a:r>
            <a:br>
              <a:rPr lang="en-US" sz="4000" dirty="0">
                <a:latin typeface="Futura Lt BT" panose="020B0402020204020303" pitchFamily="34" charset="0"/>
              </a:rPr>
            </a:br>
            <a:r>
              <a:rPr lang="en-US" sz="4000" dirty="0">
                <a:latin typeface="Futura Lt BT" panose="020B0402020204020303" pitchFamily="34" charset="0"/>
              </a:rPr>
              <a:t>Sample Artifact List</a:t>
            </a:r>
            <a:endParaRPr lang="en-US" sz="4000" dirty="0"/>
          </a:p>
        </p:txBody>
      </p:sp>
      <p:sp>
        <p:nvSpPr>
          <p:cNvPr id="3" name="Content Placeholder 2">
            <a:extLst>
              <a:ext uri="{FF2B5EF4-FFF2-40B4-BE49-F238E27FC236}">
                <a16:creationId xmlns:a16="http://schemas.microsoft.com/office/drawing/2014/main" id="{F93A9643-8679-DE7C-C1F7-E9C4E379F2F8}"/>
              </a:ext>
            </a:extLst>
          </p:cNvPr>
          <p:cNvSpPr>
            <a:spLocks noGrp="1"/>
          </p:cNvSpPr>
          <p:nvPr>
            <p:ph idx="1"/>
          </p:nvPr>
        </p:nvSpPr>
        <p:spPr>
          <a:xfrm>
            <a:off x="1004341" y="2428407"/>
            <a:ext cx="10088379" cy="4092314"/>
          </a:xfrm>
        </p:spPr>
        <p:txBody>
          <a:bodyPr/>
          <a:lstStyle/>
          <a:p>
            <a:pPr marL="914400" lvl="2" indent="-457200">
              <a:buFont typeface="+mj-lt"/>
              <a:buAutoNum type="arabicPeriod" startAt="11"/>
            </a:pPr>
            <a:r>
              <a:rPr lang="en-US" sz="2400" dirty="0">
                <a:latin typeface="Futura Lt BT" panose="020B0402020204020303" pitchFamily="34" charset="0"/>
              </a:rPr>
              <a:t>CLASSROOM RULES AND EXPECTATIONS</a:t>
            </a:r>
          </a:p>
          <a:p>
            <a:pPr marL="914400" lvl="2" indent="-457200">
              <a:buFont typeface="+mj-lt"/>
              <a:buAutoNum type="arabicPeriod" startAt="11"/>
            </a:pPr>
            <a:r>
              <a:rPr lang="en-US" sz="2400" dirty="0">
                <a:latin typeface="Futura Lt BT" panose="020B0402020204020303" pitchFamily="34" charset="0"/>
              </a:rPr>
              <a:t>DISTRICT AND/OR SCHOOL WIDE DISCIPLINE MATRIX</a:t>
            </a:r>
          </a:p>
          <a:p>
            <a:pPr marL="914400" lvl="2" indent="-457200">
              <a:buFont typeface="+mj-lt"/>
              <a:buAutoNum type="arabicPeriod" startAt="11"/>
            </a:pPr>
            <a:r>
              <a:rPr lang="en-US" sz="2400" dirty="0">
                <a:latin typeface="Futura Lt BT" panose="020B0402020204020303" pitchFamily="34" charset="0"/>
              </a:rPr>
              <a:t>PBIS/MTSS PLANS, DATA, AND DOCUMENTATION</a:t>
            </a:r>
          </a:p>
          <a:p>
            <a:pPr marL="914400" lvl="2" indent="-457200">
              <a:buFont typeface="+mj-lt"/>
              <a:buAutoNum type="arabicPeriod" startAt="11"/>
            </a:pPr>
            <a:r>
              <a:rPr lang="en-US" sz="2400" dirty="0">
                <a:latin typeface="Futura Lt BT" panose="020B0402020204020303" pitchFamily="34" charset="0"/>
              </a:rPr>
              <a:t>DATA FROM DISCIPLINE TRACKER</a:t>
            </a:r>
          </a:p>
          <a:p>
            <a:pPr marL="914400" lvl="2" indent="-457200">
              <a:buFont typeface="+mj-lt"/>
              <a:buAutoNum type="arabicPeriod" startAt="11"/>
            </a:pPr>
            <a:r>
              <a:rPr lang="en-US" sz="2400" dirty="0">
                <a:latin typeface="Futura Lt BT" panose="020B0402020204020303" pitchFamily="34" charset="0"/>
              </a:rPr>
              <a:t>FAMILY FRIENDLY WALK THROUGH (SDPIRC: SD PARENT RESOURCE NETWORK) </a:t>
            </a:r>
            <a:r>
              <a:rPr lang="en-US" sz="2400" dirty="0">
                <a:latin typeface="Futura Lt BT" panose="020B0402020204020303" pitchFamily="34" charset="0"/>
                <a:hlinkClick r:id="rId2"/>
              </a:rPr>
              <a:t>http://sdpirc.org/content/goals.htm</a:t>
            </a:r>
            <a:endParaRPr lang="en-US" sz="2400" dirty="0">
              <a:latin typeface="Futura Lt BT" panose="020B0402020204020303" pitchFamily="34" charset="0"/>
            </a:endParaRPr>
          </a:p>
          <a:p>
            <a:pPr marL="914400" lvl="2" indent="-457200">
              <a:buFont typeface="+mj-lt"/>
              <a:buAutoNum type="arabicPeriod" startAt="11"/>
            </a:pPr>
            <a:r>
              <a:rPr lang="en-US" sz="2400" dirty="0">
                <a:latin typeface="Futura Lt BT" panose="020B0402020204020303" pitchFamily="34" charset="0"/>
              </a:rPr>
              <a:t>CRISIS PLANS</a:t>
            </a:r>
          </a:p>
          <a:p>
            <a:pPr marL="914400" lvl="2" indent="-457200">
              <a:buFont typeface="+mj-lt"/>
              <a:buAutoNum type="arabicPeriod" startAt="11"/>
            </a:pPr>
            <a:r>
              <a:rPr lang="en-US" sz="2400" dirty="0">
                <a:latin typeface="Futura Lt BT" panose="020B0402020204020303" pitchFamily="34" charset="0"/>
              </a:rPr>
              <a:t>SAFE AND DRUG FREE SCHOOL DATA</a:t>
            </a:r>
          </a:p>
          <a:p>
            <a:endParaRPr lang="en-US" dirty="0"/>
          </a:p>
        </p:txBody>
      </p:sp>
    </p:spTree>
    <p:extLst>
      <p:ext uri="{BB962C8B-B14F-4D97-AF65-F5344CB8AC3E}">
        <p14:creationId xmlns:p14="http://schemas.microsoft.com/office/powerpoint/2010/main" val="3935920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ED513-397A-A44E-6F52-CA0C5CDADB0C}"/>
              </a:ext>
            </a:extLst>
          </p:cNvPr>
          <p:cNvSpPr>
            <a:spLocks noGrp="1"/>
          </p:cNvSpPr>
          <p:nvPr>
            <p:ph type="title"/>
          </p:nvPr>
        </p:nvSpPr>
        <p:spPr>
          <a:xfrm>
            <a:off x="629588" y="599607"/>
            <a:ext cx="9286780" cy="1081025"/>
          </a:xfrm>
        </p:spPr>
        <p:txBody>
          <a:bodyPr/>
          <a:lstStyle/>
          <a:p>
            <a:r>
              <a:rPr lang="en-US" sz="4000" dirty="0">
                <a:latin typeface="Futura Lt BT" panose="020B0402020204020303" pitchFamily="34" charset="0"/>
              </a:rPr>
              <a:t>Domain 4</a:t>
            </a:r>
            <a:br>
              <a:rPr lang="en-US" sz="4000" dirty="0">
                <a:latin typeface="Futura Lt BT" panose="020B0402020204020303" pitchFamily="34" charset="0"/>
              </a:rPr>
            </a:br>
            <a:r>
              <a:rPr lang="en-US" sz="4000" dirty="0">
                <a:latin typeface="Futura Lt BT" panose="020B0402020204020303" pitchFamily="34" charset="0"/>
              </a:rPr>
              <a:t>PE to TE Crosswalk</a:t>
            </a:r>
          </a:p>
        </p:txBody>
      </p:sp>
      <p:pic>
        <p:nvPicPr>
          <p:cNvPr id="5" name="Picture 4">
            <a:extLst>
              <a:ext uri="{FF2B5EF4-FFF2-40B4-BE49-F238E27FC236}">
                <a16:creationId xmlns:a16="http://schemas.microsoft.com/office/drawing/2014/main" id="{8B4FD2B7-F52F-B56C-32B8-D973B60C5051}"/>
              </a:ext>
            </a:extLst>
          </p:cNvPr>
          <p:cNvPicPr>
            <a:picLocks noChangeAspect="1"/>
          </p:cNvPicPr>
          <p:nvPr/>
        </p:nvPicPr>
        <p:blipFill>
          <a:blip r:embed="rId2"/>
          <a:stretch>
            <a:fillRect/>
          </a:stretch>
        </p:blipFill>
        <p:spPr>
          <a:xfrm>
            <a:off x="166687" y="2448393"/>
            <a:ext cx="11858625" cy="3810000"/>
          </a:xfrm>
          <a:prstGeom prst="rect">
            <a:avLst/>
          </a:prstGeom>
        </p:spPr>
      </p:pic>
    </p:spTree>
    <p:extLst>
      <p:ext uri="{BB962C8B-B14F-4D97-AF65-F5344CB8AC3E}">
        <p14:creationId xmlns:p14="http://schemas.microsoft.com/office/powerpoint/2010/main" val="3522852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456D7-C1EF-3F16-2CED-E74FCBBBCA68}"/>
              </a:ext>
            </a:extLst>
          </p:cNvPr>
          <p:cNvSpPr>
            <a:spLocks noGrp="1"/>
          </p:cNvSpPr>
          <p:nvPr>
            <p:ph type="title"/>
          </p:nvPr>
        </p:nvSpPr>
        <p:spPr>
          <a:xfrm>
            <a:off x="734518" y="584615"/>
            <a:ext cx="9181849" cy="1304145"/>
          </a:xfrm>
        </p:spPr>
        <p:txBody>
          <a:bodyPr/>
          <a:lstStyle/>
          <a:p>
            <a:r>
              <a:rPr lang="en-US" dirty="0">
                <a:solidFill>
                  <a:srgbClr val="EBEBEB"/>
                </a:solidFill>
                <a:latin typeface="Futura Lt BT" panose="020B0402020204020303" pitchFamily="34" charset="0"/>
              </a:rPr>
              <a:t>Principal Effectiveness Comparison to Turnaround Principles</a:t>
            </a:r>
            <a:endParaRPr lang="en-US" dirty="0"/>
          </a:p>
        </p:txBody>
      </p:sp>
      <p:sp>
        <p:nvSpPr>
          <p:cNvPr id="3" name="Content Placeholder 2">
            <a:extLst>
              <a:ext uri="{FF2B5EF4-FFF2-40B4-BE49-F238E27FC236}">
                <a16:creationId xmlns:a16="http://schemas.microsoft.com/office/drawing/2014/main" id="{4F85E24F-D0F3-1040-A933-9BE63225A863}"/>
              </a:ext>
            </a:extLst>
          </p:cNvPr>
          <p:cNvSpPr>
            <a:spLocks noGrp="1"/>
          </p:cNvSpPr>
          <p:nvPr>
            <p:ph idx="1"/>
          </p:nvPr>
        </p:nvSpPr>
        <p:spPr>
          <a:xfrm>
            <a:off x="5695412" y="6423285"/>
            <a:ext cx="6325138" cy="434715"/>
          </a:xfrm>
        </p:spPr>
        <p:txBody>
          <a:bodyPr/>
          <a:lstStyle/>
          <a:p>
            <a:pPr marL="0" indent="0">
              <a:buNone/>
            </a:pPr>
            <a:r>
              <a:rPr lang="en-US" dirty="0">
                <a:solidFill>
                  <a:srgbClr val="FFFFFF"/>
                </a:solidFill>
                <a:latin typeface="Futura Lt BT" panose="020B0402020204020303" pitchFamily="34" charset="0"/>
                <a:hlinkClick r:id="rId2"/>
              </a:rPr>
              <a:t>https://doe.sd.gov/Effectiveness/documents/PE-turnaround.pdf</a:t>
            </a:r>
            <a:endParaRPr lang="en-US" dirty="0">
              <a:solidFill>
                <a:srgbClr val="FFFFFF"/>
              </a:solidFill>
              <a:latin typeface="Futura Lt BT" panose="020B0402020204020303" pitchFamily="34" charset="0"/>
            </a:endParaRPr>
          </a:p>
          <a:p>
            <a:endParaRPr lang="en-US" dirty="0"/>
          </a:p>
        </p:txBody>
      </p:sp>
      <p:pic>
        <p:nvPicPr>
          <p:cNvPr id="5" name="Picture 4">
            <a:extLst>
              <a:ext uri="{FF2B5EF4-FFF2-40B4-BE49-F238E27FC236}">
                <a16:creationId xmlns:a16="http://schemas.microsoft.com/office/drawing/2014/main" id="{17300AB3-7548-F2DC-CCAC-5E3AF44513A5}"/>
              </a:ext>
            </a:extLst>
          </p:cNvPr>
          <p:cNvPicPr>
            <a:picLocks noChangeAspect="1"/>
          </p:cNvPicPr>
          <p:nvPr/>
        </p:nvPicPr>
        <p:blipFill>
          <a:blip r:embed="rId3"/>
          <a:stretch>
            <a:fillRect/>
          </a:stretch>
        </p:blipFill>
        <p:spPr>
          <a:xfrm>
            <a:off x="171450" y="2081212"/>
            <a:ext cx="11849100" cy="2695575"/>
          </a:xfrm>
          <a:prstGeom prst="rect">
            <a:avLst/>
          </a:prstGeom>
        </p:spPr>
      </p:pic>
      <p:pic>
        <p:nvPicPr>
          <p:cNvPr id="7" name="Picture 6">
            <a:extLst>
              <a:ext uri="{FF2B5EF4-FFF2-40B4-BE49-F238E27FC236}">
                <a16:creationId xmlns:a16="http://schemas.microsoft.com/office/drawing/2014/main" id="{929CB7A3-856D-3EC4-5314-0F83841C2F8E}"/>
              </a:ext>
            </a:extLst>
          </p:cNvPr>
          <p:cNvPicPr>
            <a:picLocks noChangeAspect="1"/>
          </p:cNvPicPr>
          <p:nvPr/>
        </p:nvPicPr>
        <p:blipFill>
          <a:blip r:embed="rId4"/>
          <a:stretch>
            <a:fillRect/>
          </a:stretch>
        </p:blipFill>
        <p:spPr>
          <a:xfrm>
            <a:off x="171450" y="4719092"/>
            <a:ext cx="11906250" cy="1771650"/>
          </a:xfrm>
          <a:prstGeom prst="rect">
            <a:avLst/>
          </a:prstGeom>
        </p:spPr>
      </p:pic>
    </p:spTree>
    <p:extLst>
      <p:ext uri="{BB962C8B-B14F-4D97-AF65-F5344CB8AC3E}">
        <p14:creationId xmlns:p14="http://schemas.microsoft.com/office/powerpoint/2010/main" val="3449736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5" name="Rectangle 44">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8" name="Rectangle 47">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le 2">
            <a:extLst>
              <a:ext uri="{FF2B5EF4-FFF2-40B4-BE49-F238E27FC236}">
                <a16:creationId xmlns:a16="http://schemas.microsoft.com/office/drawing/2014/main" id="{AE7BAB18-2F61-40AE-94A8-AB97D7E87B82}"/>
              </a:ext>
            </a:extLst>
          </p:cNvPr>
          <p:cNvSpPr>
            <a:spLocks noGrp="1"/>
          </p:cNvSpPr>
          <p:nvPr>
            <p:ph type="title"/>
          </p:nvPr>
        </p:nvSpPr>
        <p:spPr>
          <a:xfrm>
            <a:off x="8382055" y="1241266"/>
            <a:ext cx="3161016" cy="3153753"/>
          </a:xfrm>
        </p:spPr>
        <p:txBody>
          <a:bodyPr vert="horz" lIns="91440" tIns="45720" rIns="91440" bIns="45720" rtlCol="0" anchor="b">
            <a:normAutofit/>
          </a:bodyPr>
          <a:lstStyle/>
          <a:p>
            <a:r>
              <a:rPr lang="en-US" sz="5400" b="0" i="0" kern="1200" dirty="0">
                <a:solidFill>
                  <a:srgbClr val="EBEBEB"/>
                </a:solidFill>
                <a:latin typeface="Futura Lt BT" panose="020B0402020204020303" pitchFamily="34" charset="0"/>
              </a:rPr>
              <a:t>Domain </a:t>
            </a:r>
            <a:r>
              <a:rPr lang="en-US" sz="5400" dirty="0">
                <a:solidFill>
                  <a:srgbClr val="EBEBEB"/>
                </a:solidFill>
                <a:latin typeface="Futura Lt BT" panose="020B0402020204020303" pitchFamily="34" charset="0"/>
              </a:rPr>
              <a:t>Four</a:t>
            </a:r>
            <a:r>
              <a:rPr lang="en-US" sz="5400" b="0" i="0" kern="1200" dirty="0">
                <a:solidFill>
                  <a:srgbClr val="EBEBEB"/>
                </a:solidFill>
                <a:latin typeface="Futura Lt BT" panose="020B0402020204020303" pitchFamily="34" charset="0"/>
              </a:rPr>
              <a:t> </a:t>
            </a:r>
          </a:p>
        </p:txBody>
      </p:sp>
      <p:grpSp>
        <p:nvGrpSpPr>
          <p:cNvPr id="50" name="Group 49">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51" name="Rectangle 50">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2"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3"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7" name="TextBox 6">
            <a:extLst>
              <a:ext uri="{FF2B5EF4-FFF2-40B4-BE49-F238E27FC236}">
                <a16:creationId xmlns:a16="http://schemas.microsoft.com/office/drawing/2014/main" id="{A9EF46B7-AC40-624D-1BAA-125C523709B3}"/>
              </a:ext>
            </a:extLst>
          </p:cNvPr>
          <p:cNvSpPr txBox="1"/>
          <p:nvPr/>
        </p:nvSpPr>
        <p:spPr>
          <a:xfrm>
            <a:off x="8382055" y="4948329"/>
            <a:ext cx="3080765" cy="707886"/>
          </a:xfrm>
          <a:prstGeom prst="rect">
            <a:avLst/>
          </a:prstGeom>
          <a:noFill/>
        </p:spPr>
        <p:txBody>
          <a:bodyPr wrap="square" rtlCol="0">
            <a:spAutoFit/>
          </a:bodyPr>
          <a:lstStyle/>
          <a:p>
            <a:r>
              <a:rPr lang="en-US" sz="2000" dirty="0">
                <a:solidFill>
                  <a:schemeClr val="bg1"/>
                </a:solidFill>
                <a:latin typeface="Futura Lt BT" panose="020B0402020204020303" pitchFamily="34" charset="0"/>
              </a:rPr>
              <a:t>School, Student and Staff Safety</a:t>
            </a:r>
          </a:p>
        </p:txBody>
      </p:sp>
      <p:pic>
        <p:nvPicPr>
          <p:cNvPr id="2" name="Picture 1">
            <a:extLst>
              <a:ext uri="{FF2B5EF4-FFF2-40B4-BE49-F238E27FC236}">
                <a16:creationId xmlns:a16="http://schemas.microsoft.com/office/drawing/2014/main" id="{59CE6167-BE65-F42B-20D0-A45180D21AF4}"/>
              </a:ext>
            </a:extLst>
          </p:cNvPr>
          <p:cNvPicPr>
            <a:picLocks noChangeAspect="1"/>
          </p:cNvPicPr>
          <p:nvPr/>
        </p:nvPicPr>
        <p:blipFill>
          <a:blip r:embed="rId5"/>
          <a:stretch>
            <a:fillRect/>
          </a:stretch>
        </p:blipFill>
        <p:spPr>
          <a:xfrm>
            <a:off x="1733727" y="402164"/>
            <a:ext cx="4754653" cy="6053670"/>
          </a:xfrm>
          <a:prstGeom prst="rect">
            <a:avLst/>
          </a:prstGeom>
        </p:spPr>
      </p:pic>
    </p:spTree>
    <p:custDataLst>
      <p:tags r:id="rId1"/>
    </p:custDataLst>
    <p:extLst>
      <p:ext uri="{BB962C8B-B14F-4D97-AF65-F5344CB8AC3E}">
        <p14:creationId xmlns:p14="http://schemas.microsoft.com/office/powerpoint/2010/main" val="3260100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1" name="Freeform: Shape 10">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3"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D88BB0BB-D84F-082F-9FBD-73AFA911CAF6}"/>
              </a:ext>
            </a:extLst>
          </p:cNvPr>
          <p:cNvSpPr>
            <a:spLocks noGrp="1"/>
          </p:cNvSpPr>
          <p:nvPr>
            <p:ph type="title"/>
          </p:nvPr>
        </p:nvSpPr>
        <p:spPr>
          <a:xfrm>
            <a:off x="605860" y="1295400"/>
            <a:ext cx="3380307" cy="2362200"/>
          </a:xfrm>
        </p:spPr>
        <p:txBody>
          <a:bodyPr>
            <a:normAutofit/>
          </a:bodyPr>
          <a:lstStyle/>
          <a:p>
            <a:r>
              <a:rPr lang="en-US" sz="3600" dirty="0">
                <a:solidFill>
                  <a:srgbClr val="EBEBEB"/>
                </a:solidFill>
                <a:latin typeface="Futura Lt BT" panose="020B0402020204020303" pitchFamily="34" charset="0"/>
              </a:rPr>
              <a:t>Principal Effectiveness Tools</a:t>
            </a:r>
            <a:endParaRPr lang="en-US" dirty="0">
              <a:solidFill>
                <a:srgbClr val="EBEBEB"/>
              </a:solidFill>
            </a:endParaRPr>
          </a:p>
        </p:txBody>
      </p:sp>
      <p:pic>
        <p:nvPicPr>
          <p:cNvPr id="4" name="Picture 3" descr="Text&#10;&#10;Description automatically generated">
            <a:extLst>
              <a:ext uri="{FF2B5EF4-FFF2-40B4-BE49-F238E27FC236}">
                <a16:creationId xmlns:a16="http://schemas.microsoft.com/office/drawing/2014/main" id="{1DB94C75-77B8-3528-3BA8-12A7C13B5D5E}"/>
              </a:ext>
            </a:extLst>
          </p:cNvPr>
          <p:cNvPicPr>
            <a:picLocks noChangeAspect="1"/>
          </p:cNvPicPr>
          <p:nvPr/>
        </p:nvPicPr>
        <p:blipFill>
          <a:blip r:embed="rId2"/>
          <a:stretch>
            <a:fillRect/>
          </a:stretch>
        </p:blipFill>
        <p:spPr>
          <a:xfrm>
            <a:off x="5194607" y="1799159"/>
            <a:ext cx="6391533" cy="3259682"/>
          </a:xfrm>
          <a:prstGeom prst="rect">
            <a:avLst/>
          </a:prstGeom>
        </p:spPr>
      </p:pic>
      <p:sp>
        <p:nvSpPr>
          <p:cNvPr id="15" name="Rectangle 14">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FD3C7F1-5F06-859B-0574-4AD6D6C9159F}"/>
              </a:ext>
            </a:extLst>
          </p:cNvPr>
          <p:cNvSpPr>
            <a:spLocks noGrp="1"/>
          </p:cNvSpPr>
          <p:nvPr>
            <p:ph idx="1"/>
          </p:nvPr>
        </p:nvSpPr>
        <p:spPr>
          <a:xfrm>
            <a:off x="554213" y="3601969"/>
            <a:ext cx="3133726" cy="845081"/>
          </a:xfrm>
        </p:spPr>
        <p:txBody>
          <a:bodyPr>
            <a:normAutofit/>
          </a:bodyPr>
          <a:lstStyle/>
          <a:p>
            <a:pPr marL="0" indent="0">
              <a:buNone/>
            </a:pPr>
            <a:r>
              <a:rPr lang="en-US" dirty="0">
                <a:latin typeface="Futura Lt BT" panose="020B0402020204020303" pitchFamily="34" charset="0"/>
                <a:hlinkClick r:id="rId3"/>
              </a:rPr>
              <a:t>https://doe.sd.gov/Effectiveness/Principal.aspx</a:t>
            </a:r>
            <a:endParaRPr lang="en-US" dirty="0">
              <a:latin typeface="Futura Lt BT" panose="020B0402020204020303" pitchFamily="34" charset="0"/>
            </a:endParaRPr>
          </a:p>
          <a:p>
            <a:pPr marL="0" indent="0">
              <a:buNone/>
            </a:pPr>
            <a:endParaRPr lang="en-US" dirty="0">
              <a:solidFill>
                <a:srgbClr val="FFFFFF"/>
              </a:solidFill>
            </a:endParaRPr>
          </a:p>
        </p:txBody>
      </p:sp>
      <p:sp>
        <p:nvSpPr>
          <p:cNvPr id="21"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355976017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63" name="Rectangle 62">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66" name="Rectangle 6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CE32A2F6-1F59-483C-B3DE-15185792175D}"/>
              </a:ext>
            </a:extLst>
          </p:cNvPr>
          <p:cNvSpPr>
            <a:spLocks noGrp="1"/>
          </p:cNvSpPr>
          <p:nvPr>
            <p:ph type="title"/>
          </p:nvPr>
        </p:nvSpPr>
        <p:spPr>
          <a:xfrm>
            <a:off x="8382055" y="1241266"/>
            <a:ext cx="3161016" cy="3153753"/>
          </a:xfrm>
        </p:spPr>
        <p:txBody>
          <a:bodyPr vert="horz" lIns="91440" tIns="45720" rIns="91440" bIns="45720" rtlCol="0" anchor="b">
            <a:normAutofit/>
          </a:bodyPr>
          <a:lstStyle/>
          <a:p>
            <a:r>
              <a:rPr lang="en-US" sz="5400" b="0" i="0" kern="1200" dirty="0">
                <a:solidFill>
                  <a:srgbClr val="EBEBEB"/>
                </a:solidFill>
                <a:latin typeface="Futura Lt BT" panose="020B0402020204020303" pitchFamily="34" charset="0"/>
              </a:rPr>
              <a:t>Domain </a:t>
            </a:r>
            <a:r>
              <a:rPr lang="en-US" sz="5400" dirty="0">
                <a:solidFill>
                  <a:srgbClr val="EBEBEB"/>
                </a:solidFill>
                <a:latin typeface="Futura Lt BT" panose="020B0402020204020303" pitchFamily="34" charset="0"/>
              </a:rPr>
              <a:t>Four</a:t>
            </a:r>
            <a:endParaRPr lang="en-US" sz="5400" b="0" i="0" kern="1200" dirty="0">
              <a:solidFill>
                <a:srgbClr val="EBEBEB"/>
              </a:solidFill>
              <a:latin typeface="Futura Lt BT" panose="020B0402020204020303" pitchFamily="34" charset="0"/>
            </a:endParaRPr>
          </a:p>
        </p:txBody>
      </p:sp>
      <p:grpSp>
        <p:nvGrpSpPr>
          <p:cNvPr id="68" name="Group 67">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69" name="Rectangle 68">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0"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71"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2" name="Picture 1">
            <a:extLst>
              <a:ext uri="{FF2B5EF4-FFF2-40B4-BE49-F238E27FC236}">
                <a16:creationId xmlns:a16="http://schemas.microsoft.com/office/drawing/2014/main" id="{FCA37DDB-9F08-ABD9-3C19-B6001F8440C0}"/>
              </a:ext>
            </a:extLst>
          </p:cNvPr>
          <p:cNvPicPr>
            <a:picLocks noChangeAspect="1"/>
          </p:cNvPicPr>
          <p:nvPr/>
        </p:nvPicPr>
        <p:blipFill>
          <a:blip r:embed="rId4"/>
          <a:stretch>
            <a:fillRect/>
          </a:stretch>
        </p:blipFill>
        <p:spPr>
          <a:xfrm>
            <a:off x="238076" y="1090981"/>
            <a:ext cx="7577985" cy="4676037"/>
          </a:xfrm>
          <a:prstGeom prst="rect">
            <a:avLst/>
          </a:prstGeom>
        </p:spPr>
      </p:pic>
    </p:spTree>
    <p:custDataLst>
      <p:tags r:id="rId1"/>
    </p:custDataLst>
    <p:extLst>
      <p:ext uri="{BB962C8B-B14F-4D97-AF65-F5344CB8AC3E}">
        <p14:creationId xmlns:p14="http://schemas.microsoft.com/office/powerpoint/2010/main" val="2818104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2544F-B066-B335-1E35-57EF7DF1D3A7}"/>
              </a:ext>
            </a:extLst>
          </p:cNvPr>
          <p:cNvSpPr>
            <a:spLocks noGrp="1"/>
          </p:cNvSpPr>
          <p:nvPr>
            <p:ph type="title"/>
          </p:nvPr>
        </p:nvSpPr>
        <p:spPr/>
        <p:txBody>
          <a:bodyPr/>
          <a:lstStyle/>
          <a:p>
            <a:r>
              <a:rPr lang="en-US" dirty="0">
                <a:solidFill>
                  <a:srgbClr val="EBEBEB"/>
                </a:solidFill>
                <a:latin typeface="Futura Lt BT" panose="020B0402020204020303" pitchFamily="34" charset="0"/>
              </a:rPr>
              <a:t>Domain 4.1 – Safe Environment</a:t>
            </a:r>
            <a:br>
              <a:rPr lang="en-US" dirty="0">
                <a:solidFill>
                  <a:srgbClr val="EBEBEB"/>
                </a:solidFill>
                <a:latin typeface="Futura Lt BT" panose="020B0402020204020303" pitchFamily="34" charset="0"/>
              </a:rPr>
            </a:br>
            <a:r>
              <a:rPr lang="en-US" dirty="0">
                <a:solidFill>
                  <a:srgbClr val="EBEBEB"/>
                </a:solidFill>
                <a:latin typeface="Futura Lt BT" panose="020B0402020204020303" pitchFamily="34" charset="0"/>
              </a:rPr>
              <a:t>Considerations </a:t>
            </a:r>
            <a:endParaRPr lang="en-US" dirty="0">
              <a:latin typeface="Futura Lt BT" panose="020B0402020204020303" pitchFamily="34" charset="0"/>
            </a:endParaRPr>
          </a:p>
        </p:txBody>
      </p:sp>
      <p:sp>
        <p:nvSpPr>
          <p:cNvPr id="3" name="Content Placeholder 2">
            <a:extLst>
              <a:ext uri="{FF2B5EF4-FFF2-40B4-BE49-F238E27FC236}">
                <a16:creationId xmlns:a16="http://schemas.microsoft.com/office/drawing/2014/main" id="{415BC256-AF67-394E-489A-BA5E5C76899E}"/>
              </a:ext>
            </a:extLst>
          </p:cNvPr>
          <p:cNvSpPr>
            <a:spLocks noGrp="1"/>
          </p:cNvSpPr>
          <p:nvPr>
            <p:ph idx="1"/>
          </p:nvPr>
        </p:nvSpPr>
        <p:spPr>
          <a:xfrm>
            <a:off x="461639" y="2338466"/>
            <a:ext cx="11239129" cy="4227226"/>
          </a:xfrm>
        </p:spPr>
        <p:txBody>
          <a:bodyPr>
            <a:normAutofit fontScale="92500" lnSpcReduction="20000"/>
          </a:bodyPr>
          <a:lstStyle/>
          <a:p>
            <a:pPr marL="457200" indent="-457200">
              <a:buFont typeface="+mj-lt"/>
              <a:buAutoNum type="arabicPeriod"/>
            </a:pPr>
            <a:r>
              <a:rPr lang="en-US" sz="1800" dirty="0">
                <a:latin typeface="Futura Lt BT" panose="020B0402020204020303" pitchFamily="34" charset="0"/>
              </a:rPr>
              <a:t>Do you have a school-wide crisis plan?  If so, with whom did you work to develop the plan, i.e. law enforcement, teacher leader team, emergency management,  etc.?</a:t>
            </a:r>
          </a:p>
          <a:p>
            <a:pPr marL="457200" indent="-457200">
              <a:buFont typeface="+mj-lt"/>
              <a:buAutoNum type="arabicPeriod"/>
            </a:pPr>
            <a:r>
              <a:rPr lang="en-US" sz="1800" dirty="0">
                <a:latin typeface="Futura Lt BT" panose="020B0402020204020303" pitchFamily="34" charset="0"/>
              </a:rPr>
              <a:t>If your school is a separate building from the district office, have you coordinated with the district office so that district office personnel have your plans readily available.  </a:t>
            </a:r>
          </a:p>
          <a:p>
            <a:pPr marL="457200" indent="-457200">
              <a:buFont typeface="+mj-lt"/>
              <a:buAutoNum type="arabicPeriod"/>
            </a:pPr>
            <a:r>
              <a:rPr lang="en-US" sz="1800" dirty="0">
                <a:latin typeface="Futura Lt BT" panose="020B0402020204020303" pitchFamily="34" charset="0"/>
              </a:rPr>
              <a:t>If, during a crisis in the building and for whatever reasons, the building level leaders were unable to communicate with the district level administration or any other outside agency, i.e. law enforcement, what kind of plans do both the district and school have in place for who will take the lead and work with law enforcement.  Typically, in a significant crisis, law enforcement takes over but will still need a lead from the district for communication purposes. In most districts, the superintendent would assume that role but who will do so in the absence of the superintendent?</a:t>
            </a:r>
          </a:p>
          <a:p>
            <a:pPr marL="457200" indent="-457200">
              <a:buAutoNum type="arabicPeriod"/>
            </a:pPr>
            <a:r>
              <a:rPr lang="en-US" sz="1800" dirty="0">
                <a:latin typeface="Futura Lt BT" panose="020B0402020204020303" pitchFamily="34" charset="0"/>
              </a:rPr>
              <a:t>In the event of a crisis within your building, do local law enforcement agencies have blueprints or layouts of your building? Have you invited local law enforcement to your building so that they are familiar with the building?</a:t>
            </a:r>
          </a:p>
          <a:p>
            <a:pPr marL="457200" indent="-457200">
              <a:buFont typeface="Wingdings" pitchFamily="2" charset="2"/>
              <a:buAutoNum type="arabicPeriod"/>
            </a:pPr>
            <a:r>
              <a:rPr lang="en-US" sz="1800" b="1" u="sng" dirty="0">
                <a:latin typeface="Futura Lt BT" panose="020B0402020204020303" pitchFamily="34" charset="0"/>
              </a:rPr>
              <a:t>Crisis plans should not be shared with the public; </a:t>
            </a:r>
            <a:r>
              <a:rPr lang="en-US" sz="1800" dirty="0">
                <a:latin typeface="Futura Lt BT" panose="020B0402020204020303" pitchFamily="34" charset="0"/>
              </a:rPr>
              <a:t>however, have you developed a communication strategy/plan and made families aware of the communication plan so that they know what to expect and how to respond if a crisis occurs, i.e. through local media, a common cell phone text message from the district, email, a streaming message on website, </a:t>
            </a:r>
            <a:r>
              <a:rPr lang="en-US" sz="1800" dirty="0" err="1">
                <a:latin typeface="Futura Lt BT" panose="020B0402020204020303" pitchFamily="34" charset="0"/>
              </a:rPr>
              <a:t>synervoice</a:t>
            </a:r>
            <a:r>
              <a:rPr lang="en-US" sz="1800" dirty="0">
                <a:latin typeface="Futura Lt BT" panose="020B0402020204020303" pitchFamily="34" charset="0"/>
              </a:rPr>
              <a:t> (calling system), social media, calling trees, etc.?   When families understand that there is a clear communication plan In place, they will much more easily  accept that you can not share the actual crisis plans.</a:t>
            </a:r>
          </a:p>
          <a:p>
            <a:pPr>
              <a:buAutoNum type="arabicPeriod"/>
            </a:pPr>
            <a:endParaRPr lang="en-US" dirty="0"/>
          </a:p>
        </p:txBody>
      </p:sp>
    </p:spTree>
    <p:extLst>
      <p:ext uri="{BB962C8B-B14F-4D97-AF65-F5344CB8AC3E}">
        <p14:creationId xmlns:p14="http://schemas.microsoft.com/office/powerpoint/2010/main" val="178276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9D7EB-EF3C-C5F7-17DD-566821ACD262}"/>
              </a:ext>
            </a:extLst>
          </p:cNvPr>
          <p:cNvSpPr>
            <a:spLocks noGrp="1"/>
          </p:cNvSpPr>
          <p:nvPr>
            <p:ph type="title"/>
          </p:nvPr>
        </p:nvSpPr>
        <p:spPr>
          <a:xfrm>
            <a:off x="659568" y="679696"/>
            <a:ext cx="9256800" cy="1000936"/>
          </a:xfrm>
        </p:spPr>
        <p:txBody>
          <a:bodyPr/>
          <a:lstStyle/>
          <a:p>
            <a:r>
              <a:rPr lang="en-US" dirty="0">
                <a:solidFill>
                  <a:srgbClr val="EBEBEB"/>
                </a:solidFill>
                <a:latin typeface="Futura Lt BT" panose="020B0402020204020303" pitchFamily="34" charset="0"/>
              </a:rPr>
              <a:t>Domain 4.1 – Safe Environment</a:t>
            </a:r>
            <a:br>
              <a:rPr lang="en-US" dirty="0">
                <a:solidFill>
                  <a:srgbClr val="EBEBEB"/>
                </a:solidFill>
                <a:latin typeface="Futura Lt BT" panose="020B0402020204020303" pitchFamily="34" charset="0"/>
              </a:rPr>
            </a:br>
            <a:r>
              <a:rPr lang="en-US" dirty="0">
                <a:solidFill>
                  <a:srgbClr val="EBEBEB"/>
                </a:solidFill>
                <a:latin typeface="Futura Lt BT" panose="020B0402020204020303" pitchFamily="34" charset="0"/>
              </a:rPr>
              <a:t>Level Comparison and Progression </a:t>
            </a:r>
            <a:endParaRPr lang="en-US" dirty="0"/>
          </a:p>
        </p:txBody>
      </p:sp>
      <p:grpSp>
        <p:nvGrpSpPr>
          <p:cNvPr id="11" name="Group 10">
            <a:extLst>
              <a:ext uri="{FF2B5EF4-FFF2-40B4-BE49-F238E27FC236}">
                <a16:creationId xmlns:a16="http://schemas.microsoft.com/office/drawing/2014/main" id="{6C85984C-0CF3-DEC8-BC82-BB06A2FF0C9A}"/>
              </a:ext>
            </a:extLst>
          </p:cNvPr>
          <p:cNvGrpSpPr/>
          <p:nvPr/>
        </p:nvGrpSpPr>
        <p:grpSpPr>
          <a:xfrm>
            <a:off x="432512" y="2062042"/>
            <a:ext cx="1591159" cy="4795958"/>
            <a:chOff x="432513" y="2062042"/>
            <a:chExt cx="1449128" cy="4908460"/>
          </a:xfrm>
        </p:grpSpPr>
        <p:pic>
          <p:nvPicPr>
            <p:cNvPr id="5" name="Picture 4">
              <a:extLst>
                <a:ext uri="{FF2B5EF4-FFF2-40B4-BE49-F238E27FC236}">
                  <a16:creationId xmlns:a16="http://schemas.microsoft.com/office/drawing/2014/main" id="{2804FD2A-1427-0735-34DF-E383EE4491FE}"/>
                </a:ext>
              </a:extLst>
            </p:cNvPr>
            <p:cNvPicPr>
              <a:picLocks noChangeAspect="1"/>
            </p:cNvPicPr>
            <p:nvPr/>
          </p:nvPicPr>
          <p:blipFill>
            <a:blip r:embed="rId3"/>
            <a:stretch>
              <a:fillRect/>
            </a:stretch>
          </p:blipFill>
          <p:spPr>
            <a:xfrm>
              <a:off x="432515" y="2062042"/>
              <a:ext cx="1449126" cy="2078916"/>
            </a:xfrm>
            <a:prstGeom prst="rect">
              <a:avLst/>
            </a:prstGeom>
          </p:spPr>
        </p:pic>
        <p:pic>
          <p:nvPicPr>
            <p:cNvPr id="6" name="Picture 5">
              <a:extLst>
                <a:ext uri="{FF2B5EF4-FFF2-40B4-BE49-F238E27FC236}">
                  <a16:creationId xmlns:a16="http://schemas.microsoft.com/office/drawing/2014/main" id="{FEB61164-D3DD-0AB2-BF02-1B55D4E7656D}"/>
                </a:ext>
              </a:extLst>
            </p:cNvPr>
            <p:cNvPicPr>
              <a:picLocks noChangeAspect="1"/>
            </p:cNvPicPr>
            <p:nvPr/>
          </p:nvPicPr>
          <p:blipFill>
            <a:blip r:embed="rId4"/>
            <a:stretch>
              <a:fillRect/>
            </a:stretch>
          </p:blipFill>
          <p:spPr>
            <a:xfrm>
              <a:off x="432514" y="3476814"/>
              <a:ext cx="1444877" cy="2078916"/>
            </a:xfrm>
            <a:prstGeom prst="rect">
              <a:avLst/>
            </a:prstGeom>
          </p:spPr>
        </p:pic>
        <p:grpSp>
          <p:nvGrpSpPr>
            <p:cNvPr id="10" name="Group 9">
              <a:extLst>
                <a:ext uri="{FF2B5EF4-FFF2-40B4-BE49-F238E27FC236}">
                  <a16:creationId xmlns:a16="http://schemas.microsoft.com/office/drawing/2014/main" id="{EAFC6AFE-53F0-1DDE-3F82-6A20DBFDD7A6}"/>
                </a:ext>
              </a:extLst>
            </p:cNvPr>
            <p:cNvGrpSpPr/>
            <p:nvPr/>
          </p:nvGrpSpPr>
          <p:grpSpPr>
            <a:xfrm>
              <a:off x="432513" y="4891586"/>
              <a:ext cx="1444877" cy="2078916"/>
              <a:chOff x="432513" y="4891586"/>
              <a:chExt cx="1444877" cy="2078916"/>
            </a:xfrm>
          </p:grpSpPr>
          <p:pic>
            <p:nvPicPr>
              <p:cNvPr id="8" name="Picture 7">
                <a:extLst>
                  <a:ext uri="{FF2B5EF4-FFF2-40B4-BE49-F238E27FC236}">
                    <a16:creationId xmlns:a16="http://schemas.microsoft.com/office/drawing/2014/main" id="{5C0B895A-FF08-BF01-D230-C01004B442A5}"/>
                  </a:ext>
                </a:extLst>
              </p:cNvPr>
              <p:cNvPicPr>
                <a:picLocks noChangeAspect="1"/>
              </p:cNvPicPr>
              <p:nvPr/>
            </p:nvPicPr>
            <p:blipFill>
              <a:blip r:embed="rId5"/>
              <a:stretch>
                <a:fillRect/>
              </a:stretch>
            </p:blipFill>
            <p:spPr>
              <a:xfrm>
                <a:off x="432513" y="4891586"/>
                <a:ext cx="1444877" cy="2078916"/>
              </a:xfrm>
              <a:prstGeom prst="rect">
                <a:avLst/>
              </a:prstGeom>
            </p:spPr>
          </p:pic>
          <p:sp>
            <p:nvSpPr>
              <p:cNvPr id="9" name="TextBox 8">
                <a:extLst>
                  <a:ext uri="{FF2B5EF4-FFF2-40B4-BE49-F238E27FC236}">
                    <a16:creationId xmlns:a16="http://schemas.microsoft.com/office/drawing/2014/main" id="{61307F37-45E8-91AB-4115-9C1CED0B4434}"/>
                  </a:ext>
                </a:extLst>
              </p:cNvPr>
              <p:cNvSpPr txBox="1"/>
              <p:nvPr/>
            </p:nvSpPr>
            <p:spPr>
              <a:xfrm>
                <a:off x="432513" y="5801450"/>
                <a:ext cx="1444877" cy="307777"/>
              </a:xfrm>
              <a:prstGeom prst="rect">
                <a:avLst/>
              </a:prstGeom>
              <a:noFill/>
            </p:spPr>
            <p:txBody>
              <a:bodyPr wrap="square" rtlCol="0">
                <a:spAutoFit/>
              </a:bodyPr>
              <a:lstStyle/>
              <a:p>
                <a:r>
                  <a:rPr lang="en-US" sz="1400" dirty="0">
                    <a:solidFill>
                      <a:schemeClr val="bg1"/>
                    </a:solidFill>
                    <a:latin typeface="Futura Lt BT" panose="020B0402020204020303" pitchFamily="34" charset="0"/>
                  </a:rPr>
                  <a:t>DISTINGUISHED</a:t>
                </a:r>
                <a:endParaRPr lang="en-US" sz="1400" dirty="0"/>
              </a:p>
            </p:txBody>
          </p:sp>
        </p:grpSp>
      </p:grpSp>
      <p:sp>
        <p:nvSpPr>
          <p:cNvPr id="12" name="TextBox 11">
            <a:extLst>
              <a:ext uri="{FF2B5EF4-FFF2-40B4-BE49-F238E27FC236}">
                <a16:creationId xmlns:a16="http://schemas.microsoft.com/office/drawing/2014/main" id="{0ED99CE6-5A2D-5978-7B5C-2003A7FF0D4B}"/>
              </a:ext>
            </a:extLst>
          </p:cNvPr>
          <p:cNvSpPr txBox="1"/>
          <p:nvPr/>
        </p:nvSpPr>
        <p:spPr>
          <a:xfrm>
            <a:off x="2023671" y="2221683"/>
            <a:ext cx="9613364" cy="1384995"/>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latin typeface="Futura Lt BT" panose="020B0402020204020303" pitchFamily="34" charset="0"/>
              </a:rPr>
              <a:t>Establishes routines and policies that promote safety and </a:t>
            </a:r>
            <a:r>
              <a:rPr lang="en-US" sz="1600" u="sng" dirty="0">
                <a:latin typeface="Futura Lt BT" panose="020B0402020204020303" pitchFamily="34" charset="0"/>
              </a:rPr>
              <a:t>intermittently supervises </a:t>
            </a:r>
            <a:r>
              <a:rPr lang="en-US" sz="1600" dirty="0">
                <a:latin typeface="Futura Lt BT" panose="020B0402020204020303" pitchFamily="34" charset="0"/>
              </a:rPr>
              <a:t>implementation.</a:t>
            </a:r>
          </a:p>
          <a:p>
            <a:pPr marL="285750" lvl="0" indent="-285750">
              <a:buFont typeface="Arial" panose="020B0604020202020204" pitchFamily="34" charset="0"/>
              <a:buChar char="•"/>
            </a:pPr>
            <a:r>
              <a:rPr lang="en-US" sz="1600" dirty="0">
                <a:latin typeface="Futura Lt BT" panose="020B0402020204020303" pitchFamily="34" charset="0"/>
              </a:rPr>
              <a:t>Fosters emotionally safe environments by ensuring respect among staff and students and respect for cultural diversity.</a:t>
            </a:r>
          </a:p>
          <a:p>
            <a:pPr marL="285750" lvl="0" indent="-285750">
              <a:buFont typeface="Arial" panose="020B0604020202020204" pitchFamily="34" charset="0"/>
              <a:buChar char="•"/>
            </a:pPr>
            <a:r>
              <a:rPr lang="en-US" sz="1600" dirty="0">
                <a:latin typeface="Futura Lt BT" panose="020B0402020204020303" pitchFamily="34" charset="0"/>
              </a:rPr>
              <a:t>Addresses safety issues openly, immediately, and constructively.</a:t>
            </a:r>
          </a:p>
          <a:p>
            <a:endParaRPr lang="en-US" dirty="0"/>
          </a:p>
        </p:txBody>
      </p:sp>
      <p:sp>
        <p:nvSpPr>
          <p:cNvPr id="16" name="TextBox 15">
            <a:extLst>
              <a:ext uri="{FF2B5EF4-FFF2-40B4-BE49-F238E27FC236}">
                <a16:creationId xmlns:a16="http://schemas.microsoft.com/office/drawing/2014/main" id="{41400DC6-36B1-F651-8C8F-6EFB26F60204}"/>
              </a:ext>
            </a:extLst>
          </p:cNvPr>
          <p:cNvSpPr txBox="1"/>
          <p:nvPr/>
        </p:nvSpPr>
        <p:spPr>
          <a:xfrm>
            <a:off x="2016670" y="3596951"/>
            <a:ext cx="9613365" cy="1077218"/>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latin typeface="Futura Lt BT" panose="020B0402020204020303" pitchFamily="34" charset="0"/>
              </a:rPr>
              <a:t>Establishes routines and policies that promote safety and </a:t>
            </a:r>
            <a:r>
              <a:rPr lang="en-US" sz="1600" u="none" dirty="0">
                <a:latin typeface="Futura Lt BT" panose="020B0402020204020303" pitchFamily="34" charset="0"/>
              </a:rPr>
              <a:t>routinely supervises </a:t>
            </a:r>
            <a:r>
              <a:rPr lang="en-US" sz="1600" dirty="0">
                <a:latin typeface="Futura Lt BT" panose="020B0402020204020303" pitchFamily="34" charset="0"/>
              </a:rPr>
              <a:t>implementation.</a:t>
            </a:r>
          </a:p>
          <a:p>
            <a:pPr marL="285750" lvl="0" indent="-285750">
              <a:buFont typeface="Arial" panose="020B0604020202020204" pitchFamily="34" charset="0"/>
              <a:buChar char="•"/>
            </a:pPr>
            <a:r>
              <a:rPr lang="en-US" sz="1600" dirty="0">
                <a:latin typeface="Futura Lt BT" panose="020B0402020204020303" pitchFamily="34" charset="0"/>
              </a:rPr>
              <a:t>Fosters emotionally safe environments with respect for cultural diversity and </a:t>
            </a:r>
            <a:r>
              <a:rPr lang="en-US" sz="1600" u="sng" dirty="0">
                <a:latin typeface="Futura Lt BT" panose="020B0402020204020303" pitchFamily="34" charset="0"/>
              </a:rPr>
              <a:t>divergent opinions.</a:t>
            </a:r>
          </a:p>
          <a:p>
            <a:pPr marL="285750" lvl="0" indent="-285750">
              <a:buFont typeface="Arial" panose="020B0604020202020204" pitchFamily="34" charset="0"/>
              <a:buChar char="•"/>
            </a:pPr>
            <a:r>
              <a:rPr lang="en-US" sz="1600" dirty="0">
                <a:latin typeface="Futura Lt BT" panose="020B0402020204020303" pitchFamily="34" charset="0"/>
              </a:rPr>
              <a:t>Supports </a:t>
            </a:r>
            <a:r>
              <a:rPr lang="en-US" sz="1600" u="sng" dirty="0">
                <a:latin typeface="Futura Lt BT" panose="020B0402020204020303" pitchFamily="34" charset="0"/>
              </a:rPr>
              <a:t>development and implementation of a plan </a:t>
            </a:r>
            <a:r>
              <a:rPr lang="en-US" sz="1600" dirty="0">
                <a:latin typeface="Futura Lt BT" panose="020B0402020204020303" pitchFamily="34" charset="0"/>
              </a:rPr>
              <a:t>to insure an </a:t>
            </a:r>
            <a:r>
              <a:rPr lang="en-US" sz="1600" u="sng" dirty="0">
                <a:latin typeface="Futura Lt BT" panose="020B0402020204020303" pitchFamily="34" charset="0"/>
              </a:rPr>
              <a:t>emotionally safe environment.</a:t>
            </a:r>
          </a:p>
          <a:p>
            <a:pPr marL="285750" lvl="0" indent="-285750">
              <a:buFont typeface="Arial" panose="020B0604020202020204" pitchFamily="34" charset="0"/>
              <a:buChar char="•"/>
            </a:pPr>
            <a:r>
              <a:rPr lang="en-US" sz="1600" dirty="0">
                <a:latin typeface="Futura Lt BT" panose="020B0402020204020303" pitchFamily="34" charset="0"/>
              </a:rPr>
              <a:t>Addresses safety issues openly, immediately, and constructively.</a:t>
            </a:r>
          </a:p>
        </p:txBody>
      </p:sp>
      <p:sp>
        <p:nvSpPr>
          <p:cNvPr id="17" name="TextBox 16">
            <a:extLst>
              <a:ext uri="{FF2B5EF4-FFF2-40B4-BE49-F238E27FC236}">
                <a16:creationId xmlns:a16="http://schemas.microsoft.com/office/drawing/2014/main" id="{64843B1E-8465-1BF7-A3FD-2A5434F9D370}"/>
              </a:ext>
            </a:extLst>
          </p:cNvPr>
          <p:cNvSpPr txBox="1"/>
          <p:nvPr/>
        </p:nvSpPr>
        <p:spPr>
          <a:xfrm>
            <a:off x="2030671" y="4841623"/>
            <a:ext cx="9606364" cy="1600438"/>
          </a:xfrm>
          <a:prstGeom prst="rect">
            <a:avLst/>
          </a:prstGeom>
          <a:noFill/>
        </p:spPr>
        <p:txBody>
          <a:bodyPr wrap="square" rtlCol="0">
            <a:spAutoFit/>
          </a:bodyPr>
          <a:lstStyle/>
          <a:p>
            <a:pPr marL="285750" lvl="0" indent="-285750">
              <a:buFont typeface="Arial" panose="020B0604020202020204" pitchFamily="34" charset="0"/>
              <a:buChar char="•"/>
            </a:pPr>
            <a:r>
              <a:rPr lang="en-US" sz="1600" u="sng" dirty="0">
                <a:latin typeface="Futura Lt BT" panose="020B0402020204020303" pitchFamily="34" charset="0"/>
              </a:rPr>
              <a:t>With stakeholders</a:t>
            </a:r>
            <a:r>
              <a:rPr lang="en-US" sz="1600" dirty="0">
                <a:latin typeface="Futura Lt BT" panose="020B0402020204020303" pitchFamily="34" charset="0"/>
              </a:rPr>
              <a:t>, establishes and </a:t>
            </a:r>
            <a:r>
              <a:rPr lang="en-US" sz="1600" u="sng" dirty="0">
                <a:latin typeface="Futura Lt BT" panose="020B0402020204020303" pitchFamily="34" charset="0"/>
              </a:rPr>
              <a:t>continuously monitors</a:t>
            </a:r>
            <a:r>
              <a:rPr lang="en-US" sz="1600" dirty="0">
                <a:latin typeface="Futura Lt BT" panose="020B0402020204020303" pitchFamily="34" charset="0"/>
              </a:rPr>
              <a:t> safety processes/procedures for their effectiveness.</a:t>
            </a:r>
          </a:p>
          <a:p>
            <a:pPr marL="285750" lvl="0" indent="-285750">
              <a:buFont typeface="Arial" panose="020B0604020202020204" pitchFamily="34" charset="0"/>
              <a:buChar char="•"/>
            </a:pPr>
            <a:r>
              <a:rPr lang="en-US" sz="1600" dirty="0">
                <a:latin typeface="Futura Lt BT" panose="020B0402020204020303" pitchFamily="34" charset="0"/>
              </a:rPr>
              <a:t>Makes emotional and intellectual safety a top priority and ensures a culture in which staff and students take responsibility for their own behavior and help others.</a:t>
            </a:r>
          </a:p>
          <a:p>
            <a:pPr marL="285750" lvl="0" indent="-285750">
              <a:buFont typeface="Arial" panose="020B0604020202020204" pitchFamily="34" charset="0"/>
              <a:buChar char="•"/>
            </a:pPr>
            <a:r>
              <a:rPr lang="en-US" sz="1600" dirty="0">
                <a:latin typeface="Futura Lt BT" panose="020B0402020204020303" pitchFamily="34" charset="0"/>
              </a:rPr>
              <a:t>Ensures a school culture in which </a:t>
            </a:r>
            <a:r>
              <a:rPr lang="en-US" sz="1600" u="sng" dirty="0">
                <a:latin typeface="Futura Lt BT" panose="020B0402020204020303" pitchFamily="34" charset="0"/>
              </a:rPr>
              <a:t>all stakeholders are trained and empowered </a:t>
            </a:r>
            <a:r>
              <a:rPr lang="en-US" sz="1600" dirty="0">
                <a:latin typeface="Futura Lt BT" panose="020B0402020204020303" pitchFamily="34" charset="0"/>
              </a:rPr>
              <a:t>to take responsibility for their own behavior and help others.</a:t>
            </a:r>
          </a:p>
          <a:p>
            <a:endParaRPr lang="en-US" dirty="0"/>
          </a:p>
        </p:txBody>
      </p:sp>
    </p:spTree>
    <p:extLst>
      <p:ext uri="{BB962C8B-B14F-4D97-AF65-F5344CB8AC3E}">
        <p14:creationId xmlns:p14="http://schemas.microsoft.com/office/powerpoint/2010/main" val="3823364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9D7EB-EF3C-C5F7-17DD-566821ACD262}"/>
              </a:ext>
            </a:extLst>
          </p:cNvPr>
          <p:cNvSpPr>
            <a:spLocks noGrp="1"/>
          </p:cNvSpPr>
          <p:nvPr>
            <p:ph type="title"/>
          </p:nvPr>
        </p:nvSpPr>
        <p:spPr>
          <a:xfrm>
            <a:off x="659568" y="679696"/>
            <a:ext cx="9256800" cy="1000936"/>
          </a:xfrm>
        </p:spPr>
        <p:txBody>
          <a:bodyPr/>
          <a:lstStyle/>
          <a:p>
            <a:r>
              <a:rPr lang="en-US" dirty="0">
                <a:solidFill>
                  <a:srgbClr val="EBEBEB"/>
                </a:solidFill>
                <a:latin typeface="Futura Lt BT" panose="020B0402020204020303" pitchFamily="34" charset="0"/>
              </a:rPr>
              <a:t>Domain 4.1 – Safe Environment</a:t>
            </a:r>
            <a:br>
              <a:rPr lang="en-US" dirty="0">
                <a:solidFill>
                  <a:srgbClr val="EBEBEB"/>
                </a:solidFill>
                <a:latin typeface="Futura Lt BT" panose="020B0402020204020303" pitchFamily="34" charset="0"/>
              </a:rPr>
            </a:br>
            <a:r>
              <a:rPr lang="en-US" dirty="0">
                <a:solidFill>
                  <a:srgbClr val="EBEBEB"/>
                </a:solidFill>
                <a:latin typeface="Futura Lt BT" panose="020B0402020204020303" pitchFamily="34" charset="0"/>
              </a:rPr>
              <a:t>Sample Artifact Progression</a:t>
            </a:r>
            <a:endParaRPr lang="en-US" dirty="0"/>
          </a:p>
        </p:txBody>
      </p:sp>
      <p:grpSp>
        <p:nvGrpSpPr>
          <p:cNvPr id="11" name="Group 10">
            <a:extLst>
              <a:ext uri="{FF2B5EF4-FFF2-40B4-BE49-F238E27FC236}">
                <a16:creationId xmlns:a16="http://schemas.microsoft.com/office/drawing/2014/main" id="{6C85984C-0CF3-DEC8-BC82-BB06A2FF0C9A}"/>
              </a:ext>
            </a:extLst>
          </p:cNvPr>
          <p:cNvGrpSpPr/>
          <p:nvPr/>
        </p:nvGrpSpPr>
        <p:grpSpPr>
          <a:xfrm>
            <a:off x="432512" y="2062042"/>
            <a:ext cx="1591159" cy="4795958"/>
            <a:chOff x="432513" y="2062042"/>
            <a:chExt cx="1449128" cy="4908460"/>
          </a:xfrm>
        </p:grpSpPr>
        <p:pic>
          <p:nvPicPr>
            <p:cNvPr id="5" name="Picture 4">
              <a:extLst>
                <a:ext uri="{FF2B5EF4-FFF2-40B4-BE49-F238E27FC236}">
                  <a16:creationId xmlns:a16="http://schemas.microsoft.com/office/drawing/2014/main" id="{2804FD2A-1427-0735-34DF-E383EE4491FE}"/>
                </a:ext>
              </a:extLst>
            </p:cNvPr>
            <p:cNvPicPr>
              <a:picLocks noChangeAspect="1"/>
            </p:cNvPicPr>
            <p:nvPr/>
          </p:nvPicPr>
          <p:blipFill>
            <a:blip r:embed="rId3"/>
            <a:stretch>
              <a:fillRect/>
            </a:stretch>
          </p:blipFill>
          <p:spPr>
            <a:xfrm>
              <a:off x="432515" y="2062042"/>
              <a:ext cx="1449126" cy="2078916"/>
            </a:xfrm>
            <a:prstGeom prst="rect">
              <a:avLst/>
            </a:prstGeom>
          </p:spPr>
        </p:pic>
        <p:pic>
          <p:nvPicPr>
            <p:cNvPr id="6" name="Picture 5">
              <a:extLst>
                <a:ext uri="{FF2B5EF4-FFF2-40B4-BE49-F238E27FC236}">
                  <a16:creationId xmlns:a16="http://schemas.microsoft.com/office/drawing/2014/main" id="{FEB61164-D3DD-0AB2-BF02-1B55D4E7656D}"/>
                </a:ext>
              </a:extLst>
            </p:cNvPr>
            <p:cNvPicPr>
              <a:picLocks noChangeAspect="1"/>
            </p:cNvPicPr>
            <p:nvPr/>
          </p:nvPicPr>
          <p:blipFill>
            <a:blip r:embed="rId4"/>
            <a:stretch>
              <a:fillRect/>
            </a:stretch>
          </p:blipFill>
          <p:spPr>
            <a:xfrm>
              <a:off x="432514" y="3476814"/>
              <a:ext cx="1444877" cy="2078916"/>
            </a:xfrm>
            <a:prstGeom prst="rect">
              <a:avLst/>
            </a:prstGeom>
          </p:spPr>
        </p:pic>
        <p:grpSp>
          <p:nvGrpSpPr>
            <p:cNvPr id="10" name="Group 9">
              <a:extLst>
                <a:ext uri="{FF2B5EF4-FFF2-40B4-BE49-F238E27FC236}">
                  <a16:creationId xmlns:a16="http://schemas.microsoft.com/office/drawing/2014/main" id="{EAFC6AFE-53F0-1DDE-3F82-6A20DBFDD7A6}"/>
                </a:ext>
              </a:extLst>
            </p:cNvPr>
            <p:cNvGrpSpPr/>
            <p:nvPr/>
          </p:nvGrpSpPr>
          <p:grpSpPr>
            <a:xfrm>
              <a:off x="432513" y="4891586"/>
              <a:ext cx="1444877" cy="2078916"/>
              <a:chOff x="432513" y="4891586"/>
              <a:chExt cx="1444877" cy="2078916"/>
            </a:xfrm>
          </p:grpSpPr>
          <p:pic>
            <p:nvPicPr>
              <p:cNvPr id="8" name="Picture 7">
                <a:extLst>
                  <a:ext uri="{FF2B5EF4-FFF2-40B4-BE49-F238E27FC236}">
                    <a16:creationId xmlns:a16="http://schemas.microsoft.com/office/drawing/2014/main" id="{5C0B895A-FF08-BF01-D230-C01004B442A5}"/>
                  </a:ext>
                </a:extLst>
              </p:cNvPr>
              <p:cNvPicPr>
                <a:picLocks noChangeAspect="1"/>
              </p:cNvPicPr>
              <p:nvPr/>
            </p:nvPicPr>
            <p:blipFill>
              <a:blip r:embed="rId5"/>
              <a:stretch>
                <a:fillRect/>
              </a:stretch>
            </p:blipFill>
            <p:spPr>
              <a:xfrm>
                <a:off x="432513" y="4891586"/>
                <a:ext cx="1444877" cy="2078916"/>
              </a:xfrm>
              <a:prstGeom prst="rect">
                <a:avLst/>
              </a:prstGeom>
            </p:spPr>
          </p:pic>
          <p:sp>
            <p:nvSpPr>
              <p:cNvPr id="9" name="TextBox 8">
                <a:extLst>
                  <a:ext uri="{FF2B5EF4-FFF2-40B4-BE49-F238E27FC236}">
                    <a16:creationId xmlns:a16="http://schemas.microsoft.com/office/drawing/2014/main" id="{61307F37-45E8-91AB-4115-9C1CED0B4434}"/>
                  </a:ext>
                </a:extLst>
              </p:cNvPr>
              <p:cNvSpPr txBox="1"/>
              <p:nvPr/>
            </p:nvSpPr>
            <p:spPr>
              <a:xfrm>
                <a:off x="432513" y="5801450"/>
                <a:ext cx="1444877" cy="307777"/>
              </a:xfrm>
              <a:prstGeom prst="rect">
                <a:avLst/>
              </a:prstGeom>
              <a:noFill/>
            </p:spPr>
            <p:txBody>
              <a:bodyPr wrap="square" rtlCol="0">
                <a:spAutoFit/>
              </a:bodyPr>
              <a:lstStyle/>
              <a:p>
                <a:r>
                  <a:rPr lang="en-US" sz="1400" dirty="0">
                    <a:solidFill>
                      <a:schemeClr val="bg1"/>
                    </a:solidFill>
                    <a:latin typeface="Futura Lt BT" panose="020B0402020204020303" pitchFamily="34" charset="0"/>
                  </a:rPr>
                  <a:t>DISTINGUISHED</a:t>
                </a:r>
                <a:endParaRPr lang="en-US" sz="1400" dirty="0"/>
              </a:p>
            </p:txBody>
          </p:sp>
        </p:grpSp>
      </p:grpSp>
      <p:sp>
        <p:nvSpPr>
          <p:cNvPr id="12" name="TextBox 11">
            <a:extLst>
              <a:ext uri="{FF2B5EF4-FFF2-40B4-BE49-F238E27FC236}">
                <a16:creationId xmlns:a16="http://schemas.microsoft.com/office/drawing/2014/main" id="{0ED99CE6-5A2D-5978-7B5C-2003A7FF0D4B}"/>
              </a:ext>
            </a:extLst>
          </p:cNvPr>
          <p:cNvSpPr txBox="1"/>
          <p:nvPr/>
        </p:nvSpPr>
        <p:spPr>
          <a:xfrm>
            <a:off x="2023671" y="2221683"/>
            <a:ext cx="9613364" cy="1354217"/>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latin typeface="Futura Lt BT" panose="020B0402020204020303" pitchFamily="34" charset="0"/>
              </a:rPr>
              <a:t>Safety policies/procedures</a:t>
            </a:r>
          </a:p>
          <a:p>
            <a:pPr marL="285750" lvl="0" indent="-285750">
              <a:buFont typeface="Arial" panose="020B0604020202020204" pitchFamily="34" charset="0"/>
              <a:buChar char="•"/>
            </a:pPr>
            <a:r>
              <a:rPr lang="en-US" sz="1600" dirty="0">
                <a:latin typeface="Futura Lt BT" panose="020B0402020204020303" pitchFamily="34" charset="0"/>
              </a:rPr>
              <a:t>Data from discipline tracker or other records that show how principal has responded to issues dealing with mutual respect</a:t>
            </a:r>
          </a:p>
          <a:p>
            <a:pPr marL="285750" lvl="0" indent="-285750">
              <a:buFont typeface="Arial" panose="020B0604020202020204" pitchFamily="34" charset="0"/>
              <a:buChar char="•"/>
            </a:pPr>
            <a:r>
              <a:rPr lang="en-US" sz="1600" dirty="0">
                <a:latin typeface="Futura Lt BT" panose="020B0402020204020303" pitchFamily="34" charset="0"/>
              </a:rPr>
              <a:t>Data reflecting implementation of safety policies/procedures, i.e. fire drills, lockdown drills, etc.</a:t>
            </a:r>
          </a:p>
          <a:p>
            <a:endParaRPr lang="en-US" dirty="0"/>
          </a:p>
        </p:txBody>
      </p:sp>
      <p:sp>
        <p:nvSpPr>
          <p:cNvPr id="16" name="TextBox 15">
            <a:extLst>
              <a:ext uri="{FF2B5EF4-FFF2-40B4-BE49-F238E27FC236}">
                <a16:creationId xmlns:a16="http://schemas.microsoft.com/office/drawing/2014/main" id="{41400DC6-36B1-F651-8C8F-6EFB26F60204}"/>
              </a:ext>
            </a:extLst>
          </p:cNvPr>
          <p:cNvSpPr txBox="1"/>
          <p:nvPr/>
        </p:nvSpPr>
        <p:spPr>
          <a:xfrm>
            <a:off x="2016670" y="3596951"/>
            <a:ext cx="9613365" cy="1077218"/>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latin typeface="Futura Lt BT" panose="020B0402020204020303" pitchFamily="34" charset="0"/>
              </a:rPr>
              <a:t>Safety policies/procedures</a:t>
            </a:r>
          </a:p>
          <a:p>
            <a:pPr marL="285750" lvl="0" indent="-285750">
              <a:buFont typeface="Arial" panose="020B0604020202020204" pitchFamily="34" charset="0"/>
              <a:buChar char="•"/>
            </a:pPr>
            <a:r>
              <a:rPr lang="en-US" sz="1600" dirty="0">
                <a:latin typeface="Futura Lt BT" panose="020B0402020204020303" pitchFamily="34" charset="0"/>
              </a:rPr>
              <a:t>Logs, data, reports showing routine monitoring</a:t>
            </a:r>
          </a:p>
          <a:p>
            <a:pPr marL="285750" lvl="0" indent="-285750">
              <a:buFont typeface="Arial" panose="020B0604020202020204" pitchFamily="34" charset="0"/>
              <a:buChar char="•"/>
            </a:pPr>
            <a:r>
              <a:rPr lang="en-US" sz="1600" dirty="0">
                <a:latin typeface="Futura Lt BT" panose="020B0402020204020303" pitchFamily="34" charset="0"/>
              </a:rPr>
              <a:t>Plans, systems or curricula that support social and emotional safety, i.e. PBIS, district policies, training opportunities, etc.</a:t>
            </a:r>
          </a:p>
        </p:txBody>
      </p:sp>
      <p:sp>
        <p:nvSpPr>
          <p:cNvPr id="17" name="TextBox 16">
            <a:extLst>
              <a:ext uri="{FF2B5EF4-FFF2-40B4-BE49-F238E27FC236}">
                <a16:creationId xmlns:a16="http://schemas.microsoft.com/office/drawing/2014/main" id="{64843B1E-8465-1BF7-A3FD-2A5434F9D370}"/>
              </a:ext>
            </a:extLst>
          </p:cNvPr>
          <p:cNvSpPr txBox="1"/>
          <p:nvPr/>
        </p:nvSpPr>
        <p:spPr>
          <a:xfrm>
            <a:off x="2030671" y="4841623"/>
            <a:ext cx="9606364" cy="1846659"/>
          </a:xfrm>
          <a:prstGeom prst="rect">
            <a:avLst/>
          </a:prstGeom>
          <a:noFill/>
        </p:spPr>
        <p:txBody>
          <a:bodyPr wrap="square" rtlCol="0">
            <a:spAutoFit/>
          </a:bodyPr>
          <a:lstStyle/>
          <a:p>
            <a:pPr marL="285750" lvl="0" indent="-285750">
              <a:buFont typeface="Arial" panose="020B0604020202020204" pitchFamily="34" charset="0"/>
              <a:buChar char="•"/>
            </a:pPr>
            <a:r>
              <a:rPr lang="en-US" sz="1600" u="none" dirty="0">
                <a:latin typeface="Futura Lt BT" panose="020B0402020204020303" pitchFamily="34" charset="0"/>
              </a:rPr>
              <a:t>Safety policies/procedures</a:t>
            </a:r>
          </a:p>
          <a:p>
            <a:pPr marL="285750" lvl="0" indent="-285750">
              <a:buFont typeface="Arial" panose="020B0604020202020204" pitchFamily="34" charset="0"/>
              <a:buChar char="•"/>
            </a:pPr>
            <a:r>
              <a:rPr lang="en-US" sz="1600" dirty="0">
                <a:latin typeface="Futura Lt BT" panose="020B0402020204020303" pitchFamily="34" charset="0"/>
              </a:rPr>
              <a:t>Logs, data, reports showing continuous monitoring and review, i.e. PBIS or a like program fully implemented</a:t>
            </a:r>
            <a:endParaRPr lang="en-US" sz="1600" u="none" dirty="0">
              <a:latin typeface="Futura Lt BT" panose="020B0402020204020303" pitchFamily="34" charset="0"/>
            </a:endParaRPr>
          </a:p>
          <a:p>
            <a:pPr marL="285750" lvl="0" indent="-285750">
              <a:buFont typeface="Arial" panose="020B0604020202020204" pitchFamily="34" charset="0"/>
              <a:buChar char="•"/>
            </a:pPr>
            <a:r>
              <a:rPr lang="en-US" sz="1600" dirty="0">
                <a:latin typeface="Futura Lt BT" panose="020B0402020204020303" pitchFamily="34" charset="0"/>
              </a:rPr>
              <a:t>Agendas with names of stakeholder participants</a:t>
            </a:r>
          </a:p>
          <a:p>
            <a:pPr marL="285750" lvl="0" indent="-285750">
              <a:buFont typeface="Arial" panose="020B0604020202020204" pitchFamily="34" charset="0"/>
              <a:buChar char="•"/>
            </a:pPr>
            <a:r>
              <a:rPr lang="en-US" sz="1600" dirty="0">
                <a:latin typeface="Futura Lt BT" panose="020B0402020204020303" pitchFamily="34" charset="0"/>
              </a:rPr>
              <a:t>Plans, systems or curricula that support social and emotional safety, i.e. PBIS, district policies, training opportunities, etc.</a:t>
            </a:r>
          </a:p>
          <a:p>
            <a:pPr marL="285750" lvl="0" indent="-285750">
              <a:buFont typeface="Arial" panose="020B0604020202020204" pitchFamily="34" charset="0"/>
              <a:buChar char="•"/>
            </a:pPr>
            <a:r>
              <a:rPr lang="en-US" sz="1600" dirty="0">
                <a:latin typeface="Futura Lt BT" panose="020B0402020204020303" pitchFamily="34" charset="0"/>
              </a:rPr>
              <a:t>Evidence of training for community members</a:t>
            </a:r>
          </a:p>
          <a:p>
            <a:endParaRPr lang="en-US" dirty="0"/>
          </a:p>
        </p:txBody>
      </p:sp>
    </p:spTree>
    <p:extLst>
      <p:ext uri="{BB962C8B-B14F-4D97-AF65-F5344CB8AC3E}">
        <p14:creationId xmlns:p14="http://schemas.microsoft.com/office/powerpoint/2010/main" val="2901358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B49EE-49F2-29A7-F274-C2AC9C07915D}"/>
              </a:ext>
            </a:extLst>
          </p:cNvPr>
          <p:cNvSpPr>
            <a:spLocks noGrp="1"/>
          </p:cNvSpPr>
          <p:nvPr>
            <p:ph type="title"/>
          </p:nvPr>
        </p:nvSpPr>
        <p:spPr>
          <a:xfrm>
            <a:off x="584616" y="659567"/>
            <a:ext cx="10133351" cy="1021065"/>
          </a:xfrm>
        </p:spPr>
        <p:txBody>
          <a:bodyPr/>
          <a:lstStyle/>
          <a:p>
            <a:r>
              <a:rPr lang="en-US" dirty="0">
                <a:latin typeface="Futura Lt BT" panose="020B0402020204020303" pitchFamily="34" charset="0"/>
              </a:rPr>
              <a:t>Domain 4.2 –  Clear and Consistent Expectations</a:t>
            </a:r>
            <a:br>
              <a:rPr lang="en-US" dirty="0">
                <a:latin typeface="Futura Lt BT" panose="020B0402020204020303" pitchFamily="34" charset="0"/>
              </a:rPr>
            </a:br>
            <a:r>
              <a:rPr lang="en-US" dirty="0">
                <a:latin typeface="Futura Lt BT" panose="020B0402020204020303" pitchFamily="34" charset="0"/>
              </a:rPr>
              <a:t>Considerations</a:t>
            </a:r>
          </a:p>
        </p:txBody>
      </p:sp>
      <p:sp>
        <p:nvSpPr>
          <p:cNvPr id="3" name="Content Placeholder 2">
            <a:extLst>
              <a:ext uri="{FF2B5EF4-FFF2-40B4-BE49-F238E27FC236}">
                <a16:creationId xmlns:a16="http://schemas.microsoft.com/office/drawing/2014/main" id="{BEFD040F-E505-F5B6-F474-DA58E7D2AAFD}"/>
              </a:ext>
            </a:extLst>
          </p:cNvPr>
          <p:cNvSpPr>
            <a:spLocks noGrp="1"/>
          </p:cNvSpPr>
          <p:nvPr>
            <p:ph idx="1"/>
          </p:nvPr>
        </p:nvSpPr>
        <p:spPr>
          <a:xfrm>
            <a:off x="584616" y="2323475"/>
            <a:ext cx="11077732" cy="4092315"/>
          </a:xfrm>
        </p:spPr>
        <p:txBody>
          <a:bodyPr/>
          <a:lstStyle/>
          <a:p>
            <a:pPr marL="457200" indent="-457200">
              <a:buFont typeface="+mj-lt"/>
              <a:buAutoNum type="arabicPeriod"/>
            </a:pPr>
            <a:r>
              <a:rPr lang="en-US" sz="2400" dirty="0">
                <a:latin typeface="Futura Lt BT" panose="020B0402020204020303" pitchFamily="34" charset="0"/>
              </a:rPr>
              <a:t>Do you have a clear set of behavioral expectations that are aligned both vertically and horizontally K-12?  Do they progress in an age appropriate manner?</a:t>
            </a:r>
          </a:p>
          <a:p>
            <a:pPr marL="457200" indent="-457200">
              <a:buFont typeface="+mj-lt"/>
              <a:buAutoNum type="arabicPeriod"/>
            </a:pPr>
            <a:r>
              <a:rPr lang="en-US" sz="2400" dirty="0">
                <a:latin typeface="Futura Lt BT" panose="020B0402020204020303" pitchFamily="34" charset="0"/>
              </a:rPr>
              <a:t>How are you communicating codes of conduct/behavioral expectations to students and families, i.e. handbooks, websites, etc.?</a:t>
            </a:r>
          </a:p>
          <a:p>
            <a:pPr marL="457200" indent="-457200">
              <a:buAutoNum type="arabicPeriod"/>
            </a:pPr>
            <a:r>
              <a:rPr lang="en-US" sz="2400" dirty="0">
                <a:latin typeface="Futura Lt BT" panose="020B0402020204020303" pitchFamily="34" charset="0"/>
              </a:rPr>
              <a:t>Do you look at data related to trends in violations of codes of conduct?</a:t>
            </a:r>
          </a:p>
          <a:p>
            <a:pPr marL="457200" indent="-457200">
              <a:buAutoNum type="arabicPeriod"/>
            </a:pPr>
            <a:r>
              <a:rPr lang="en-US" sz="2400" dirty="0">
                <a:latin typeface="Futura Lt BT" panose="020B0402020204020303" pitchFamily="34" charset="0"/>
              </a:rPr>
              <a:t>If your data shows trends in violations of codes of conduct, how are you responding?</a:t>
            </a:r>
          </a:p>
          <a:p>
            <a:pPr marL="457200" indent="-457200">
              <a:buAutoNum type="arabicPeriod"/>
            </a:pPr>
            <a:r>
              <a:rPr lang="en-US" sz="2400" dirty="0">
                <a:latin typeface="Futura Lt BT" panose="020B0402020204020303" pitchFamily="34" charset="0"/>
              </a:rPr>
              <a:t>How do you involve students and staff in the development of behavioral expectations?</a:t>
            </a:r>
          </a:p>
          <a:p>
            <a:endParaRPr lang="en-US" dirty="0"/>
          </a:p>
        </p:txBody>
      </p:sp>
    </p:spTree>
    <p:extLst>
      <p:ext uri="{BB962C8B-B14F-4D97-AF65-F5344CB8AC3E}">
        <p14:creationId xmlns:p14="http://schemas.microsoft.com/office/powerpoint/2010/main" val="2329716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9D7EB-EF3C-C5F7-17DD-566821ACD262}"/>
              </a:ext>
            </a:extLst>
          </p:cNvPr>
          <p:cNvSpPr>
            <a:spLocks noGrp="1"/>
          </p:cNvSpPr>
          <p:nvPr>
            <p:ph type="title"/>
          </p:nvPr>
        </p:nvSpPr>
        <p:spPr>
          <a:xfrm>
            <a:off x="659567" y="679696"/>
            <a:ext cx="9613363" cy="1000936"/>
          </a:xfrm>
        </p:spPr>
        <p:txBody>
          <a:bodyPr/>
          <a:lstStyle/>
          <a:p>
            <a:r>
              <a:rPr lang="en-US" dirty="0">
                <a:latin typeface="Futura Lt BT" panose="020B0402020204020303" pitchFamily="34" charset="0"/>
              </a:rPr>
              <a:t>Domain 4.2 –  Clear and Consistent Expectations</a:t>
            </a:r>
            <a:br>
              <a:rPr lang="en-US" dirty="0">
                <a:solidFill>
                  <a:srgbClr val="EBEBEB"/>
                </a:solidFill>
                <a:latin typeface="Futura Lt BT" panose="020B0402020204020303" pitchFamily="34" charset="0"/>
              </a:rPr>
            </a:br>
            <a:r>
              <a:rPr lang="en-US" dirty="0">
                <a:solidFill>
                  <a:srgbClr val="EBEBEB"/>
                </a:solidFill>
                <a:latin typeface="Futura Lt BT" panose="020B0402020204020303" pitchFamily="34" charset="0"/>
              </a:rPr>
              <a:t>Level Comparison and Progression </a:t>
            </a:r>
            <a:endParaRPr lang="en-US" dirty="0"/>
          </a:p>
        </p:txBody>
      </p:sp>
      <p:grpSp>
        <p:nvGrpSpPr>
          <p:cNvPr id="11" name="Group 10">
            <a:extLst>
              <a:ext uri="{FF2B5EF4-FFF2-40B4-BE49-F238E27FC236}">
                <a16:creationId xmlns:a16="http://schemas.microsoft.com/office/drawing/2014/main" id="{6C85984C-0CF3-DEC8-BC82-BB06A2FF0C9A}"/>
              </a:ext>
            </a:extLst>
          </p:cNvPr>
          <p:cNvGrpSpPr/>
          <p:nvPr/>
        </p:nvGrpSpPr>
        <p:grpSpPr>
          <a:xfrm>
            <a:off x="432512" y="2062042"/>
            <a:ext cx="1591159" cy="4795958"/>
            <a:chOff x="432513" y="2062042"/>
            <a:chExt cx="1449128" cy="4908460"/>
          </a:xfrm>
        </p:grpSpPr>
        <p:pic>
          <p:nvPicPr>
            <p:cNvPr id="5" name="Picture 4">
              <a:extLst>
                <a:ext uri="{FF2B5EF4-FFF2-40B4-BE49-F238E27FC236}">
                  <a16:creationId xmlns:a16="http://schemas.microsoft.com/office/drawing/2014/main" id="{2804FD2A-1427-0735-34DF-E383EE4491FE}"/>
                </a:ext>
              </a:extLst>
            </p:cNvPr>
            <p:cNvPicPr>
              <a:picLocks noChangeAspect="1"/>
            </p:cNvPicPr>
            <p:nvPr/>
          </p:nvPicPr>
          <p:blipFill>
            <a:blip r:embed="rId3"/>
            <a:stretch>
              <a:fillRect/>
            </a:stretch>
          </p:blipFill>
          <p:spPr>
            <a:xfrm>
              <a:off x="432515" y="2062042"/>
              <a:ext cx="1449126" cy="2078916"/>
            </a:xfrm>
            <a:prstGeom prst="rect">
              <a:avLst/>
            </a:prstGeom>
          </p:spPr>
        </p:pic>
        <p:pic>
          <p:nvPicPr>
            <p:cNvPr id="6" name="Picture 5">
              <a:extLst>
                <a:ext uri="{FF2B5EF4-FFF2-40B4-BE49-F238E27FC236}">
                  <a16:creationId xmlns:a16="http://schemas.microsoft.com/office/drawing/2014/main" id="{FEB61164-D3DD-0AB2-BF02-1B55D4E7656D}"/>
                </a:ext>
              </a:extLst>
            </p:cNvPr>
            <p:cNvPicPr>
              <a:picLocks noChangeAspect="1"/>
            </p:cNvPicPr>
            <p:nvPr/>
          </p:nvPicPr>
          <p:blipFill>
            <a:blip r:embed="rId4"/>
            <a:stretch>
              <a:fillRect/>
            </a:stretch>
          </p:blipFill>
          <p:spPr>
            <a:xfrm>
              <a:off x="432514" y="3476814"/>
              <a:ext cx="1444877" cy="2078916"/>
            </a:xfrm>
            <a:prstGeom prst="rect">
              <a:avLst/>
            </a:prstGeom>
          </p:spPr>
        </p:pic>
        <p:grpSp>
          <p:nvGrpSpPr>
            <p:cNvPr id="10" name="Group 9">
              <a:extLst>
                <a:ext uri="{FF2B5EF4-FFF2-40B4-BE49-F238E27FC236}">
                  <a16:creationId xmlns:a16="http://schemas.microsoft.com/office/drawing/2014/main" id="{EAFC6AFE-53F0-1DDE-3F82-6A20DBFDD7A6}"/>
                </a:ext>
              </a:extLst>
            </p:cNvPr>
            <p:cNvGrpSpPr/>
            <p:nvPr/>
          </p:nvGrpSpPr>
          <p:grpSpPr>
            <a:xfrm>
              <a:off x="432513" y="4891586"/>
              <a:ext cx="1444877" cy="2078916"/>
              <a:chOff x="432513" y="4891586"/>
              <a:chExt cx="1444877" cy="2078916"/>
            </a:xfrm>
          </p:grpSpPr>
          <p:pic>
            <p:nvPicPr>
              <p:cNvPr id="8" name="Picture 7">
                <a:extLst>
                  <a:ext uri="{FF2B5EF4-FFF2-40B4-BE49-F238E27FC236}">
                    <a16:creationId xmlns:a16="http://schemas.microsoft.com/office/drawing/2014/main" id="{5C0B895A-FF08-BF01-D230-C01004B442A5}"/>
                  </a:ext>
                </a:extLst>
              </p:cNvPr>
              <p:cNvPicPr>
                <a:picLocks noChangeAspect="1"/>
              </p:cNvPicPr>
              <p:nvPr/>
            </p:nvPicPr>
            <p:blipFill>
              <a:blip r:embed="rId5"/>
              <a:stretch>
                <a:fillRect/>
              </a:stretch>
            </p:blipFill>
            <p:spPr>
              <a:xfrm>
                <a:off x="432513" y="4891586"/>
                <a:ext cx="1444877" cy="2078916"/>
              </a:xfrm>
              <a:prstGeom prst="rect">
                <a:avLst/>
              </a:prstGeom>
            </p:spPr>
          </p:pic>
          <p:sp>
            <p:nvSpPr>
              <p:cNvPr id="9" name="TextBox 8">
                <a:extLst>
                  <a:ext uri="{FF2B5EF4-FFF2-40B4-BE49-F238E27FC236}">
                    <a16:creationId xmlns:a16="http://schemas.microsoft.com/office/drawing/2014/main" id="{61307F37-45E8-91AB-4115-9C1CED0B4434}"/>
                  </a:ext>
                </a:extLst>
              </p:cNvPr>
              <p:cNvSpPr txBox="1"/>
              <p:nvPr/>
            </p:nvSpPr>
            <p:spPr>
              <a:xfrm>
                <a:off x="432513" y="5801450"/>
                <a:ext cx="1444877" cy="307777"/>
              </a:xfrm>
              <a:prstGeom prst="rect">
                <a:avLst/>
              </a:prstGeom>
              <a:noFill/>
            </p:spPr>
            <p:txBody>
              <a:bodyPr wrap="square" rtlCol="0">
                <a:spAutoFit/>
              </a:bodyPr>
              <a:lstStyle/>
              <a:p>
                <a:r>
                  <a:rPr lang="en-US" sz="1400" dirty="0">
                    <a:solidFill>
                      <a:schemeClr val="bg1"/>
                    </a:solidFill>
                    <a:latin typeface="Futura Lt BT" panose="020B0402020204020303" pitchFamily="34" charset="0"/>
                  </a:rPr>
                  <a:t>DISTINGUISHED</a:t>
                </a:r>
                <a:endParaRPr lang="en-US" sz="1400" dirty="0"/>
              </a:p>
            </p:txBody>
          </p:sp>
        </p:grpSp>
      </p:grpSp>
      <p:sp>
        <p:nvSpPr>
          <p:cNvPr id="12" name="TextBox 11">
            <a:extLst>
              <a:ext uri="{FF2B5EF4-FFF2-40B4-BE49-F238E27FC236}">
                <a16:creationId xmlns:a16="http://schemas.microsoft.com/office/drawing/2014/main" id="{0ED99CE6-5A2D-5978-7B5C-2003A7FF0D4B}"/>
              </a:ext>
            </a:extLst>
          </p:cNvPr>
          <p:cNvSpPr txBox="1"/>
          <p:nvPr/>
        </p:nvSpPr>
        <p:spPr>
          <a:xfrm>
            <a:off x="2016670" y="2399275"/>
            <a:ext cx="9613364" cy="861774"/>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latin typeface="Futura Lt BT" panose="020B0402020204020303" pitchFamily="34" charset="0"/>
              </a:rPr>
              <a:t>Distributes </a:t>
            </a:r>
            <a:r>
              <a:rPr lang="en-US" sz="1600" u="sng" dirty="0">
                <a:latin typeface="Futura Lt BT" panose="020B0402020204020303" pitchFamily="34" charset="0"/>
              </a:rPr>
              <a:t>written communications </a:t>
            </a:r>
            <a:r>
              <a:rPr lang="en-US" sz="1600" dirty="0">
                <a:latin typeface="Futura Lt BT" panose="020B0402020204020303" pitchFamily="34" charset="0"/>
              </a:rPr>
              <a:t>about behavioral expectations for staff and students.</a:t>
            </a:r>
          </a:p>
          <a:p>
            <a:pPr marL="285750" lvl="0" indent="-285750">
              <a:buFont typeface="Arial" panose="020B0604020202020204" pitchFamily="34" charset="0"/>
              <a:buChar char="•"/>
            </a:pPr>
            <a:r>
              <a:rPr lang="en-US" sz="1600" dirty="0">
                <a:latin typeface="Futura Lt BT" panose="020B0402020204020303" pitchFamily="34" charset="0"/>
              </a:rPr>
              <a:t>Enforces codes of conduct swiftly and fairly.</a:t>
            </a:r>
          </a:p>
          <a:p>
            <a:endParaRPr lang="en-US" dirty="0"/>
          </a:p>
        </p:txBody>
      </p:sp>
      <p:sp>
        <p:nvSpPr>
          <p:cNvPr id="16" name="TextBox 15">
            <a:extLst>
              <a:ext uri="{FF2B5EF4-FFF2-40B4-BE49-F238E27FC236}">
                <a16:creationId xmlns:a16="http://schemas.microsoft.com/office/drawing/2014/main" id="{41400DC6-36B1-F651-8C8F-6EFB26F60204}"/>
              </a:ext>
            </a:extLst>
          </p:cNvPr>
          <p:cNvSpPr txBox="1"/>
          <p:nvPr/>
        </p:nvSpPr>
        <p:spPr>
          <a:xfrm>
            <a:off x="2016670" y="3596951"/>
            <a:ext cx="9613365" cy="1077218"/>
          </a:xfrm>
          <a:prstGeom prst="rect">
            <a:avLst/>
          </a:prstGeom>
          <a:noFill/>
        </p:spPr>
        <p:txBody>
          <a:bodyPr wrap="square" rtlCol="0">
            <a:spAutoFit/>
          </a:bodyPr>
          <a:lstStyle/>
          <a:p>
            <a:pPr marL="285750" lvl="0" indent="-285750">
              <a:buFont typeface="Arial" panose="020B0604020202020204" pitchFamily="34" charset="0"/>
              <a:buChar char="•"/>
            </a:pPr>
            <a:r>
              <a:rPr lang="en-US" sz="1600" u="sng" dirty="0">
                <a:latin typeface="Futura Lt BT" panose="020B0402020204020303" pitchFamily="34" charset="0"/>
              </a:rPr>
              <a:t>Communicates</a:t>
            </a:r>
            <a:r>
              <a:rPr lang="en-US" sz="1600" dirty="0">
                <a:latin typeface="Futura Lt BT" panose="020B0402020204020303" pitchFamily="34" charset="0"/>
              </a:rPr>
              <a:t> behavioral expectations in </a:t>
            </a:r>
            <a:r>
              <a:rPr lang="en-US" sz="1600" u="sng" dirty="0">
                <a:latin typeface="Futura Lt BT" panose="020B0402020204020303" pitchFamily="34" charset="0"/>
              </a:rPr>
              <a:t>multiple forms </a:t>
            </a:r>
            <a:r>
              <a:rPr lang="en-US" sz="1600" dirty="0">
                <a:latin typeface="Futura Lt BT" panose="020B0402020204020303" pitchFamily="34" charset="0"/>
              </a:rPr>
              <a:t>to </a:t>
            </a:r>
            <a:r>
              <a:rPr lang="en-US" sz="1600" u="sng" dirty="0">
                <a:latin typeface="Futura Lt BT" panose="020B0402020204020303" pitchFamily="34" charset="0"/>
              </a:rPr>
              <a:t>all stakeholders.</a:t>
            </a:r>
          </a:p>
          <a:p>
            <a:pPr marL="285750" lvl="0" indent="-285750">
              <a:buFont typeface="Arial" panose="020B0604020202020204" pitchFamily="34" charset="0"/>
              <a:buChar char="•"/>
            </a:pPr>
            <a:r>
              <a:rPr lang="en-US" sz="1600" u="sng" dirty="0">
                <a:latin typeface="Futura Lt BT" panose="020B0402020204020303" pitchFamily="34" charset="0"/>
              </a:rPr>
              <a:t>Informs all stakeholders </a:t>
            </a:r>
            <a:r>
              <a:rPr lang="en-US" sz="1600" dirty="0">
                <a:latin typeface="Futura Lt BT" panose="020B0402020204020303" pitchFamily="34" charset="0"/>
              </a:rPr>
              <a:t>of their responsibilities to behavioral expectations.</a:t>
            </a:r>
          </a:p>
          <a:p>
            <a:pPr marL="285750" lvl="0" indent="-285750">
              <a:buFont typeface="Arial" panose="020B0604020202020204" pitchFamily="34" charset="0"/>
              <a:buChar char="•"/>
            </a:pPr>
            <a:r>
              <a:rPr lang="en-US" sz="1600" u="sng" dirty="0">
                <a:latin typeface="Futura Lt BT" panose="020B0402020204020303" pitchFamily="34" charset="0"/>
              </a:rPr>
              <a:t>Consistently enforces codes of conduct </a:t>
            </a:r>
            <a:r>
              <a:rPr lang="en-US" sz="1600" dirty="0">
                <a:latin typeface="Futura Lt BT" panose="020B0402020204020303" pitchFamily="34" charset="0"/>
              </a:rPr>
              <a:t>for students/adults and </a:t>
            </a:r>
            <a:r>
              <a:rPr lang="en-US" sz="1600" u="sng" dirty="0">
                <a:latin typeface="Futura Lt BT" panose="020B0402020204020303" pitchFamily="34" charset="0"/>
              </a:rPr>
              <a:t>hold adults accountable </a:t>
            </a:r>
            <a:r>
              <a:rPr lang="en-US" sz="1600" dirty="0">
                <a:latin typeface="Futura Lt BT" panose="020B0402020204020303" pitchFamily="34" charset="0"/>
              </a:rPr>
              <a:t>for consistent enforcement of student expectations.</a:t>
            </a:r>
          </a:p>
        </p:txBody>
      </p:sp>
      <p:sp>
        <p:nvSpPr>
          <p:cNvPr id="17" name="TextBox 16">
            <a:extLst>
              <a:ext uri="{FF2B5EF4-FFF2-40B4-BE49-F238E27FC236}">
                <a16:creationId xmlns:a16="http://schemas.microsoft.com/office/drawing/2014/main" id="{64843B1E-8465-1BF7-A3FD-2A5434F9D370}"/>
              </a:ext>
            </a:extLst>
          </p:cNvPr>
          <p:cNvSpPr txBox="1"/>
          <p:nvPr/>
        </p:nvSpPr>
        <p:spPr>
          <a:xfrm>
            <a:off x="2030671" y="4841623"/>
            <a:ext cx="9606364" cy="1354217"/>
          </a:xfrm>
          <a:prstGeom prst="rect">
            <a:avLst/>
          </a:prstGeom>
          <a:noFill/>
        </p:spPr>
        <p:txBody>
          <a:bodyPr wrap="square" rtlCol="0">
            <a:spAutoFit/>
          </a:bodyPr>
          <a:lstStyle/>
          <a:p>
            <a:pPr marL="285750" lvl="0" indent="-285750">
              <a:buFont typeface="Arial" panose="020B0604020202020204" pitchFamily="34" charset="0"/>
              <a:buChar char="•"/>
            </a:pPr>
            <a:r>
              <a:rPr lang="en-US" sz="1600" u="none" dirty="0">
                <a:latin typeface="Futura Lt BT" panose="020B0402020204020303" pitchFamily="34" charset="0"/>
              </a:rPr>
              <a:t>Links behavioral expectations to </a:t>
            </a:r>
            <a:r>
              <a:rPr lang="en-US" sz="1600" u="sng" dirty="0">
                <a:latin typeface="Futura Lt BT" panose="020B0402020204020303" pitchFamily="34" charset="0"/>
              </a:rPr>
              <a:t>mission/vision.</a:t>
            </a:r>
          </a:p>
          <a:p>
            <a:pPr marL="285750" lvl="0" indent="-285750">
              <a:buFont typeface="Arial" panose="020B0604020202020204" pitchFamily="34" charset="0"/>
              <a:buChar char="•"/>
            </a:pPr>
            <a:r>
              <a:rPr lang="en-US" sz="1600" u="sng" dirty="0">
                <a:latin typeface="Futura Lt BT" panose="020B0402020204020303" pitchFamily="34" charset="0"/>
              </a:rPr>
              <a:t>Examines trends </a:t>
            </a:r>
            <a:r>
              <a:rPr lang="en-US" sz="1600" dirty="0">
                <a:latin typeface="Futura Lt BT" panose="020B0402020204020303" pitchFamily="34" charset="0"/>
              </a:rPr>
              <a:t>in violations of code of conduct and </a:t>
            </a:r>
            <a:r>
              <a:rPr lang="en-US" sz="1600" u="sng" dirty="0">
                <a:latin typeface="Futura Lt BT" panose="020B0402020204020303" pitchFamily="34" charset="0"/>
              </a:rPr>
              <a:t>develop initiatives </a:t>
            </a:r>
            <a:r>
              <a:rPr lang="en-US" sz="1600" dirty="0">
                <a:latin typeface="Futura Lt BT" panose="020B0402020204020303" pitchFamily="34" charset="0"/>
              </a:rPr>
              <a:t>that lead to reduction of violations.</a:t>
            </a:r>
          </a:p>
          <a:p>
            <a:pPr marL="285750" lvl="0" indent="-285750">
              <a:buFont typeface="Arial" panose="020B0604020202020204" pitchFamily="34" charset="0"/>
              <a:buChar char="•"/>
            </a:pPr>
            <a:r>
              <a:rPr lang="en-US" sz="1600" u="none" dirty="0">
                <a:latin typeface="Futura Lt BT" panose="020B0402020204020303" pitchFamily="34" charset="0"/>
              </a:rPr>
              <a:t>Involves staff and students in developing additional expectations when new issues emerge, i.e. cell phone use, etc.</a:t>
            </a:r>
          </a:p>
          <a:p>
            <a:endParaRPr lang="en-US" dirty="0"/>
          </a:p>
        </p:txBody>
      </p:sp>
    </p:spTree>
    <p:extLst>
      <p:ext uri="{BB962C8B-B14F-4D97-AF65-F5344CB8AC3E}">
        <p14:creationId xmlns:p14="http://schemas.microsoft.com/office/powerpoint/2010/main" val="3649947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9D7EB-EF3C-C5F7-17DD-566821ACD262}"/>
              </a:ext>
            </a:extLst>
          </p:cNvPr>
          <p:cNvSpPr>
            <a:spLocks noGrp="1"/>
          </p:cNvSpPr>
          <p:nvPr>
            <p:ph type="title"/>
          </p:nvPr>
        </p:nvSpPr>
        <p:spPr>
          <a:xfrm>
            <a:off x="659567" y="679696"/>
            <a:ext cx="9613363" cy="1000936"/>
          </a:xfrm>
        </p:spPr>
        <p:txBody>
          <a:bodyPr/>
          <a:lstStyle/>
          <a:p>
            <a:r>
              <a:rPr lang="en-US" dirty="0">
                <a:latin typeface="Futura Lt BT" panose="020B0402020204020303" pitchFamily="34" charset="0"/>
              </a:rPr>
              <a:t>Domain 4.2 –  Clear and Consistent Expectations</a:t>
            </a:r>
            <a:br>
              <a:rPr lang="en-US" dirty="0">
                <a:solidFill>
                  <a:srgbClr val="EBEBEB"/>
                </a:solidFill>
                <a:latin typeface="Futura Lt BT" panose="020B0402020204020303" pitchFamily="34" charset="0"/>
              </a:rPr>
            </a:br>
            <a:r>
              <a:rPr lang="en-US" dirty="0">
                <a:solidFill>
                  <a:srgbClr val="EBEBEB"/>
                </a:solidFill>
                <a:latin typeface="Futura Lt BT" panose="020B0402020204020303" pitchFamily="34" charset="0"/>
              </a:rPr>
              <a:t>Sample Artifact Progression</a:t>
            </a:r>
            <a:endParaRPr lang="en-US" dirty="0"/>
          </a:p>
        </p:txBody>
      </p:sp>
      <p:grpSp>
        <p:nvGrpSpPr>
          <p:cNvPr id="11" name="Group 10">
            <a:extLst>
              <a:ext uri="{FF2B5EF4-FFF2-40B4-BE49-F238E27FC236}">
                <a16:creationId xmlns:a16="http://schemas.microsoft.com/office/drawing/2014/main" id="{6C85984C-0CF3-DEC8-BC82-BB06A2FF0C9A}"/>
              </a:ext>
            </a:extLst>
          </p:cNvPr>
          <p:cNvGrpSpPr/>
          <p:nvPr/>
        </p:nvGrpSpPr>
        <p:grpSpPr>
          <a:xfrm>
            <a:off x="432512" y="2062042"/>
            <a:ext cx="1591159" cy="4795958"/>
            <a:chOff x="432513" y="2062042"/>
            <a:chExt cx="1449128" cy="4908460"/>
          </a:xfrm>
        </p:grpSpPr>
        <p:pic>
          <p:nvPicPr>
            <p:cNvPr id="5" name="Picture 4">
              <a:extLst>
                <a:ext uri="{FF2B5EF4-FFF2-40B4-BE49-F238E27FC236}">
                  <a16:creationId xmlns:a16="http://schemas.microsoft.com/office/drawing/2014/main" id="{2804FD2A-1427-0735-34DF-E383EE4491FE}"/>
                </a:ext>
              </a:extLst>
            </p:cNvPr>
            <p:cNvPicPr>
              <a:picLocks noChangeAspect="1"/>
            </p:cNvPicPr>
            <p:nvPr/>
          </p:nvPicPr>
          <p:blipFill>
            <a:blip r:embed="rId3"/>
            <a:stretch>
              <a:fillRect/>
            </a:stretch>
          </p:blipFill>
          <p:spPr>
            <a:xfrm>
              <a:off x="432515" y="2062042"/>
              <a:ext cx="1449126" cy="2078916"/>
            </a:xfrm>
            <a:prstGeom prst="rect">
              <a:avLst/>
            </a:prstGeom>
          </p:spPr>
        </p:pic>
        <p:pic>
          <p:nvPicPr>
            <p:cNvPr id="6" name="Picture 5">
              <a:extLst>
                <a:ext uri="{FF2B5EF4-FFF2-40B4-BE49-F238E27FC236}">
                  <a16:creationId xmlns:a16="http://schemas.microsoft.com/office/drawing/2014/main" id="{FEB61164-D3DD-0AB2-BF02-1B55D4E7656D}"/>
                </a:ext>
              </a:extLst>
            </p:cNvPr>
            <p:cNvPicPr>
              <a:picLocks noChangeAspect="1"/>
            </p:cNvPicPr>
            <p:nvPr/>
          </p:nvPicPr>
          <p:blipFill>
            <a:blip r:embed="rId4"/>
            <a:stretch>
              <a:fillRect/>
            </a:stretch>
          </p:blipFill>
          <p:spPr>
            <a:xfrm>
              <a:off x="432514" y="3476814"/>
              <a:ext cx="1444877" cy="2078916"/>
            </a:xfrm>
            <a:prstGeom prst="rect">
              <a:avLst/>
            </a:prstGeom>
          </p:spPr>
        </p:pic>
        <p:grpSp>
          <p:nvGrpSpPr>
            <p:cNvPr id="10" name="Group 9">
              <a:extLst>
                <a:ext uri="{FF2B5EF4-FFF2-40B4-BE49-F238E27FC236}">
                  <a16:creationId xmlns:a16="http://schemas.microsoft.com/office/drawing/2014/main" id="{EAFC6AFE-53F0-1DDE-3F82-6A20DBFDD7A6}"/>
                </a:ext>
              </a:extLst>
            </p:cNvPr>
            <p:cNvGrpSpPr/>
            <p:nvPr/>
          </p:nvGrpSpPr>
          <p:grpSpPr>
            <a:xfrm>
              <a:off x="432513" y="4891586"/>
              <a:ext cx="1444877" cy="2078916"/>
              <a:chOff x="432513" y="4891586"/>
              <a:chExt cx="1444877" cy="2078916"/>
            </a:xfrm>
          </p:grpSpPr>
          <p:pic>
            <p:nvPicPr>
              <p:cNvPr id="8" name="Picture 7">
                <a:extLst>
                  <a:ext uri="{FF2B5EF4-FFF2-40B4-BE49-F238E27FC236}">
                    <a16:creationId xmlns:a16="http://schemas.microsoft.com/office/drawing/2014/main" id="{5C0B895A-FF08-BF01-D230-C01004B442A5}"/>
                  </a:ext>
                </a:extLst>
              </p:cNvPr>
              <p:cNvPicPr>
                <a:picLocks noChangeAspect="1"/>
              </p:cNvPicPr>
              <p:nvPr/>
            </p:nvPicPr>
            <p:blipFill>
              <a:blip r:embed="rId5"/>
              <a:stretch>
                <a:fillRect/>
              </a:stretch>
            </p:blipFill>
            <p:spPr>
              <a:xfrm>
                <a:off x="432513" y="4891586"/>
                <a:ext cx="1444877" cy="2078916"/>
              </a:xfrm>
              <a:prstGeom prst="rect">
                <a:avLst/>
              </a:prstGeom>
            </p:spPr>
          </p:pic>
          <p:sp>
            <p:nvSpPr>
              <p:cNvPr id="9" name="TextBox 8">
                <a:extLst>
                  <a:ext uri="{FF2B5EF4-FFF2-40B4-BE49-F238E27FC236}">
                    <a16:creationId xmlns:a16="http://schemas.microsoft.com/office/drawing/2014/main" id="{61307F37-45E8-91AB-4115-9C1CED0B4434}"/>
                  </a:ext>
                </a:extLst>
              </p:cNvPr>
              <p:cNvSpPr txBox="1"/>
              <p:nvPr/>
            </p:nvSpPr>
            <p:spPr>
              <a:xfrm>
                <a:off x="432513" y="5801450"/>
                <a:ext cx="1444877" cy="307777"/>
              </a:xfrm>
              <a:prstGeom prst="rect">
                <a:avLst/>
              </a:prstGeom>
              <a:noFill/>
            </p:spPr>
            <p:txBody>
              <a:bodyPr wrap="square" rtlCol="0">
                <a:spAutoFit/>
              </a:bodyPr>
              <a:lstStyle/>
              <a:p>
                <a:r>
                  <a:rPr lang="en-US" sz="1400" dirty="0">
                    <a:solidFill>
                      <a:schemeClr val="bg1"/>
                    </a:solidFill>
                    <a:latin typeface="Futura Lt BT" panose="020B0402020204020303" pitchFamily="34" charset="0"/>
                  </a:rPr>
                  <a:t>DISTINGUISHED</a:t>
                </a:r>
                <a:endParaRPr lang="en-US" sz="1400" dirty="0"/>
              </a:p>
            </p:txBody>
          </p:sp>
        </p:grpSp>
      </p:grpSp>
      <p:sp>
        <p:nvSpPr>
          <p:cNvPr id="12" name="TextBox 11">
            <a:extLst>
              <a:ext uri="{FF2B5EF4-FFF2-40B4-BE49-F238E27FC236}">
                <a16:creationId xmlns:a16="http://schemas.microsoft.com/office/drawing/2014/main" id="{0ED99CE6-5A2D-5978-7B5C-2003A7FF0D4B}"/>
              </a:ext>
            </a:extLst>
          </p:cNvPr>
          <p:cNvSpPr txBox="1"/>
          <p:nvPr/>
        </p:nvSpPr>
        <p:spPr>
          <a:xfrm>
            <a:off x="2030671" y="2399275"/>
            <a:ext cx="9613364" cy="861774"/>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latin typeface="Futura Lt BT" panose="020B0402020204020303" pitchFamily="34" charset="0"/>
              </a:rPr>
              <a:t>Sample written communications</a:t>
            </a:r>
          </a:p>
          <a:p>
            <a:pPr marL="285750" lvl="0" indent="-285750">
              <a:buFont typeface="Arial" panose="020B0604020202020204" pitchFamily="34" charset="0"/>
              <a:buChar char="•"/>
            </a:pPr>
            <a:r>
              <a:rPr lang="en-US" sz="1600" dirty="0">
                <a:latin typeface="Futura Lt BT" panose="020B0402020204020303" pitchFamily="34" charset="0"/>
              </a:rPr>
              <a:t>Dated data from discipline tracker, logs, or method by which principal monitors discipline</a:t>
            </a:r>
          </a:p>
          <a:p>
            <a:endParaRPr lang="en-US" dirty="0"/>
          </a:p>
        </p:txBody>
      </p:sp>
      <p:sp>
        <p:nvSpPr>
          <p:cNvPr id="16" name="TextBox 15">
            <a:extLst>
              <a:ext uri="{FF2B5EF4-FFF2-40B4-BE49-F238E27FC236}">
                <a16:creationId xmlns:a16="http://schemas.microsoft.com/office/drawing/2014/main" id="{41400DC6-36B1-F651-8C8F-6EFB26F60204}"/>
              </a:ext>
            </a:extLst>
          </p:cNvPr>
          <p:cNvSpPr txBox="1"/>
          <p:nvPr/>
        </p:nvSpPr>
        <p:spPr>
          <a:xfrm>
            <a:off x="2019003" y="3461005"/>
            <a:ext cx="10021421" cy="1077218"/>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latin typeface="Futura Lt BT" panose="020B0402020204020303" pitchFamily="34" charset="0"/>
              </a:rPr>
              <a:t>Examples of written, verbal, and electronic means by which principal has communicated behavioral expectations and responsibilities to such to all stakeholders</a:t>
            </a:r>
          </a:p>
          <a:p>
            <a:pPr marL="285750" lvl="0" indent="-285750">
              <a:buFont typeface="Arial" panose="020B0604020202020204" pitchFamily="34" charset="0"/>
              <a:buChar char="•"/>
            </a:pPr>
            <a:r>
              <a:rPr lang="en-US" sz="1600" dirty="0">
                <a:latin typeface="Futura Lt BT" panose="020B0402020204020303" pitchFamily="34" charset="0"/>
              </a:rPr>
              <a:t>Dated data from discipline tracker, logs, or other method by which principal consistently holds adults and students accountable to behavioral expectations</a:t>
            </a:r>
          </a:p>
        </p:txBody>
      </p:sp>
      <p:sp>
        <p:nvSpPr>
          <p:cNvPr id="17" name="TextBox 16">
            <a:extLst>
              <a:ext uri="{FF2B5EF4-FFF2-40B4-BE49-F238E27FC236}">
                <a16:creationId xmlns:a16="http://schemas.microsoft.com/office/drawing/2014/main" id="{64843B1E-8465-1BF7-A3FD-2A5434F9D370}"/>
              </a:ext>
            </a:extLst>
          </p:cNvPr>
          <p:cNvSpPr txBox="1"/>
          <p:nvPr/>
        </p:nvSpPr>
        <p:spPr>
          <a:xfrm>
            <a:off x="2030670" y="4841623"/>
            <a:ext cx="10021421" cy="2092881"/>
          </a:xfrm>
          <a:prstGeom prst="rect">
            <a:avLst/>
          </a:prstGeom>
          <a:noFill/>
        </p:spPr>
        <p:txBody>
          <a:bodyPr wrap="square" rtlCol="0">
            <a:spAutoFit/>
          </a:bodyPr>
          <a:lstStyle/>
          <a:p>
            <a:pPr marL="285750" lvl="0" indent="-285750">
              <a:buFont typeface="Arial" panose="020B0604020202020204" pitchFamily="34" charset="0"/>
              <a:buChar char="•"/>
            </a:pPr>
            <a:r>
              <a:rPr lang="en-US" sz="1600" u="none" dirty="0">
                <a:latin typeface="Futura Lt BT" panose="020B0402020204020303" pitchFamily="34" charset="0"/>
              </a:rPr>
              <a:t>Evidence that shows principal has linked messaging about behavioral expectations to vision/mission, i.e. mission/vision consistently referenced in communications about behavioral expectations</a:t>
            </a:r>
          </a:p>
          <a:p>
            <a:pPr marL="285750" lvl="0" indent="-285750">
              <a:buFont typeface="Arial" panose="020B0604020202020204" pitchFamily="34" charset="0"/>
              <a:buChar char="•"/>
            </a:pPr>
            <a:r>
              <a:rPr lang="en-US" sz="1600" dirty="0">
                <a:latin typeface="Futura Lt BT" panose="020B0402020204020303" pitchFamily="34" charset="0"/>
              </a:rPr>
              <a:t>Data evidence that shows how principal is examining trends and how he/she is linking new initiatives or updated communications to those trends, i.e. sharing trends with stakeholders when implementing a new communication, initiative, or policy related to behavioral expectations.</a:t>
            </a:r>
            <a:endParaRPr lang="en-US" sz="1600" u="none" dirty="0">
              <a:latin typeface="Futura Lt BT" panose="020B0402020204020303" pitchFamily="34" charset="0"/>
            </a:endParaRPr>
          </a:p>
          <a:p>
            <a:pPr marL="285750" lvl="0" indent="-285750">
              <a:buFont typeface="Arial" panose="020B0604020202020204" pitchFamily="34" charset="0"/>
              <a:buChar char="•"/>
            </a:pPr>
            <a:r>
              <a:rPr lang="en-US" sz="1600" u="none" dirty="0">
                <a:latin typeface="Futura Lt BT" panose="020B0402020204020303" pitchFamily="34" charset="0"/>
              </a:rPr>
              <a:t>Evidence that shows stakeholder involvement in developing expectations around new issues, i.e. agendas, surveys, etc.</a:t>
            </a:r>
          </a:p>
          <a:p>
            <a:endParaRPr lang="en-US" dirty="0"/>
          </a:p>
        </p:txBody>
      </p:sp>
    </p:spTree>
    <p:extLst>
      <p:ext uri="{BB962C8B-B14F-4D97-AF65-F5344CB8AC3E}">
        <p14:creationId xmlns:p14="http://schemas.microsoft.com/office/powerpoint/2010/main" val="33083173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9260d0cd-db01-4cbd-9425-961b5769df06&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2.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a1dfc32a-93f8-409e-88f7-da27a78d56d1&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3.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b9ed2647-d5be-4697-88de-5c0786b6619f&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53c9343-3086-4295-8dfc-e14ff63cbec1" xsi:nil="true"/>
    <lcf76f155ced4ddcb4097134ff3c332f xmlns="43f58a11-f7c6-4403-a5cb-a614c2a8716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9794CFAA299147B2E1944CDB1E891E" ma:contentTypeVersion="14" ma:contentTypeDescription="Create a new document." ma:contentTypeScope="" ma:versionID="b5918f26653a74d17a12134b644d4de7">
  <xsd:schema xmlns:xsd="http://www.w3.org/2001/XMLSchema" xmlns:xs="http://www.w3.org/2001/XMLSchema" xmlns:p="http://schemas.microsoft.com/office/2006/metadata/properties" xmlns:ns2="43f58a11-f7c6-4403-a5cb-a614c2a87166" xmlns:ns3="853c9343-3086-4295-8dfc-e14ff63cbec1" targetNamespace="http://schemas.microsoft.com/office/2006/metadata/properties" ma:root="true" ma:fieldsID="6afa4bef324131a1064abc90c3d80e45" ns2:_="" ns3:_="">
    <xsd:import namespace="43f58a11-f7c6-4403-a5cb-a614c2a87166"/>
    <xsd:import namespace="853c9343-3086-4295-8dfc-e14ff63cbec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f58a11-f7c6-4403-a5cb-a614c2a871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3294375-8520-4c51-81be-671e42c4be9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53c9343-3086-4295-8dfc-e14ff63cbec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db54592-6790-4803-8b53-5bb808c8d57b}" ma:internalName="TaxCatchAll" ma:showField="CatchAllData" ma:web="853c9343-3086-4295-8dfc-e14ff63cbec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5FEF16-212B-4E7D-9F25-683807D95A96}">
  <ds:schemaRefs>
    <ds:schemaRef ds:uri="http://schemas.microsoft.com/sharepoint/v3/contenttype/forms"/>
  </ds:schemaRefs>
</ds:datastoreItem>
</file>

<file path=customXml/itemProps2.xml><?xml version="1.0" encoding="utf-8"?>
<ds:datastoreItem xmlns:ds="http://schemas.openxmlformats.org/officeDocument/2006/customXml" ds:itemID="{696AADEC-587F-452D-B057-1EBDA126D614}">
  <ds:schemaRefs>
    <ds:schemaRef ds:uri="http://purl.org/dc/elements/1.1/"/>
    <ds:schemaRef ds:uri="http://purl.org/dc/dcmitype/"/>
    <ds:schemaRef ds:uri="43f58a11-f7c6-4403-a5cb-a614c2a87166"/>
    <ds:schemaRef ds:uri="http://schemas.microsoft.com/office/2006/metadata/properties"/>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853c9343-3086-4295-8dfc-e14ff63cbec1"/>
    <ds:schemaRef ds:uri="http://www.w3.org/XML/1998/namespace"/>
  </ds:schemaRefs>
</ds:datastoreItem>
</file>

<file path=customXml/itemProps3.xml><?xml version="1.0" encoding="utf-8"?>
<ds:datastoreItem xmlns:ds="http://schemas.openxmlformats.org/officeDocument/2006/customXml" ds:itemID="{B757B7EF-596C-4293-B947-92A754C4D0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f58a11-f7c6-4403-a5cb-a614c2a87166"/>
    <ds:schemaRef ds:uri="853c9343-3086-4295-8dfc-e14ff63cbe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TM02900722[[fn=Ion Boardroom]]</Template>
  <TotalTime>138</TotalTime>
  <Words>2309</Words>
  <Application>Microsoft Office PowerPoint</Application>
  <PresentationFormat>Widescreen</PresentationFormat>
  <Paragraphs>168</Paragraphs>
  <Slides>20</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Century Gothic</vt:lpstr>
      <vt:lpstr>Futura Lt BT</vt:lpstr>
      <vt:lpstr>Wingdings</vt:lpstr>
      <vt:lpstr>Wingdings 3</vt:lpstr>
      <vt:lpstr>Ion Boardroom</vt:lpstr>
      <vt:lpstr>South Dakota Principal Effectiveness Model</vt:lpstr>
      <vt:lpstr>Domain Four </vt:lpstr>
      <vt:lpstr>Domain Four</vt:lpstr>
      <vt:lpstr>Domain 4.1 – Safe Environment Considerations </vt:lpstr>
      <vt:lpstr>Domain 4.1 – Safe Environment Level Comparison and Progression </vt:lpstr>
      <vt:lpstr>Domain 4.1 – Safe Environment Sample Artifact Progression</vt:lpstr>
      <vt:lpstr>Domain 4.2 –  Clear and Consistent Expectations Considerations</vt:lpstr>
      <vt:lpstr>Domain 4.2 –  Clear and Consistent Expectations Level Comparison and Progression </vt:lpstr>
      <vt:lpstr>Domain 4.2 –  Clear and Consistent Expectations Sample Artifact Progression</vt:lpstr>
      <vt:lpstr>Domain 4.3 – Student Behavior Management Considerations</vt:lpstr>
      <vt:lpstr>Domain 4.3 – Student Behavior Management Level Comparison and Progression</vt:lpstr>
      <vt:lpstr>Domain 4.3 – Student Behavior Management Sample Artifact Progression</vt:lpstr>
      <vt:lpstr>Domain 4.4 – Conflict Resolution Considerations</vt:lpstr>
      <vt:lpstr>Domain 4.4 – Conflict Resolution Level Comparison and Progression</vt:lpstr>
      <vt:lpstr>Domain 4.4 – Conflict Resolution Sample Artifact Progression</vt:lpstr>
      <vt:lpstr>Domain 4 Sample Artifact List</vt:lpstr>
      <vt:lpstr>Domain 4 Sample Artifact List</vt:lpstr>
      <vt:lpstr>Domain 4 PE to TE Crosswalk</vt:lpstr>
      <vt:lpstr>Principal Effectiveness Comparison to Turnaround Principles</vt:lpstr>
      <vt:lpstr>Principal Effectiveness Tools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Odean-Carlin, Kodi</dc:creator>
  <cp:lastModifiedBy>Johnson, Allison</cp:lastModifiedBy>
  <cp:revision>43</cp:revision>
  <dcterms:created xsi:type="dcterms:W3CDTF">2021-06-09T21:29:36Z</dcterms:created>
  <dcterms:modified xsi:type="dcterms:W3CDTF">2023-02-23T19:55:09Z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0x010100D09794CFAA299147B2E1944CDB1E891E</vt:lpwstr>
  </property>
  <property fmtid="{D5CDD505-2E9C-101B-9397-08002B2CF9AE}" pid="3" name="MediaServiceImageTags">
    <vt:lpwstr/>
  </property>
</Properties>
</file>