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36"/>
  </p:notesMasterIdLst>
  <p:handoutMasterIdLst>
    <p:handoutMasterId r:id="rId37"/>
  </p:handoutMasterIdLst>
  <p:sldIdLst>
    <p:sldId id="263" r:id="rId5"/>
    <p:sldId id="307" r:id="rId6"/>
    <p:sldId id="273" r:id="rId7"/>
    <p:sldId id="267" r:id="rId8"/>
    <p:sldId id="284" r:id="rId9"/>
    <p:sldId id="288" r:id="rId10"/>
    <p:sldId id="315" r:id="rId11"/>
    <p:sldId id="294" r:id="rId12"/>
    <p:sldId id="289" r:id="rId13"/>
    <p:sldId id="290" r:id="rId14"/>
    <p:sldId id="291" r:id="rId15"/>
    <p:sldId id="310" r:id="rId16"/>
    <p:sldId id="311" r:id="rId17"/>
    <p:sldId id="308" r:id="rId18"/>
    <p:sldId id="309" r:id="rId19"/>
    <p:sldId id="305" r:id="rId20"/>
    <p:sldId id="306" r:id="rId21"/>
    <p:sldId id="301" r:id="rId22"/>
    <p:sldId id="302" r:id="rId23"/>
    <p:sldId id="312" r:id="rId24"/>
    <p:sldId id="300" r:id="rId25"/>
    <p:sldId id="299" r:id="rId26"/>
    <p:sldId id="296" r:id="rId27"/>
    <p:sldId id="303" r:id="rId28"/>
    <p:sldId id="297" r:id="rId29"/>
    <p:sldId id="292" r:id="rId30"/>
    <p:sldId id="298" r:id="rId31"/>
    <p:sldId id="304" r:id="rId32"/>
    <p:sldId id="313" r:id="rId33"/>
    <p:sldId id="314" r:id="rId34"/>
    <p:sldId id="316" r:id="rId3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66A"/>
    <a:srgbClr val="299D37"/>
    <a:srgbClr val="33363A"/>
    <a:srgbClr val="006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99568" autoAdjust="0"/>
  </p:normalViewPr>
  <p:slideViewPr>
    <p:cSldViewPr snapToGrid="0" snapToObjects="1">
      <p:cViewPr>
        <p:scale>
          <a:sx n="66" d="100"/>
          <a:sy n="66" d="100"/>
        </p:scale>
        <p:origin x="-634" y="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DE281F-10D6-4548-A594-39F80F5014C0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2ECB6D-E0E6-4365-8283-38EFF1446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9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BA810A-4F57-4EBC-932B-448595C34C56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220B73-407D-40A3-898D-942AD9081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8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3776" y="344778"/>
            <a:ext cx="8257032" cy="769441"/>
          </a:xfrm>
        </p:spPr>
        <p:txBody>
          <a:bodyPr>
            <a:noAutofit/>
          </a:bodyPr>
          <a:lstStyle>
            <a:lvl1pPr algn="r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776" y="974632"/>
            <a:ext cx="8257032" cy="120916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0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</a:p>
          <a:p>
            <a:r>
              <a:rPr lang="en-US" dirty="0" smtClean="0"/>
              <a:t>Presenter</a:t>
            </a:r>
          </a:p>
          <a:p>
            <a:r>
              <a:rPr lang="en-US" dirty="0" smtClean="0"/>
              <a:t>Presenter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3054" y="6410140"/>
            <a:ext cx="2133600" cy="365125"/>
          </a:xfrm>
        </p:spPr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87475" y="4733925"/>
            <a:ext cx="7299325" cy="96762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Event Name</a:t>
            </a:r>
          </a:p>
          <a:p>
            <a:pPr lvl="0"/>
            <a:r>
              <a:rPr lang="en-US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37217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93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95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44778"/>
            <a:ext cx="8257032" cy="769441"/>
          </a:xfrm>
        </p:spPr>
        <p:txBody>
          <a:bodyPr>
            <a:noAutofit/>
          </a:bodyPr>
          <a:lstStyle>
            <a:lvl1pPr algn="r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974632"/>
            <a:ext cx="8257032" cy="1209164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0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87475" y="4733925"/>
            <a:ext cx="7299325" cy="967628"/>
          </a:xfrm>
        </p:spPr>
        <p:txBody>
          <a:bodyPr>
            <a:noAutofit/>
          </a:bodyPr>
          <a:lstStyle>
            <a:lvl1pPr marL="0" indent="0" algn="r">
              <a:buNone/>
              <a:defRPr sz="2400" b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0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9808" y="1198938"/>
            <a:ext cx="8110728" cy="672891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808" y="1807280"/>
            <a:ext cx="8110728" cy="871373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75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200" kern="1200" dirty="0">
                <a:solidFill>
                  <a:schemeClr val="accent4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 algn="l" defTabSz="457200" rtl="0" eaLnBrk="1" latinLnBrk="0" hangingPunct="1">
              <a:lnSpc>
                <a:spcPct val="90000"/>
              </a:lnSpc>
              <a:spcBef>
                <a:spcPts val="568"/>
              </a:spcBef>
              <a:buClr>
                <a:srgbClr val="299D37"/>
              </a:buClr>
              <a:buSzPct val="150000"/>
              <a:buFont typeface="Arial"/>
              <a:buChar char="•"/>
              <a:defRPr lang="en-US" sz="32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90000"/>
              </a:lnSpc>
              <a:spcBef>
                <a:spcPts val="568"/>
              </a:spcBef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90000"/>
              </a:lnSpc>
              <a:spcBef>
                <a:spcPts val="568"/>
              </a:spcBef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ct val="90000"/>
              </a:lnSpc>
              <a:spcBef>
                <a:spcPts val="568"/>
              </a:spcBef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ct val="90000"/>
              </a:lnSpc>
              <a:spcBef>
                <a:spcPts val="568"/>
              </a:spcBef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74374" y="6407150"/>
            <a:ext cx="2133600" cy="365125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Page </a:t>
            </a:r>
            <a:fld id="{8EE25981-F994-48C1-AACC-4E19E384D2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9808" y="1261872"/>
            <a:ext cx="8110728" cy="672891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808" y="1892808"/>
            <a:ext cx="8110728" cy="871373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6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30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5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16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6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9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B983-BD64-874D-86F2-B549B79A397C}" type="datetimeFigureOut">
              <a:rPr lang="en-US" smtClean="0"/>
              <a:t>09/24/2014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9025-D128-CC4B-B075-F0A35CC9F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01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1130_Smarter_PPT_v5r12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08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 algn="l" defTabSz="457200" rtl="0" eaLnBrk="1" latinLnBrk="0" hangingPunct="1">
              <a:spcBef>
                <a:spcPct val="20000"/>
              </a:spcBef>
              <a:buClr>
                <a:srgbClr val="299D37"/>
              </a:buClr>
              <a:buSzPct val="150000"/>
              <a:buFont typeface="Arial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3054" y="63778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0BF9025-D128-CC4B-B075-F0A35CC9F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5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lang="en-US" sz="3200" b="1" kern="1200" dirty="0">
          <a:solidFill>
            <a:schemeClr val="accent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lnSpc>
          <a:spcPct val="90000"/>
        </a:lnSpc>
        <a:spcBef>
          <a:spcPts val="568"/>
        </a:spcBef>
        <a:buClr>
          <a:schemeClr val="accent1"/>
        </a:buClr>
        <a:buSzPct val="125000"/>
        <a:buFont typeface="Arial"/>
        <a:buChar char="•"/>
        <a:defRPr lang="en-US" sz="3200" kern="1200" dirty="0" smtClean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lnSpc>
          <a:spcPct val="90000"/>
        </a:lnSpc>
        <a:spcBef>
          <a:spcPts val="568"/>
        </a:spcBef>
        <a:buFont typeface="Arial"/>
        <a:buChar char="–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lnSpc>
          <a:spcPct val="90000"/>
        </a:lnSpc>
        <a:spcBef>
          <a:spcPts val="568"/>
        </a:spcBef>
        <a:buFont typeface="Arial"/>
        <a:buChar char="•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lnSpc>
          <a:spcPct val="90000"/>
        </a:lnSpc>
        <a:spcBef>
          <a:spcPts val="568"/>
        </a:spcBef>
        <a:buFont typeface="Arial"/>
        <a:buChar char="–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lnSpc>
          <a:spcPct val="90000"/>
        </a:lnSpc>
        <a:spcBef>
          <a:spcPts val="568"/>
        </a:spcBef>
        <a:buFont typeface="Arial"/>
        <a:buChar char="»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.martin@state.sd.u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sbac.portal.airast.org/practice-test/" TargetMode="External"/><Relationship Id="rId2" Type="http://schemas.openxmlformats.org/officeDocument/2006/relationships/hyperlink" Target="http://sbac.portal.airast.org/practice-test/calculators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hyperlink" Target="http://sbac.portal.airast.org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erbalanced.org/achievement-levels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beth.schiltz@state.sd.us" TargetMode="External"/><Relationship Id="rId2" Type="http://schemas.openxmlformats.org/officeDocument/2006/relationships/hyperlink" Target="mailto:jan.martin@state.sd.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Smarter Balanced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Getting Ready for 2014-15 Administration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Jan Martin </a:t>
            </a:r>
          </a:p>
          <a:p>
            <a:r>
              <a:rPr lang="en-US" dirty="0" smtClean="0">
                <a:hlinkClick r:id="rId2"/>
              </a:rPr>
              <a:t>Jan.martin@state.sd.us</a:t>
            </a:r>
            <a:endParaRPr lang="en-US" dirty="0" smtClean="0"/>
          </a:p>
          <a:p>
            <a:r>
              <a:rPr lang="en-US" dirty="0" smtClean="0"/>
              <a:t>605-773-3246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Setting Achievement Levels A Two Part  Process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Part 1 </a:t>
            </a:r>
            <a:r>
              <a:rPr lang="en-US" dirty="0" smtClean="0"/>
              <a:t>October </a:t>
            </a:r>
            <a:r>
              <a:rPr lang="en-US" dirty="0"/>
              <a:t>6- 17, 2014  Online Panel for Achievement Setting </a:t>
            </a:r>
          </a:p>
          <a:p>
            <a:pPr lvl="1"/>
            <a:r>
              <a:rPr lang="en-US" dirty="0"/>
              <a:t>To register, go to SmarterBalanced.org/</a:t>
            </a:r>
            <a:r>
              <a:rPr lang="en-US" dirty="0" err="1"/>
              <a:t>OnlinePanel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This process is open to educators, administrators, parents, community members </a:t>
            </a:r>
          </a:p>
          <a:p>
            <a:pPr lvl="1"/>
            <a:r>
              <a:rPr lang="en-US" dirty="0" smtClean="0"/>
              <a:t>6 hours of time to complete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 Setting Achievement Levels A Two Part 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2   In- person Panels </a:t>
            </a:r>
          </a:p>
          <a:p>
            <a:r>
              <a:rPr lang="en-US" dirty="0" smtClean="0"/>
              <a:t>October 13 – 20</a:t>
            </a:r>
          </a:p>
          <a:p>
            <a:pPr lvl="1"/>
            <a:r>
              <a:rPr lang="en-US" dirty="0" smtClean="0"/>
              <a:t>Educators from across the participating states</a:t>
            </a:r>
          </a:p>
          <a:p>
            <a:pPr lvl="1"/>
            <a:r>
              <a:rPr lang="en-US" dirty="0" smtClean="0"/>
              <a:t>South Dakota has an equal voice in the panels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In early November, all participating states will vote on the achievement levels for each grade and each content.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Smarter Balanced and Accountability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914"/>
            <a:ext cx="8229600" cy="5929086"/>
          </a:xfrm>
        </p:spPr>
        <p:txBody>
          <a:bodyPr>
            <a:normAutofit fontScale="40000" lnSpcReduction="20000"/>
          </a:bodyPr>
          <a:lstStyle/>
          <a:p>
            <a:r>
              <a:rPr lang="en-US" sz="4300" b="1" dirty="0"/>
              <a:t>PHASE-IN OF SCHOOL PERFORMANCE INDEX </a:t>
            </a:r>
            <a:endParaRPr lang="en-US" sz="4300" dirty="0"/>
          </a:p>
          <a:p>
            <a:pPr lvl="1"/>
            <a:r>
              <a:rPr lang="en-US" sz="3700" dirty="0"/>
              <a:t>School Performance Index same indicators as in 2012-13: </a:t>
            </a:r>
          </a:p>
          <a:p>
            <a:pPr lvl="0"/>
            <a:r>
              <a:rPr lang="en-US" sz="4300" dirty="0"/>
              <a:t>High School: Student Achievement, High School Completion, College &amp; Career Ready</a:t>
            </a:r>
          </a:p>
          <a:p>
            <a:pPr lvl="0"/>
            <a:r>
              <a:rPr lang="en-US" sz="4300" dirty="0"/>
              <a:t>Elementary and Middle School: Student Achievement, Attendance </a:t>
            </a:r>
          </a:p>
          <a:p>
            <a:r>
              <a:rPr lang="en-US" sz="4300" b="1" dirty="0"/>
              <a:t>Reset </a:t>
            </a:r>
            <a:r>
              <a:rPr lang="en-US" sz="4300" dirty="0"/>
              <a:t>AMO targets and goals due to new assessment, then reset every six years </a:t>
            </a:r>
          </a:p>
          <a:p>
            <a:r>
              <a:rPr lang="en-US" sz="4300" b="1" dirty="0"/>
              <a:t>Set Baseline </a:t>
            </a:r>
            <a:r>
              <a:rPr lang="en-US" sz="4300" dirty="0"/>
              <a:t>for student growth using assessment results</a:t>
            </a:r>
          </a:p>
          <a:p>
            <a:r>
              <a:rPr lang="en-US" sz="4300" dirty="0"/>
              <a:t> </a:t>
            </a:r>
          </a:p>
          <a:p>
            <a:r>
              <a:rPr lang="en-US" sz="4300" b="1" dirty="0"/>
              <a:t>2015-16</a:t>
            </a:r>
            <a:endParaRPr lang="en-US" sz="4300" dirty="0"/>
          </a:p>
          <a:p>
            <a:r>
              <a:rPr lang="en-US" sz="4300" b="1" dirty="0"/>
              <a:t>Add </a:t>
            </a:r>
            <a:r>
              <a:rPr lang="en-US" sz="4300" dirty="0"/>
              <a:t>Academic Growth Indicator at the Elementary and Middle School level</a:t>
            </a:r>
          </a:p>
          <a:p>
            <a:r>
              <a:rPr lang="en-US" sz="4300" b="1" dirty="0"/>
              <a:t>Incorporate </a:t>
            </a:r>
            <a:r>
              <a:rPr lang="en-US" sz="4300" dirty="0"/>
              <a:t>two years of achievement results into the Student Achievement </a:t>
            </a:r>
          </a:p>
          <a:p>
            <a:r>
              <a:rPr lang="en-US" sz="4300" dirty="0"/>
              <a:t>Indicator</a:t>
            </a:r>
          </a:p>
          <a:p>
            <a:r>
              <a:rPr lang="en-US" sz="4300" b="1" dirty="0"/>
              <a:t>Incorporate</a:t>
            </a:r>
            <a:r>
              <a:rPr lang="en-US" sz="4300" dirty="0"/>
              <a:t> Accuplacer, and NCRC scores into College and Career Ready Indicator</a:t>
            </a:r>
          </a:p>
          <a:p>
            <a:r>
              <a:rPr lang="en-US" sz="4300" dirty="0"/>
              <a:t> </a:t>
            </a:r>
          </a:p>
          <a:p>
            <a:r>
              <a:rPr lang="en-US" sz="4300" b="1" dirty="0"/>
              <a:t> </a:t>
            </a:r>
            <a:endParaRPr lang="en-US" sz="4300" dirty="0"/>
          </a:p>
          <a:p>
            <a:r>
              <a:rPr lang="en-US" sz="4300" b="1" dirty="0"/>
              <a:t>2016-17</a:t>
            </a:r>
            <a:endParaRPr lang="en-US" sz="4300" dirty="0"/>
          </a:p>
          <a:p>
            <a:r>
              <a:rPr lang="en-US" sz="4300" b="1" dirty="0"/>
              <a:t>Incorporate </a:t>
            </a:r>
            <a:r>
              <a:rPr lang="en-US" sz="4300" dirty="0"/>
              <a:t>SBAC scores into College and Career Ready Indicator</a:t>
            </a:r>
          </a:p>
          <a:p>
            <a:r>
              <a:rPr lang="en-US" sz="4300" b="1" dirty="0"/>
              <a:t>Incorporate </a:t>
            </a:r>
            <a:r>
              <a:rPr lang="en-US" sz="4300" dirty="0"/>
              <a:t>three years of achievement results into the Student Achievement </a:t>
            </a:r>
          </a:p>
          <a:p>
            <a:r>
              <a:rPr lang="en-US" sz="4300" dirty="0"/>
              <a:t>Indicator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7084"/>
          </a:xfrm>
        </p:spPr>
        <p:txBody>
          <a:bodyPr/>
          <a:lstStyle/>
          <a:p>
            <a:r>
              <a:rPr lang="en-US" sz="2400" dirty="0" smtClean="0"/>
              <a:t>School Performance Index – High School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601069"/>
              </p:ext>
            </p:extLst>
          </p:nvPr>
        </p:nvGraphicFramePr>
        <p:xfrm>
          <a:off x="659759" y="925975"/>
          <a:ext cx="8027040" cy="5575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5680"/>
                <a:gridCol w="2675680"/>
                <a:gridCol w="2675680"/>
              </a:tblGrid>
              <a:tr h="31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Indicator #1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Student Achievement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Indicator #2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High School Completion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Indicator #3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College and Career Ready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</a:tr>
              <a:tr h="3049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2014-15 Points: 50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2014-15 Points: 25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2014-15 Points: 25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</a:tr>
              <a:tr h="854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--Percent proficient or higher in ELA and math in grade 11 on 2015 state assessment (math and ELA equally weighted</a:t>
                      </a:r>
                      <a:r>
                        <a:rPr lang="en-US" sz="800" dirty="0" smtClean="0">
                          <a:effectLst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SBAC 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Times New Roman"/>
                        </a:rPr>
                        <a:t> - current juniors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-- Graduation rate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--Completer Rate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(Completer and 4 year Graduation rates weighted equally)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--percent of 2013-14 graduates with ACT math sub-scores 20 or higher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--Percent of 2013-14 graduates with ACT English sub-scores 18 or higher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(Math and English rated equally)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</a:tr>
              <a:tr h="159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2015-16 Points: 40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2015-16 Points: 30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2015-16 Points: 30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</a:tr>
              <a:tr h="18294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--Percent proficient and advanced in ELA and math in grade 11 on state assessment (2015 and 2016 assessments included; math and ELA equally weighted)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Calculation includes: --Gap Group 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--Non-Gap Group </a:t>
                      </a:r>
                      <a:r>
                        <a:rPr lang="en-US" sz="800" dirty="0" smtClean="0">
                          <a:effectLst/>
                        </a:rPr>
                        <a:t>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SBAC – current juniors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-- Graduation rate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--Completer Rate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(Completer and 4 year Graduation rates weighted equally)</a:t>
                      </a:r>
                      <a:endParaRPr lang="en-US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 College Ready – percent of 2014-15 graduates meeting ACT, or </a:t>
                      </a:r>
                      <a:r>
                        <a:rPr lang="en-US" sz="800" dirty="0" err="1">
                          <a:effectLst/>
                        </a:rPr>
                        <a:t>Accuplacer</a:t>
                      </a:r>
                      <a:r>
                        <a:rPr lang="en-US" sz="800" dirty="0">
                          <a:effectLst/>
                        </a:rPr>
                        <a:t> benchmarks in reading or math (Math and Reading are equally weighted)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 Career Ready – percent of 2014-15 graduates earning a NCRC certificate (Up to 10 points if the school uses the assessment; if not, all 30 points come from college readiness)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</a:tr>
              <a:tr h="422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2016-17 Points:40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2016-17 Points: 30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2016-17 Points: 30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</a:tr>
              <a:tr h="15245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--Percent proficient and advanced in ELA and math in grade 11 on state assessment (2015, 2016, 2017 assessments included; math and ELA equally weighted)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Calculation includes: --Gap Group 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--Non-Gap Group </a:t>
                      </a:r>
                      <a:r>
                        <a:rPr lang="en-US" sz="800" dirty="0" smtClean="0">
                          <a:effectLst/>
                        </a:rPr>
                        <a:t>score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SBAC – current juniors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 Graduation rate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--Completer Rate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(Completer and 4 year Graduation rates weighted equally)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 College Ready – percent of 2015-16 graduates meeting ACT, SBAC or </a:t>
                      </a:r>
                      <a:r>
                        <a:rPr lang="en-US" sz="800" dirty="0" err="1">
                          <a:effectLst/>
                        </a:rPr>
                        <a:t>Accuplacer</a:t>
                      </a:r>
                      <a:r>
                        <a:rPr lang="en-US" sz="800" dirty="0">
                          <a:effectLst/>
                        </a:rPr>
                        <a:t> benchmarks in reading or </a:t>
                      </a:r>
                      <a:r>
                        <a:rPr lang="en-US" sz="800" dirty="0" smtClean="0">
                          <a:effectLst/>
                        </a:rPr>
                        <a:t>math  </a:t>
                      </a:r>
                      <a:r>
                        <a:rPr lang="en-US" sz="1400" dirty="0" smtClean="0">
                          <a:effectLst/>
                        </a:rPr>
                        <a:t>SBAC  scores from 2015-16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-- Career Ready – percent of 2015-16 graduates earning a NCRC certificate (Up to 10 points if the school uses the assessment; if not, all 30 points come from college readiness)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8" marR="438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65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9808" y="532436"/>
            <a:ext cx="8110728" cy="1339394"/>
          </a:xfrm>
        </p:spPr>
        <p:txBody>
          <a:bodyPr/>
          <a:lstStyle/>
          <a:p>
            <a:r>
              <a:rPr lang="en-US" dirty="0" smtClean="0"/>
              <a:t>Smarter Balanced is more than a summative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Library &amp; Interim Assessments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Assessments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Comprehensive fixed form interim assessment  </a:t>
            </a:r>
          </a:p>
          <a:p>
            <a:r>
              <a:rPr lang="en-US" dirty="0" smtClean="0"/>
              <a:t>Blocks for specific elements such as literary reading</a:t>
            </a:r>
          </a:p>
          <a:p>
            <a:r>
              <a:rPr lang="en-US" dirty="0" smtClean="0"/>
              <a:t>Adaptive interim assessment</a:t>
            </a:r>
          </a:p>
          <a:p>
            <a:r>
              <a:rPr lang="en-US" dirty="0" smtClean="0"/>
              <a:t>Scoring of constructed-response items done at local level and added to the student score for a complete score.</a:t>
            </a:r>
          </a:p>
          <a:p>
            <a:r>
              <a:rPr lang="en-US" dirty="0" smtClean="0"/>
              <a:t>First of the interim assessments will be live early </a:t>
            </a:r>
            <a:r>
              <a:rPr lang="en-US" dirty="0" smtClean="0"/>
              <a:t>January </a:t>
            </a:r>
            <a:endParaRPr lang="en-US" dirty="0" smtClean="0"/>
          </a:p>
          <a:p>
            <a:r>
              <a:rPr lang="en-US" dirty="0" smtClean="0"/>
              <a:t>Optional for use at the local level</a:t>
            </a:r>
          </a:p>
          <a:p>
            <a:r>
              <a:rPr lang="en-US" dirty="0" smtClean="0"/>
              <a:t>One more resource to better understand the assessment system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2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for test administration 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2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Window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Grades 3 – 8  students can start testing after March </a:t>
            </a:r>
            <a:r>
              <a:rPr lang="en-US" dirty="0" smtClean="0"/>
              <a:t>10 and </a:t>
            </a:r>
            <a:r>
              <a:rPr lang="en-US" dirty="0" smtClean="0"/>
              <a:t>the window closes on May 15.</a:t>
            </a:r>
          </a:p>
          <a:p>
            <a:r>
              <a:rPr lang="en-US" dirty="0" smtClean="0"/>
              <a:t>Grade 11 students can start testing after March 30 and the window closes on May 15.</a:t>
            </a:r>
          </a:p>
          <a:p>
            <a:r>
              <a:rPr lang="en-US" dirty="0" smtClean="0"/>
              <a:t>Why the difference?   </a:t>
            </a:r>
          </a:p>
          <a:p>
            <a:pPr lvl="1"/>
            <a:r>
              <a:rPr lang="en-US" dirty="0" smtClean="0"/>
              <a:t>Consortium determined that in order to have comparability between states, especially for grade 11 there needed to be some specificity for when testing could happen.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Administration – Set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2744"/>
            <a:ext cx="8229600" cy="468638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Install browsers after updates are released </a:t>
            </a:r>
          </a:p>
          <a:p>
            <a:r>
              <a:rPr lang="en-US" dirty="0" smtClean="0"/>
              <a:t>Control automatic updates for Google and Apple products </a:t>
            </a:r>
          </a:p>
          <a:p>
            <a:r>
              <a:rPr lang="en-US" dirty="0" smtClean="0"/>
              <a:t>Install Julie </a:t>
            </a:r>
            <a:r>
              <a:rPr lang="en-US" dirty="0" err="1" smtClean="0"/>
              <a:t>voicepack</a:t>
            </a:r>
            <a:r>
              <a:rPr lang="en-US" dirty="0" smtClean="0"/>
              <a:t> for Windows machines </a:t>
            </a:r>
          </a:p>
          <a:p>
            <a:r>
              <a:rPr lang="en-US" dirty="0" smtClean="0"/>
              <a:t>Set designated supports and accommodations in ART (was TIDE) </a:t>
            </a:r>
          </a:p>
          <a:p>
            <a:r>
              <a:rPr lang="en-US" dirty="0" smtClean="0"/>
              <a:t>Determine who will be administering tests</a:t>
            </a:r>
          </a:p>
          <a:p>
            <a:r>
              <a:rPr lang="en-US" dirty="0" smtClean="0"/>
              <a:t>All test administrators must go through online training  </a:t>
            </a:r>
          </a:p>
          <a:p>
            <a:r>
              <a:rPr lang="en-US" dirty="0" smtClean="0"/>
              <a:t>Non-certified staff can’t administer tests</a:t>
            </a:r>
          </a:p>
          <a:p>
            <a:r>
              <a:rPr lang="en-US" dirty="0" smtClean="0"/>
              <a:t>Keep IC up to date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5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Modules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342"/>
            <a:ext cx="8229600" cy="45937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Available for use at local level in mid-November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What is a CAT?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Administration and Registration Tools (ART)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Smarter Balanced Test Administration Overview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Test Administrator Interface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Student Interface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Performance Task Overview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Universal Tools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Accessibility and Accommodations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Field Test Overview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Expectations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involved with administration will be required to watch all modules and pass an on-line training test.</a:t>
            </a:r>
          </a:p>
          <a:p>
            <a:r>
              <a:rPr lang="en-US" dirty="0" smtClean="0"/>
              <a:t>Modules and test will be available with plenty of time to complete needed training.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Administration – Timing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066"/>
            <a:ext cx="8229600" cy="45590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Plan a minimum of 4 days or time for at least 7 sessions (4 sessions for ELA and 3 for Math) plus time for classroom activities. </a:t>
            </a:r>
          </a:p>
          <a:p>
            <a:r>
              <a:rPr lang="en-US" dirty="0" smtClean="0"/>
              <a:t>The CAT tests </a:t>
            </a:r>
            <a:r>
              <a:rPr lang="en-US" b="1" dirty="0" smtClean="0"/>
              <a:t>must</a:t>
            </a:r>
            <a:r>
              <a:rPr lang="en-US" dirty="0" smtClean="0"/>
              <a:t> be divided into several sessions so students can have breaks.  The test is untimed. </a:t>
            </a:r>
          </a:p>
          <a:p>
            <a:r>
              <a:rPr lang="en-US" dirty="0" smtClean="0"/>
              <a:t>Classroom activities must be done before the performance task is administered.</a:t>
            </a:r>
          </a:p>
          <a:p>
            <a:r>
              <a:rPr lang="en-US" dirty="0" smtClean="0"/>
              <a:t>Once a CAT is started, student has 45 days to complete before test expires.</a:t>
            </a:r>
          </a:p>
          <a:p>
            <a:r>
              <a:rPr lang="en-US" dirty="0" smtClean="0"/>
              <a:t>Once a PT is started, student has 10 days to complete before test expires.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66703"/>
          </a:xfrm>
        </p:spPr>
        <p:txBody>
          <a:bodyPr/>
          <a:lstStyle/>
          <a:p>
            <a:r>
              <a:rPr lang="en-US" dirty="0" smtClean="0"/>
              <a:t>Estimated testing times </a:t>
            </a:r>
            <a:br>
              <a:rPr lang="en-US" dirty="0" smtClean="0"/>
            </a:br>
            <a:r>
              <a:rPr lang="en-US" dirty="0" smtClean="0"/>
              <a:t>CAT must be divided into multiple sessions!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770" y="2200156"/>
            <a:ext cx="5966460" cy="372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5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sbac.portal.airast.org/practice-test/calculators/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http://sbac.portal.airast.org/practice-test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http://sbac.portal.airast.org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096" y="3804153"/>
            <a:ext cx="39528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49808" y="902826"/>
            <a:ext cx="8110728" cy="1713052"/>
          </a:xfrm>
        </p:spPr>
        <p:txBody>
          <a:bodyPr/>
          <a:lstStyle/>
          <a:p>
            <a:pPr algn="l"/>
            <a:r>
              <a:rPr lang="en-US" dirty="0" smtClean="0"/>
              <a:t>Test Blueprints and Scoring Information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of test blueprints 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7638"/>
            <a:ext cx="8229600" cy="372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798653" y="5051176"/>
            <a:ext cx="7888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http://www.smarterbalanced.org/wordpress/wp-content/uploads/2014/05/ELA_Preliminary_-Blueprint-2014_04-30Final.pdf</a:t>
            </a:r>
          </a:p>
        </p:txBody>
      </p:sp>
    </p:spTree>
    <p:extLst>
      <p:ext uri="{BB962C8B-B14F-4D97-AF65-F5344CB8AC3E}">
        <p14:creationId xmlns:p14="http://schemas.microsoft.com/office/powerpoint/2010/main" val="5175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Scores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5986898"/>
              </p:ext>
            </p:extLst>
          </p:nvPr>
        </p:nvGraphicFramePr>
        <p:xfrm>
          <a:off x="457200" y="1600200"/>
          <a:ext cx="3674962" cy="323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4962"/>
              </a:tblGrid>
              <a:tr h="5184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Language</a:t>
                      </a:r>
                      <a:r>
                        <a:rPr lang="en-US" baseline="0" dirty="0" smtClean="0"/>
                        <a:t> Arts </a:t>
                      </a:r>
                      <a:endParaRPr lang="en-US" dirty="0"/>
                    </a:p>
                  </a:txBody>
                  <a:tcPr/>
                </a:tc>
              </a:tr>
              <a:tr h="5184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 Scale Score and Achievement Level</a:t>
                      </a:r>
                      <a:r>
                        <a:rPr lang="en-US" b="1" baseline="0" dirty="0" smtClean="0"/>
                        <a:t> + information on: </a:t>
                      </a:r>
                      <a:endParaRPr lang="en-US" b="1" dirty="0"/>
                    </a:p>
                  </a:txBody>
                  <a:tcPr/>
                </a:tc>
              </a:tr>
              <a:tr h="518449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</a:tr>
              <a:tr h="518449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</a:tr>
              <a:tr h="518449">
                <a:tc>
                  <a:txBody>
                    <a:bodyPr/>
                    <a:lstStyle/>
                    <a:p>
                      <a:r>
                        <a:rPr lang="en-US" dirty="0" smtClean="0"/>
                        <a:t>Speaking/Listening </a:t>
                      </a:r>
                      <a:endParaRPr lang="en-US" dirty="0"/>
                    </a:p>
                  </a:txBody>
                  <a:tcPr/>
                </a:tc>
              </a:tr>
              <a:tr h="518449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3737945"/>
              </p:ext>
            </p:extLst>
          </p:nvPr>
        </p:nvGraphicFramePr>
        <p:xfrm>
          <a:off x="4648200" y="1600200"/>
          <a:ext cx="4038600" cy="314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6221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Mathematics </a:t>
                      </a:r>
                      <a:endParaRPr lang="en-US" dirty="0"/>
                    </a:p>
                  </a:txBody>
                  <a:tcPr/>
                </a:tc>
              </a:tr>
              <a:tr h="62213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Total Scale Score and Achievement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Level +  information on: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622139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Concepts &amp; Procedures</a:t>
                      </a:r>
                      <a:endParaRPr lang="en-US" dirty="0"/>
                    </a:p>
                  </a:txBody>
                  <a:tcPr/>
                </a:tc>
              </a:tr>
              <a:tr h="622139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Solving &amp; Modeling/Data</a:t>
                      </a:r>
                      <a:r>
                        <a:rPr lang="en-US" baseline="0" dirty="0" smtClean="0"/>
                        <a:t> Analysis </a:t>
                      </a:r>
                      <a:endParaRPr lang="en-US" dirty="0"/>
                    </a:p>
                  </a:txBody>
                  <a:tcPr/>
                </a:tc>
              </a:tr>
              <a:tr h="622139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Communicating</a:t>
                      </a:r>
                      <a:r>
                        <a:rPr lang="en-US" baseline="0" dirty="0" smtClean="0"/>
                        <a:t> Reasoning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11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and Achievement Level Descriptors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on Achievement Level Descriptors and Content Claims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://www.smarterbalanced.org/achievement-levels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Overall claims are focused on progress toward college and career readiness in the subject </a:t>
            </a:r>
          </a:p>
        </p:txBody>
      </p:sp>
    </p:spTree>
    <p:extLst>
      <p:ext uri="{BB962C8B-B14F-4D97-AF65-F5344CB8AC3E}">
        <p14:creationId xmlns:p14="http://schemas.microsoft.com/office/powerpoint/2010/main" val="29217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Grade 3 ELA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Reading </a:t>
            </a:r>
            <a:r>
              <a:rPr lang="en-US" dirty="0"/>
              <a:t>Literary Texts </a:t>
            </a:r>
            <a:endParaRPr lang="en-US" dirty="0" smtClean="0"/>
          </a:p>
          <a:p>
            <a:r>
              <a:rPr lang="en-US" b="1" dirty="0" smtClean="0"/>
              <a:t>Target 1.Key Details:  Use explicit details and information from the text to support answers or basic inferences</a:t>
            </a:r>
          </a:p>
          <a:p>
            <a:r>
              <a:rPr lang="en-US" dirty="0" smtClean="0"/>
              <a:t>4 levels of claims/achievement levels with 3 or higher the goal for students to be on-track for career and college readiness. </a:t>
            </a:r>
            <a:endParaRPr lang="en-US" dirty="0"/>
          </a:p>
          <a:p>
            <a:pPr lvl="1"/>
            <a:r>
              <a:rPr lang="en-US" dirty="0"/>
              <a:t>Level 3 Claim: Students should be able to use explicit details and information from the text to support answers or basic inferences in texts of moderate-to-high complexity.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issues are of the utmost importance and districts must revisit their cell phone policies and practices.  Students can not have a cell phone on their body during testing sessions.  Department policy is that there are no cell phones allowed in a testing session.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Smarter Balanced Field Test  in South Dakota by the numbers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150/151 Public school systems</a:t>
            </a:r>
          </a:p>
          <a:p>
            <a:r>
              <a:rPr lang="en-US" dirty="0" smtClean="0"/>
              <a:t>20/20 BIE/Tribal systems</a:t>
            </a:r>
          </a:p>
          <a:p>
            <a:r>
              <a:rPr lang="en-US" dirty="0" smtClean="0"/>
              <a:t>36/53  Non-public systems </a:t>
            </a:r>
          </a:p>
          <a:p>
            <a:endParaRPr lang="en-US" dirty="0"/>
          </a:p>
          <a:p>
            <a:r>
              <a:rPr lang="en-US" dirty="0" smtClean="0"/>
              <a:t>70,560 student took tests </a:t>
            </a:r>
          </a:p>
          <a:p>
            <a:r>
              <a:rPr lang="en-US" dirty="0" smtClean="0"/>
              <a:t>279,137 tests started </a:t>
            </a:r>
          </a:p>
          <a:p>
            <a:r>
              <a:rPr lang="en-US" dirty="0" smtClean="0"/>
              <a:t>278,164 tests submitted</a:t>
            </a:r>
          </a:p>
          <a:p>
            <a:r>
              <a:rPr lang="en-US" dirty="0" smtClean="0"/>
              <a:t>1,200+ district personnel involved</a:t>
            </a:r>
          </a:p>
          <a:p>
            <a:r>
              <a:rPr lang="en-US" dirty="0" smtClean="0"/>
              <a:t>4 SD DOE Staff with tech support from 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Odds and Ends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JDC/Colony/other </a:t>
            </a:r>
            <a:r>
              <a:rPr lang="en-US" dirty="0"/>
              <a:t>juvenile facilities without internet access – paper/pencil will be available and managed in a different manner. </a:t>
            </a:r>
            <a:r>
              <a:rPr lang="en-US" dirty="0" smtClean="0"/>
              <a:t>Paper/pencil is limited and not available for except for the special cases.  </a:t>
            </a:r>
            <a:endParaRPr lang="en-US" dirty="0"/>
          </a:p>
          <a:p>
            <a:r>
              <a:rPr lang="en-US" dirty="0"/>
              <a:t>As more details are available, district coordinators will be sent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13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Main Smarter Balanced Contact:</a:t>
            </a:r>
          </a:p>
          <a:p>
            <a:pPr marL="457200" lvl="1" indent="0">
              <a:buNone/>
            </a:pPr>
            <a:r>
              <a:rPr lang="en-US" dirty="0" smtClean="0"/>
              <a:t>Jan Martin	 </a:t>
            </a:r>
            <a:r>
              <a:rPr lang="en-US" dirty="0" smtClean="0">
                <a:hlinkClick r:id="rId2"/>
              </a:rPr>
              <a:t>jan.martin@state.sd.us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Accommodations</a:t>
            </a:r>
          </a:p>
          <a:p>
            <a:pPr marL="457200" lvl="1" indent="0">
              <a:buNone/>
            </a:pPr>
            <a:r>
              <a:rPr lang="en-US" dirty="0" smtClean="0"/>
              <a:t>Beth Schiltz   </a:t>
            </a:r>
            <a:r>
              <a:rPr lang="en-US" dirty="0" smtClean="0">
                <a:hlinkClick r:id="rId3"/>
              </a:rPr>
              <a:t>beth.schiltz@state.sd.us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54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the schools ready?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 and no.  </a:t>
            </a:r>
          </a:p>
          <a:p>
            <a:r>
              <a:rPr lang="en-US" dirty="0" smtClean="0"/>
              <a:t>A key learning was while the schools have the technology, how it is used with students vary across the state.</a:t>
            </a:r>
          </a:p>
          <a:p>
            <a:pPr lvl="1"/>
            <a:r>
              <a:rPr lang="en-US" dirty="0" smtClean="0"/>
              <a:t>Schools with one-to-one </a:t>
            </a:r>
            <a:r>
              <a:rPr lang="en-US" dirty="0" err="1" smtClean="0"/>
              <a:t>Chromebooks</a:t>
            </a:r>
            <a:r>
              <a:rPr lang="en-US" dirty="0" smtClean="0"/>
              <a:t>, iPads, or other devices – less student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issues.</a:t>
            </a:r>
          </a:p>
          <a:p>
            <a:pPr lvl="1">
              <a:buFontTx/>
              <a:buChar char="-"/>
            </a:pPr>
            <a:r>
              <a:rPr lang="en-US" dirty="0" smtClean="0"/>
              <a:t>Schools with limited access especially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in the elementary, more significant issues.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098" name="Picture 2" descr="C:\Temp\Temporary Internet Files\Content.IE5\MM7A2RMN\MC90035887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307" y="3791127"/>
            <a:ext cx="1657807" cy="18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2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that emerged from the survey feedback: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students and staff did practice tests, the field test went smoother</a:t>
            </a:r>
          </a:p>
          <a:p>
            <a:r>
              <a:rPr lang="en-US" dirty="0" smtClean="0"/>
              <a:t>Tech staff must be involved </a:t>
            </a:r>
          </a:p>
          <a:p>
            <a:r>
              <a:rPr lang="en-US" dirty="0" smtClean="0"/>
              <a:t>Shift to on-line testing created confusion and concerns with accommodations</a:t>
            </a:r>
          </a:p>
          <a:p>
            <a:r>
              <a:rPr lang="en-US" dirty="0" smtClean="0"/>
              <a:t>Text-to-speech and sound the biggest problem across all respondents.</a:t>
            </a:r>
          </a:p>
          <a:p>
            <a:r>
              <a:rPr lang="en-US" dirty="0" smtClean="0"/>
              <a:t>Help desk was used with varying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comment from the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Overall, for the field test, it went well. We all  knew the test would be challenging. As a parent, my own son came home and shared that he was very glad that the writing part could be done with a keyboard. </a:t>
            </a:r>
            <a:r>
              <a:rPr lang="en-US" smtClean="0"/>
              <a:t>He stated, </a:t>
            </a:r>
            <a:r>
              <a:rPr lang="en-US" dirty="0" smtClean="0"/>
              <a:t>“I don’t like to write, but if I could do it on a computer,…that makes it a lot easier! I wrote a lot for the Smarter Balanced test!”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 for 2015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Attractions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Smarter Balanced is more than a single test! </a:t>
            </a:r>
          </a:p>
          <a:p>
            <a:r>
              <a:rPr lang="en-US" dirty="0" smtClean="0"/>
              <a:t>Test Window – March 2 – May 15, 2015</a:t>
            </a:r>
          </a:p>
          <a:p>
            <a:r>
              <a:rPr lang="en-US" dirty="0" smtClean="0"/>
              <a:t>(Grade 11 starts testing March 30)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By late fall, public schools will have access to resources for formative (Digital Library)  and interim assessments (comprehensive and content blocks) . </a:t>
            </a:r>
          </a:p>
        </p:txBody>
      </p:sp>
    </p:spTree>
    <p:extLst>
      <p:ext uri="{BB962C8B-B14F-4D97-AF65-F5344CB8AC3E}">
        <p14:creationId xmlns:p14="http://schemas.microsoft.com/office/powerpoint/2010/main" val="35552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(American Institutes for Research) will be the vendor to deliver Smarter Balanced for South Dakota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October 6- 17, 2014  Online Panel for Achievement Setting </a:t>
            </a:r>
          </a:p>
          <a:p>
            <a:pPr lvl="1"/>
            <a:r>
              <a:rPr lang="en-US" dirty="0" smtClean="0"/>
              <a:t>To register, go to SmarterBalanced.org/</a:t>
            </a:r>
            <a:r>
              <a:rPr lang="en-US" dirty="0" err="1" smtClean="0"/>
              <a:t>OnlinePanel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Office Theme">
  <a:themeElements>
    <a:clrScheme name="Smarter Balanced Colors">
      <a:dk1>
        <a:srgbClr val="63666A"/>
      </a:dk1>
      <a:lt1>
        <a:srgbClr val="FFFFFF"/>
      </a:lt1>
      <a:dk2>
        <a:srgbClr val="000000"/>
      </a:dk2>
      <a:lt2>
        <a:srgbClr val="0085AD"/>
      </a:lt2>
      <a:accent1>
        <a:srgbClr val="43B02A"/>
      </a:accent1>
      <a:accent2>
        <a:srgbClr val="84BD00"/>
      </a:accent2>
      <a:accent3>
        <a:srgbClr val="00B5E2"/>
      </a:accent3>
      <a:accent4>
        <a:srgbClr val="006298"/>
      </a:accent4>
      <a:accent5>
        <a:srgbClr val="8A1538"/>
      </a:accent5>
      <a:accent6>
        <a:srgbClr val="63666A"/>
      </a:accent6>
      <a:hlink>
        <a:srgbClr val="0085AD"/>
      </a:hlink>
      <a:folHlink>
        <a:srgbClr val="8A15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006B61285DA54D985F6EF31F98CD5E" ma:contentTypeVersion="1" ma:contentTypeDescription="Create a new document." ma:contentTypeScope="" ma:versionID="61cf456a0b489fffe39999cf446ee6aa">
  <xsd:schema xmlns:xsd="http://www.w3.org/2001/XMLSchema" xmlns:xs="http://www.w3.org/2001/XMLSchema" xmlns:p="http://schemas.microsoft.com/office/2006/metadata/properties" xmlns:ns2="097c4ac9-f58d-4451-b067-b3927d9f3aa2" targetNamespace="http://schemas.microsoft.com/office/2006/metadata/properties" ma:root="true" ma:fieldsID="a96cb31cdcfda90b7b63403650b3869f" ns2:_="">
    <xsd:import namespace="097c4ac9-f58d-4451-b067-b3927d9f3aa2"/>
    <xsd:element name="properties">
      <xsd:complexType>
        <xsd:sequence>
          <xsd:element name="documentManagement">
            <xsd:complexType>
              <xsd:all>
                <xsd:element ref="ns2:Type_x0020_of_x0020_Documen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c4ac9-f58d-4451-b067-b3927d9f3aa2" elementFormDefault="qualified">
    <xsd:import namespace="http://schemas.microsoft.com/office/2006/documentManagement/types"/>
    <xsd:import namespace="http://schemas.microsoft.com/office/infopath/2007/PartnerControls"/>
    <xsd:element name="Type_x0020_of_x0020_Document" ma:index="8" ma:displayName="Type of Document" ma:format="Dropdown" ma:internalName="Type_x0020_of_x0020_Document">
      <xsd:simpleType>
        <xsd:union memberTypes="dms:Text">
          <xsd:simpleType>
            <xsd:restriction base="dms:Choice">
              <xsd:enumeration value="Agenda"/>
              <xsd:enumeration value="Background Document"/>
              <xsd:enumeration value="Backgrounder"/>
              <xsd:enumeration value="Bio"/>
              <xsd:enumeration value="Communications Plan"/>
              <xsd:enumeration value="Fact Sheet"/>
              <xsd:enumeration value="FAQ"/>
              <xsd:enumeration value="Letter"/>
              <xsd:enumeration value="Media Analysis"/>
              <xsd:enumeration value="Media List"/>
              <xsd:enumeration value="Memo"/>
              <xsd:enumeration value="Messaging"/>
              <xsd:enumeration value="Notes"/>
              <xsd:enumeration value="Other"/>
              <xsd:enumeration value="Photo"/>
              <xsd:enumeration value="Presentation"/>
              <xsd:enumeration value="Press Release"/>
              <xsd:enumeration value="Project List"/>
              <xsd:enumeration value="Report"/>
              <xsd:enumeration value="Speech"/>
              <xsd:enumeration value="Strategy"/>
              <xsd:enumeration value="Timeline"/>
              <xsd:enumeration value="Video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Item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_x0020_of_x0020_Document xmlns="097c4ac9-f58d-4451-b067-b3927d9f3aa2">Presentation</Type_x0020_of_x0020_Document>
  </documentManagement>
</p:properties>
</file>

<file path=customXml/itemProps1.xml><?xml version="1.0" encoding="utf-8"?>
<ds:datastoreItem xmlns:ds="http://schemas.openxmlformats.org/officeDocument/2006/customXml" ds:itemID="{96C82E31-50E5-455E-AEF2-B47F15F9AE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7c4ac9-f58d-4451-b067-b3927d9f3a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195FFD-765C-461C-A338-A76F927E35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A409E3-AA79-45FA-A93D-801B2B6845D8}">
  <ds:schemaRefs>
    <ds:schemaRef ds:uri="http://purl.org/dc/elements/1.1/"/>
    <ds:schemaRef ds:uri="097c4ac9-f58d-4451-b067-b3927d9f3aa2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1444</Words>
  <Application>Microsoft Office PowerPoint</Application>
  <PresentationFormat>On-screen Show (4:3)</PresentationFormat>
  <Paragraphs>212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11_Office Theme</vt:lpstr>
      <vt:lpstr>Smarter Balanced Updates</vt:lpstr>
      <vt:lpstr>Field Test Overview </vt:lpstr>
      <vt:lpstr>Smarter Balanced Field Test  in South Dakota by the numbers </vt:lpstr>
      <vt:lpstr>Were the schools ready? </vt:lpstr>
      <vt:lpstr>Themes that emerged from the survey feedback:</vt:lpstr>
      <vt:lpstr>A comment from the field</vt:lpstr>
      <vt:lpstr>Getting Started for 2015</vt:lpstr>
      <vt:lpstr>Coming Attractions </vt:lpstr>
      <vt:lpstr>Next Steps </vt:lpstr>
      <vt:lpstr>Next Steps: Setting Achievement Levels A Two Part  Process  </vt:lpstr>
      <vt:lpstr>Next Steps: Setting Achievement Levels A Two Part  Process</vt:lpstr>
      <vt:lpstr>Smarter Balanced and Accountability </vt:lpstr>
      <vt:lpstr>School Performance Index – High School </vt:lpstr>
      <vt:lpstr>Smarter Balanced is more than a summative test </vt:lpstr>
      <vt:lpstr>Interim Assessments </vt:lpstr>
      <vt:lpstr>Planning for test administration  </vt:lpstr>
      <vt:lpstr>Test Window</vt:lpstr>
      <vt:lpstr>Planning for Administration – Set up </vt:lpstr>
      <vt:lpstr>Training Modules </vt:lpstr>
      <vt:lpstr>Training Expectations </vt:lpstr>
      <vt:lpstr>Planning for Administration – Timing  </vt:lpstr>
      <vt:lpstr>Estimated testing times  CAT must be divided into multiple sessions!</vt:lpstr>
      <vt:lpstr>Resources for Practice </vt:lpstr>
      <vt:lpstr>Test Blueprints and Scoring Information  </vt:lpstr>
      <vt:lpstr>Sample of test blueprints   </vt:lpstr>
      <vt:lpstr>Scores </vt:lpstr>
      <vt:lpstr>Claims and Achievement Level Descriptors </vt:lpstr>
      <vt:lpstr>Sample Grade 3 ELA Descriptor</vt:lpstr>
      <vt:lpstr>Critical Odds and Ends</vt:lpstr>
      <vt:lpstr>More Odds and Ends </vt:lpstr>
      <vt:lpstr>Questions </vt:lpstr>
    </vt:vector>
  </TitlesOfParts>
  <Company>GMMB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Richards</dc:creator>
  <cp:lastModifiedBy>Martin, Jan  (DOE)</cp:lastModifiedBy>
  <cp:revision>83</cp:revision>
  <cp:lastPrinted>2014-09-11T13:12:52Z</cp:lastPrinted>
  <dcterms:created xsi:type="dcterms:W3CDTF">2011-12-13T19:56:07Z</dcterms:created>
  <dcterms:modified xsi:type="dcterms:W3CDTF">2014-09-24T13:54:39Z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0x01010085006B61285DA54D985F6EF31F98CD5E</vt:lpwstr>
  </property>
</Properties>
</file>