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1"/>
  </p:notesMasterIdLst>
  <p:sldIdLst>
    <p:sldId id="256" r:id="rId5"/>
    <p:sldId id="257" r:id="rId6"/>
    <p:sldId id="258" r:id="rId7"/>
    <p:sldId id="259" r:id="rId8"/>
    <p:sldId id="260" r:id="rId9"/>
    <p:sldId id="261" r:id="rId10"/>
    <p:sldId id="262" r:id="rId11"/>
    <p:sldId id="263" r:id="rId12"/>
    <p:sldId id="265" r:id="rId13"/>
    <p:sldId id="266" r:id="rId14"/>
    <p:sldId id="267" r:id="rId15"/>
    <p:sldId id="264" r:id="rId16"/>
    <p:sldId id="268" r:id="rId17"/>
    <p:sldId id="269" r:id="rId18"/>
    <p:sldId id="272" r:id="rId19"/>
    <p:sldId id="270" r:id="rId20"/>
    <p:sldId id="271" r:id="rId21"/>
    <p:sldId id="273"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F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0" autoAdjust="0"/>
    <p:restoredTop sz="94660"/>
  </p:normalViewPr>
  <p:slideViewPr>
    <p:cSldViewPr snapToGrid="0">
      <p:cViewPr varScale="1">
        <p:scale>
          <a:sx n="81" d="100"/>
          <a:sy n="81" d="100"/>
        </p:scale>
        <p:origin x="6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FE986-4D4D-4467-BE6B-4128DFD1F78D}" type="datetimeFigureOut">
              <a:rPr lang="en-US" smtClean="0"/>
              <a:t>02/16/2023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FD16B-986D-42B3-A3B5-D91A98161CD0}" type="slidenum">
              <a:rPr lang="en-US" smtClean="0"/>
              <a:t>‹#›</a:t>
            </a:fld>
            <a:endParaRPr lang="en-US"/>
          </a:p>
        </p:txBody>
      </p:sp>
    </p:spTree>
    <p:extLst>
      <p:ext uri="{BB962C8B-B14F-4D97-AF65-F5344CB8AC3E}">
        <p14:creationId xmlns:p14="http://schemas.microsoft.com/office/powerpoint/2010/main" val="288452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Summary of Domain 3</a:t>
            </a:r>
            <a:r>
              <a:rPr lang="en-US" baseline="0" dirty="0"/>
              <a:t>: </a:t>
            </a:r>
            <a:r>
              <a:rPr lang="en-US" sz="1200" b="0" i="0" u="none" strike="noStrike" kern="1200" baseline="0" dirty="0">
                <a:solidFill>
                  <a:schemeClr val="tx1"/>
                </a:solidFill>
                <a:latin typeface="+mn-lt"/>
                <a:ea typeface="+mn-ea"/>
                <a:cs typeface="+mn-cs"/>
              </a:rPr>
              <a:t>Effective principals/assistant principals manage school operations efficiently by understanding the budgeting process, by identifying and procuring outside funding, and by obtaining the most effective teachers and staff in order to maximize student learning. Effective principals provide staff members with leadership opportunities, support change initiatives that are geared toward eliminating learning gaps, and create an environment that is nurturing to both students and adults. </a:t>
            </a:r>
            <a:endParaRPr lang="en-US" baseline="0" dirty="0"/>
          </a:p>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2</a:t>
            </a:fld>
            <a:endParaRPr lang="en-US"/>
          </a:p>
        </p:txBody>
      </p:sp>
    </p:spTree>
    <p:extLst>
      <p:ext uri="{BB962C8B-B14F-4D97-AF65-F5344CB8AC3E}">
        <p14:creationId xmlns:p14="http://schemas.microsoft.com/office/powerpoint/2010/main" val="220915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17</a:t>
            </a:fld>
            <a:endParaRPr lang="en-US"/>
          </a:p>
        </p:txBody>
      </p:sp>
    </p:spTree>
    <p:extLst>
      <p:ext uri="{BB962C8B-B14F-4D97-AF65-F5344CB8AC3E}">
        <p14:creationId xmlns:p14="http://schemas.microsoft.com/office/powerpoint/2010/main" val="3960464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does not have to be what</a:t>
            </a:r>
            <a:r>
              <a:rPr lang="en-US" baseline="0" dirty="0"/>
              <a:t> the state recommends for yearly growth. </a:t>
            </a:r>
            <a:endParaRPr lang="en-US" dirty="0"/>
          </a:p>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19</a:t>
            </a:fld>
            <a:endParaRPr lang="en-US"/>
          </a:p>
        </p:txBody>
      </p:sp>
    </p:spTree>
    <p:extLst>
      <p:ext uri="{BB962C8B-B14F-4D97-AF65-F5344CB8AC3E}">
        <p14:creationId xmlns:p14="http://schemas.microsoft.com/office/powerpoint/2010/main" val="83814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ACCOMPANYING</a:t>
            </a:r>
            <a:r>
              <a:rPr lang="en-US" b="1" baseline="0" dirty="0"/>
              <a:t> 4.1 RUBRIC</a:t>
            </a:r>
            <a:endParaRPr lang="en-US" b="1" dirty="0"/>
          </a:p>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20</a:t>
            </a:fld>
            <a:endParaRPr lang="en-US"/>
          </a:p>
        </p:txBody>
      </p:sp>
    </p:spTree>
    <p:extLst>
      <p:ext uri="{BB962C8B-B14F-4D97-AF65-F5344CB8AC3E}">
        <p14:creationId xmlns:p14="http://schemas.microsoft.com/office/powerpoint/2010/main" val="1607554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21</a:t>
            </a:fld>
            <a:endParaRPr lang="en-US"/>
          </a:p>
        </p:txBody>
      </p:sp>
    </p:spTree>
    <p:extLst>
      <p:ext uri="{BB962C8B-B14F-4D97-AF65-F5344CB8AC3E}">
        <p14:creationId xmlns:p14="http://schemas.microsoft.com/office/powerpoint/2010/main" val="25377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Again, turn to page 83.  Read</a:t>
            </a:r>
            <a:r>
              <a:rPr lang="en-US" b="1" baseline="0" dirty="0"/>
              <a:t> the Paragraph </a:t>
            </a:r>
            <a:endParaRPr lang="en-US" b="1" dirty="0"/>
          </a:p>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3</a:t>
            </a:fld>
            <a:endParaRPr lang="en-US"/>
          </a:p>
        </p:txBody>
      </p:sp>
    </p:spTree>
    <p:extLst>
      <p:ext uri="{BB962C8B-B14F-4D97-AF65-F5344CB8AC3E}">
        <p14:creationId xmlns:p14="http://schemas.microsoft.com/office/powerpoint/2010/main" val="91381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6</a:t>
            </a:fld>
            <a:endParaRPr lang="en-US"/>
          </a:p>
        </p:txBody>
      </p:sp>
    </p:spTree>
    <p:extLst>
      <p:ext uri="{BB962C8B-B14F-4D97-AF65-F5344CB8AC3E}">
        <p14:creationId xmlns:p14="http://schemas.microsoft.com/office/powerpoint/2010/main" val="270380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Spend time on this artifact list-particularly</a:t>
            </a:r>
            <a:r>
              <a:rPr lang="en-US" b="1" baseline="0" dirty="0"/>
              <a:t> the distinguished column.</a:t>
            </a:r>
            <a:endParaRPr lang="en-US" b="1" dirty="0"/>
          </a:p>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7</a:t>
            </a:fld>
            <a:endParaRPr lang="en-US"/>
          </a:p>
        </p:txBody>
      </p:sp>
    </p:spTree>
    <p:extLst>
      <p:ext uri="{BB962C8B-B14F-4D97-AF65-F5344CB8AC3E}">
        <p14:creationId xmlns:p14="http://schemas.microsoft.com/office/powerpoint/2010/main" val="109127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10</a:t>
            </a:fld>
            <a:endParaRPr lang="en-US"/>
          </a:p>
        </p:txBody>
      </p:sp>
    </p:spTree>
    <p:extLst>
      <p:ext uri="{BB962C8B-B14F-4D97-AF65-F5344CB8AC3E}">
        <p14:creationId xmlns:p14="http://schemas.microsoft.com/office/powerpoint/2010/main" val="121973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11</a:t>
            </a:fld>
            <a:endParaRPr lang="en-US"/>
          </a:p>
        </p:txBody>
      </p:sp>
    </p:spTree>
    <p:extLst>
      <p:ext uri="{BB962C8B-B14F-4D97-AF65-F5344CB8AC3E}">
        <p14:creationId xmlns:p14="http://schemas.microsoft.com/office/powerpoint/2010/main" val="297578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does not have to be what</a:t>
            </a:r>
            <a:r>
              <a:rPr lang="en-US" baseline="0" dirty="0"/>
              <a:t> the state recommends for yearly growth. </a:t>
            </a:r>
            <a:endParaRPr lang="en-US" dirty="0"/>
          </a:p>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12</a:t>
            </a:fld>
            <a:endParaRPr lang="en-US"/>
          </a:p>
        </p:txBody>
      </p:sp>
    </p:spTree>
    <p:extLst>
      <p:ext uri="{BB962C8B-B14F-4D97-AF65-F5344CB8AC3E}">
        <p14:creationId xmlns:p14="http://schemas.microsoft.com/office/powerpoint/2010/main" val="386557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in the process of planning a June workshop that</a:t>
            </a:r>
            <a:r>
              <a:rPr lang="en-US" baseline="0" dirty="0"/>
              <a:t> will focus on providing evidence based feedback and engaging in both formative and reflective conversations with teachers about their practice.  The dates for the workshop are June 20-June 24.  There will be five day long workshops in various sites across the state.  Go to South Dakota Go Sign Me Up for more details.</a:t>
            </a:r>
            <a:endParaRPr lang="en-US" dirty="0"/>
          </a:p>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14</a:t>
            </a:fld>
            <a:endParaRPr lang="en-US"/>
          </a:p>
        </p:txBody>
      </p:sp>
    </p:spTree>
    <p:extLst>
      <p:ext uri="{BB962C8B-B14F-4D97-AF65-F5344CB8AC3E}">
        <p14:creationId xmlns:p14="http://schemas.microsoft.com/office/powerpoint/2010/main" val="173117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Both the DOE based coaching program and the </a:t>
            </a:r>
            <a:r>
              <a:rPr lang="en-US" b="1" dirty="0" err="1"/>
              <a:t>Porthan</a:t>
            </a:r>
            <a:r>
              <a:rPr lang="en-US" b="1" baseline="0" dirty="0"/>
              <a:t> training focus on the principal as an instructional coach.</a:t>
            </a:r>
            <a:endParaRPr lang="en-US" b="1" dirty="0"/>
          </a:p>
          <a:p>
            <a:endParaRPr lang="en-US" dirty="0"/>
          </a:p>
        </p:txBody>
      </p:sp>
      <p:sp>
        <p:nvSpPr>
          <p:cNvPr id="4" name="Slide Number Placeholder 3"/>
          <p:cNvSpPr>
            <a:spLocks noGrp="1"/>
          </p:cNvSpPr>
          <p:nvPr>
            <p:ph type="sldNum" sz="quarter" idx="5"/>
          </p:nvPr>
        </p:nvSpPr>
        <p:spPr/>
        <p:txBody>
          <a:bodyPr/>
          <a:lstStyle/>
          <a:p>
            <a:fld id="{FD7FD16B-986D-42B3-A3B5-D91A98161CD0}" type="slidenum">
              <a:rPr lang="en-US" smtClean="0"/>
              <a:t>16</a:t>
            </a:fld>
            <a:endParaRPr lang="en-US"/>
          </a:p>
        </p:txBody>
      </p:sp>
    </p:spTree>
    <p:extLst>
      <p:ext uri="{BB962C8B-B14F-4D97-AF65-F5344CB8AC3E}">
        <p14:creationId xmlns:p14="http://schemas.microsoft.com/office/powerpoint/2010/main" val="1432678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02/16/2023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02/16/2023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02/16/2023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02/16/2023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02/16/2023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02/16/2023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02/16/2023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02/16/2023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02/16/2023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02/16/2023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02/16/2023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02/16/2023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02/16/2023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02/16/2023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02/16/2023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02/16/2023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02/16/2023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02/16/2023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oe.sd.gov/Effectiveness/documents/PE-turnaround.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e.sd.gov/Effectiveness/Principal.aspx"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590A42F-4DB6-4977-A694-406966D51AF6}"/>
              </a:ext>
            </a:extLst>
          </p:cNvPr>
          <p:cNvPicPr>
            <a:picLocks noChangeAspect="1"/>
          </p:cNvPicPr>
          <p:nvPr/>
        </p:nvPicPr>
        <p:blipFill>
          <a:blip r:embed="rId3"/>
          <a:stretch>
            <a:fillRect/>
          </a:stretch>
        </p:blipFill>
        <p:spPr>
          <a:xfrm>
            <a:off x="1001487" y="1007210"/>
            <a:ext cx="3058886" cy="676745"/>
          </a:xfrm>
          <a:prstGeom prst="rect">
            <a:avLst/>
          </a:prstGeom>
        </p:spPr>
      </p:pic>
      <p:sp>
        <p:nvSpPr>
          <p:cNvPr id="4" name="Title 3">
            <a:extLst>
              <a:ext uri="{FF2B5EF4-FFF2-40B4-BE49-F238E27FC236}">
                <a16:creationId xmlns:a16="http://schemas.microsoft.com/office/drawing/2014/main" id="{9BD606E0-E688-40F2-AB34-0A89BBA5CA55}"/>
              </a:ext>
            </a:extLst>
          </p:cNvPr>
          <p:cNvSpPr>
            <a:spLocks noGrp="1"/>
          </p:cNvSpPr>
          <p:nvPr>
            <p:ph type="ctrTitle"/>
          </p:nvPr>
        </p:nvSpPr>
        <p:spPr>
          <a:xfrm>
            <a:off x="2813481" y="1697436"/>
            <a:ext cx="8671265" cy="2677648"/>
          </a:xfrm>
        </p:spPr>
        <p:txBody>
          <a:bodyPr/>
          <a:lstStyle/>
          <a:p>
            <a:pPr algn="ctr"/>
            <a:r>
              <a:rPr lang="en-US" sz="6000" dirty="0">
                <a:latin typeface="Futura Lt BT" panose="020B0402020204020303" pitchFamily="34" charset="0"/>
              </a:rPr>
              <a:t>South Dakota Principal Effectiveness Model</a:t>
            </a:r>
          </a:p>
        </p:txBody>
      </p:sp>
      <p:sp>
        <p:nvSpPr>
          <p:cNvPr id="2" name="TextBox 1">
            <a:extLst>
              <a:ext uri="{FF2B5EF4-FFF2-40B4-BE49-F238E27FC236}">
                <a16:creationId xmlns:a16="http://schemas.microsoft.com/office/drawing/2014/main" id="{B6467350-2D3A-77AE-B400-75E9E9634D3A}"/>
              </a:ext>
            </a:extLst>
          </p:cNvPr>
          <p:cNvSpPr txBox="1"/>
          <p:nvPr/>
        </p:nvSpPr>
        <p:spPr>
          <a:xfrm>
            <a:off x="10537794" y="5983549"/>
            <a:ext cx="176665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2/16/2023</a:t>
            </a:r>
          </a:p>
        </p:txBody>
      </p:sp>
      <p:pic>
        <p:nvPicPr>
          <p:cNvPr id="3" name="Picture 2">
            <a:extLst>
              <a:ext uri="{FF2B5EF4-FFF2-40B4-BE49-F238E27FC236}">
                <a16:creationId xmlns:a16="http://schemas.microsoft.com/office/drawing/2014/main" id="{8E38CBC1-BF31-5296-14BD-6031C072CCEA}"/>
              </a:ext>
            </a:extLst>
          </p:cNvPr>
          <p:cNvPicPr>
            <a:picLocks noChangeAspect="1"/>
          </p:cNvPicPr>
          <p:nvPr/>
        </p:nvPicPr>
        <p:blipFill>
          <a:blip r:embed="rId4"/>
          <a:stretch>
            <a:fillRect/>
          </a:stretch>
        </p:blipFill>
        <p:spPr>
          <a:xfrm>
            <a:off x="707254" y="3102910"/>
            <a:ext cx="2106227" cy="1674951"/>
          </a:xfrm>
          <a:prstGeom prst="rect">
            <a:avLst/>
          </a:prstGeom>
        </p:spPr>
      </p:pic>
      <p:pic>
        <p:nvPicPr>
          <p:cNvPr id="6" name="Picture 5">
            <a:extLst>
              <a:ext uri="{FF2B5EF4-FFF2-40B4-BE49-F238E27FC236}">
                <a16:creationId xmlns:a16="http://schemas.microsoft.com/office/drawing/2014/main" id="{4EE5CE87-A801-792A-4D2B-33741C0AC637}"/>
              </a:ext>
            </a:extLst>
          </p:cNvPr>
          <p:cNvPicPr/>
          <p:nvPr/>
        </p:nvPicPr>
        <p:blipFill>
          <a:blip r:embed="rId5" cstate="print">
            <a:extLst>
              <a:ext uri="{28A0092B-C50C-407E-A947-70E740481C1C}">
                <a14:useLocalDpi xmlns:a14="http://schemas.microsoft.com/office/drawing/2010/main"/>
              </a:ext>
            </a:extLst>
          </a:blip>
          <a:stretch>
            <a:fillRect/>
          </a:stretch>
        </p:blipFill>
        <p:spPr>
          <a:xfrm>
            <a:off x="964595" y="1922389"/>
            <a:ext cx="1566335" cy="1080135"/>
          </a:xfrm>
          <a:prstGeom prst="rect">
            <a:avLst/>
          </a:prstGeom>
        </p:spPr>
      </p:pic>
      <p:sp>
        <p:nvSpPr>
          <p:cNvPr id="7" name="TextBox 6">
            <a:extLst>
              <a:ext uri="{FF2B5EF4-FFF2-40B4-BE49-F238E27FC236}">
                <a16:creationId xmlns:a16="http://schemas.microsoft.com/office/drawing/2014/main" id="{1C3A4900-6866-860F-6EA5-43512881ED64}"/>
              </a:ext>
            </a:extLst>
          </p:cNvPr>
          <p:cNvSpPr txBox="1"/>
          <p:nvPr/>
        </p:nvSpPr>
        <p:spPr>
          <a:xfrm>
            <a:off x="5734975" y="4400581"/>
            <a:ext cx="2281561" cy="461665"/>
          </a:xfrm>
          <a:prstGeom prst="rect">
            <a:avLst/>
          </a:prstGeom>
          <a:noFill/>
        </p:spPr>
        <p:txBody>
          <a:bodyPr wrap="square" rtlCol="0">
            <a:spAutoFit/>
          </a:bodyPr>
          <a:lstStyle/>
          <a:p>
            <a:r>
              <a:rPr lang="en-US" sz="2400" dirty="0">
                <a:solidFill>
                  <a:schemeClr val="bg1"/>
                </a:solidFill>
                <a:latin typeface="Futura Lt BT" panose="020B0402020204020303" pitchFamily="34" charset="0"/>
              </a:rPr>
              <a:t>PE Webinar IV</a:t>
            </a:r>
          </a:p>
        </p:txBody>
      </p:sp>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86D8-9116-51A6-C821-850D7D503230}"/>
              </a:ext>
            </a:extLst>
          </p:cNvPr>
          <p:cNvSpPr>
            <a:spLocks noGrp="1"/>
          </p:cNvSpPr>
          <p:nvPr>
            <p:ph type="title"/>
          </p:nvPr>
        </p:nvSpPr>
        <p:spPr>
          <a:xfrm>
            <a:off x="1154954" y="838200"/>
            <a:ext cx="8761413" cy="706964"/>
          </a:xfrm>
        </p:spPr>
        <p:txBody>
          <a:bodyPr/>
          <a:lstStyle/>
          <a:p>
            <a:r>
              <a:rPr lang="en-US" sz="4000" dirty="0">
                <a:latin typeface="Futura Lt BT" panose="020B0402020204020303" pitchFamily="34" charset="0"/>
              </a:rPr>
              <a:t>Shared Leadership</a:t>
            </a:r>
            <a:br>
              <a:rPr lang="en-US" sz="4000" dirty="0">
                <a:latin typeface="Futura Lt BT" panose="020B0402020204020303" pitchFamily="34" charset="0"/>
              </a:rPr>
            </a:br>
            <a:r>
              <a:rPr lang="en-US" sz="4000" dirty="0">
                <a:latin typeface="Futura Lt BT" panose="020B0402020204020303" pitchFamily="34" charset="0"/>
              </a:rPr>
              <a:t>Level Comparison and Progression</a:t>
            </a:r>
          </a:p>
        </p:txBody>
      </p:sp>
      <p:sp>
        <p:nvSpPr>
          <p:cNvPr id="8" name="TextBox 7">
            <a:extLst>
              <a:ext uri="{FF2B5EF4-FFF2-40B4-BE49-F238E27FC236}">
                <a16:creationId xmlns:a16="http://schemas.microsoft.com/office/drawing/2014/main" id="{BE14DDE7-5506-476B-5939-B02C78B4C3B5}"/>
              </a:ext>
            </a:extLst>
          </p:cNvPr>
          <p:cNvSpPr txBox="1"/>
          <p:nvPr/>
        </p:nvSpPr>
        <p:spPr>
          <a:xfrm>
            <a:off x="1779882" y="2237229"/>
            <a:ext cx="9967408" cy="1061829"/>
          </a:xfrm>
          <a:prstGeom prst="rect">
            <a:avLst/>
          </a:prstGeom>
          <a:noFill/>
        </p:spPr>
        <p:txBody>
          <a:bodyPr wrap="square" rtlCol="0">
            <a:spAutoFit/>
          </a:bodyPr>
          <a:lstStyle/>
          <a:p>
            <a:pPr marL="285750" lvl="0" indent="-285750">
              <a:buFont typeface="Arial" panose="020B0604020202020204" pitchFamily="34" charset="0"/>
              <a:buChar char="•"/>
            </a:pPr>
            <a:r>
              <a:rPr lang="en-US" sz="1500" u="sng" dirty="0">
                <a:latin typeface="Futura Lt BT" panose="020B0402020204020303" pitchFamily="34" charset="0"/>
              </a:rPr>
              <a:t>Occasionally delegates tasks </a:t>
            </a:r>
            <a:r>
              <a:rPr lang="en-US" sz="1500" dirty="0">
                <a:latin typeface="Futura Lt BT" panose="020B0402020204020303" pitchFamily="34" charset="0"/>
              </a:rPr>
              <a:t>that could and should be done by others.</a:t>
            </a:r>
          </a:p>
          <a:p>
            <a:pPr marL="285750" lvl="0" indent="-285750">
              <a:buFont typeface="Arial" panose="020B0604020202020204" pitchFamily="34" charset="0"/>
              <a:buChar char="•"/>
            </a:pPr>
            <a:r>
              <a:rPr lang="en-US" sz="1500" u="sng" dirty="0">
                <a:latin typeface="Futura Lt BT" panose="020B0402020204020303" pitchFamily="34" charset="0"/>
              </a:rPr>
              <a:t>Provides feedback </a:t>
            </a:r>
            <a:r>
              <a:rPr lang="en-US" sz="1500" dirty="0">
                <a:latin typeface="Futura Lt BT" panose="020B0402020204020303" pitchFamily="34" charset="0"/>
              </a:rPr>
              <a:t>for staff leaders to help them acquire skills.</a:t>
            </a:r>
          </a:p>
          <a:p>
            <a:pPr marL="285750" lvl="0" indent="-285750">
              <a:buFont typeface="Arial" panose="020B0604020202020204" pitchFamily="34" charset="0"/>
              <a:buChar char="•"/>
            </a:pPr>
            <a:r>
              <a:rPr lang="en-US" sz="1500" u="sng" dirty="0">
                <a:latin typeface="Futura Lt BT" panose="020B0402020204020303" pitchFamily="34" charset="0"/>
              </a:rPr>
              <a:t>Recognizes</a:t>
            </a:r>
            <a:r>
              <a:rPr lang="en-US" sz="1500" dirty="0">
                <a:latin typeface="Futura Lt BT" panose="020B0402020204020303" pitchFamily="34" charset="0"/>
              </a:rPr>
              <a:t> the need for distributed leadership in the management of the organization.</a:t>
            </a:r>
          </a:p>
          <a:p>
            <a:endParaRPr lang="en-US" dirty="0"/>
          </a:p>
        </p:txBody>
      </p:sp>
      <p:sp>
        <p:nvSpPr>
          <p:cNvPr id="9" name="TextBox 8">
            <a:extLst>
              <a:ext uri="{FF2B5EF4-FFF2-40B4-BE49-F238E27FC236}">
                <a16:creationId xmlns:a16="http://schemas.microsoft.com/office/drawing/2014/main" id="{A501704B-455B-015E-FF2A-EE3888F2361E}"/>
              </a:ext>
            </a:extLst>
          </p:cNvPr>
          <p:cNvSpPr txBox="1"/>
          <p:nvPr/>
        </p:nvSpPr>
        <p:spPr>
          <a:xfrm>
            <a:off x="1779882" y="3496428"/>
            <a:ext cx="9967408" cy="1292662"/>
          </a:xfrm>
          <a:prstGeom prst="rect">
            <a:avLst/>
          </a:prstGeom>
          <a:noFill/>
        </p:spPr>
        <p:txBody>
          <a:bodyPr wrap="square" rtlCol="0">
            <a:spAutoFit/>
          </a:bodyPr>
          <a:lstStyle/>
          <a:p>
            <a:pPr marL="285750" lvl="0" indent="-285750">
              <a:buFont typeface="Arial" panose="020B0604020202020204" pitchFamily="34" charset="0"/>
              <a:buChar char="•"/>
            </a:pPr>
            <a:r>
              <a:rPr lang="en-US" sz="1500" u="sng" dirty="0">
                <a:latin typeface="Futura Lt BT" panose="020B0402020204020303" pitchFamily="34" charset="0"/>
              </a:rPr>
              <a:t>Shows a clear pattern of delegated decisions </a:t>
            </a:r>
            <a:r>
              <a:rPr lang="en-US" sz="1500" u="none" dirty="0">
                <a:latin typeface="Futura Lt BT" panose="020B0402020204020303" pitchFamily="34" charset="0"/>
              </a:rPr>
              <a:t>conferring authority to match responsibility.</a:t>
            </a:r>
          </a:p>
          <a:p>
            <a:pPr marL="285750" lvl="0" indent="-285750">
              <a:buFont typeface="Arial" panose="020B0604020202020204" pitchFamily="34" charset="0"/>
              <a:buChar char="•"/>
            </a:pPr>
            <a:r>
              <a:rPr lang="en-US" sz="1500" u="sng" dirty="0">
                <a:latin typeface="Futura Lt BT" panose="020B0402020204020303" pitchFamily="34" charset="0"/>
              </a:rPr>
              <a:t>Provides leadership development opportunities</a:t>
            </a:r>
            <a:r>
              <a:rPr lang="en-US" sz="1500" u="none" dirty="0">
                <a:latin typeface="Futura Lt BT" panose="020B0402020204020303" pitchFamily="34" charset="0"/>
              </a:rPr>
              <a:t> for staff to help them acquire leadership skills.</a:t>
            </a:r>
          </a:p>
          <a:p>
            <a:pPr marL="285750" lvl="0" indent="-285750">
              <a:buFont typeface="Arial" panose="020B0604020202020204" pitchFamily="34" charset="0"/>
              <a:buChar char="•"/>
            </a:pPr>
            <a:r>
              <a:rPr lang="en-US" sz="1500" u="sng" dirty="0">
                <a:latin typeface="Futura Lt BT" panose="020B0402020204020303" pitchFamily="34" charset="0"/>
              </a:rPr>
              <a:t>Outlines leadership expectations </a:t>
            </a:r>
            <a:r>
              <a:rPr lang="en-US" sz="1500" u="none" dirty="0">
                <a:latin typeface="Futura Lt BT" panose="020B0402020204020303" pitchFamily="34" charset="0"/>
              </a:rPr>
              <a:t>for staff leaders </a:t>
            </a:r>
            <a:r>
              <a:rPr lang="en-US" sz="1500" u="sng" dirty="0">
                <a:latin typeface="Futura Lt BT" panose="020B0402020204020303" pitchFamily="34" charset="0"/>
              </a:rPr>
              <a:t>and holds them accountable </a:t>
            </a:r>
            <a:r>
              <a:rPr lang="en-US" sz="1500" u="none" dirty="0">
                <a:latin typeface="Futura Lt BT" panose="020B0402020204020303" pitchFamily="34" charset="0"/>
              </a:rPr>
              <a:t>for outcomes.</a:t>
            </a:r>
          </a:p>
          <a:p>
            <a:pPr marL="285750" lvl="0" indent="-285750">
              <a:buFont typeface="Arial" panose="020B0604020202020204" pitchFamily="34" charset="0"/>
              <a:buChar char="•"/>
            </a:pPr>
            <a:r>
              <a:rPr lang="en-US" sz="1500" u="sng" dirty="0">
                <a:latin typeface="Futura Lt BT" panose="020B0402020204020303" pitchFamily="34" charset="0"/>
              </a:rPr>
              <a:t>Creates a climate of respect </a:t>
            </a:r>
            <a:r>
              <a:rPr lang="en-US" sz="1500" u="none" dirty="0">
                <a:latin typeface="Futura Lt BT" panose="020B0402020204020303" pitchFamily="34" charset="0"/>
              </a:rPr>
              <a:t>for staff who are serving as leaders. </a:t>
            </a:r>
          </a:p>
          <a:p>
            <a:endParaRPr lang="en-US" dirty="0"/>
          </a:p>
        </p:txBody>
      </p:sp>
      <p:sp>
        <p:nvSpPr>
          <p:cNvPr id="11" name="TextBox 10">
            <a:extLst>
              <a:ext uri="{FF2B5EF4-FFF2-40B4-BE49-F238E27FC236}">
                <a16:creationId xmlns:a16="http://schemas.microsoft.com/office/drawing/2014/main" id="{15636720-0B66-7B62-6EAB-8DEE4D38B8F5}"/>
              </a:ext>
            </a:extLst>
          </p:cNvPr>
          <p:cNvSpPr txBox="1"/>
          <p:nvPr/>
        </p:nvSpPr>
        <p:spPr>
          <a:xfrm>
            <a:off x="1750991" y="4912739"/>
            <a:ext cx="9967407" cy="1754326"/>
          </a:xfrm>
          <a:prstGeom prst="rect">
            <a:avLst/>
          </a:prstGeom>
          <a:noFill/>
        </p:spPr>
        <p:txBody>
          <a:bodyPr wrap="square" rtlCol="0">
            <a:spAutoFit/>
          </a:bodyPr>
          <a:lstStyle/>
          <a:p>
            <a:pPr marL="285750" lvl="0" indent="-285750">
              <a:buFont typeface="Arial" panose="020B0604020202020204" pitchFamily="34" charset="0"/>
              <a:buChar char="•"/>
            </a:pPr>
            <a:r>
              <a:rPr lang="en-US" sz="1500" u="sng" dirty="0">
                <a:latin typeface="Futura Lt BT" panose="020B0402020204020303" pitchFamily="34" charset="0"/>
              </a:rPr>
              <a:t>Provides opportunities </a:t>
            </a:r>
            <a:r>
              <a:rPr lang="en-US" sz="1500" u="none" dirty="0">
                <a:latin typeface="Futura Lt BT" panose="020B0402020204020303" pitchFamily="34" charset="0"/>
              </a:rPr>
              <a:t>for staff members to participate in the </a:t>
            </a:r>
            <a:r>
              <a:rPr lang="en-US" sz="1500" u="sng" dirty="0">
                <a:latin typeface="Futura Lt BT" panose="020B0402020204020303" pitchFamily="34" charset="0"/>
              </a:rPr>
              <a:t>facilitation of meetings </a:t>
            </a:r>
            <a:r>
              <a:rPr lang="en-US" sz="1500" u="none" dirty="0">
                <a:latin typeface="Futura Lt BT" panose="020B0402020204020303" pitchFamily="34" charset="0"/>
              </a:rPr>
              <a:t>and exercise </a:t>
            </a:r>
            <a:r>
              <a:rPr lang="en-US" sz="1500" u="sng" dirty="0">
                <a:latin typeface="Futura Lt BT" panose="020B0402020204020303" pitchFamily="34" charset="0"/>
              </a:rPr>
              <a:t>leadership in committees and task forces</a:t>
            </a:r>
            <a:r>
              <a:rPr lang="en-US" sz="1500" u="none" dirty="0">
                <a:latin typeface="Futura Lt BT" panose="020B0402020204020303" pitchFamily="34" charset="0"/>
              </a:rPr>
              <a:t>.</a:t>
            </a:r>
          </a:p>
          <a:p>
            <a:pPr marL="285750" lvl="0" indent="-285750">
              <a:buFont typeface="Arial" panose="020B0604020202020204" pitchFamily="34" charset="0"/>
              <a:buChar char="•"/>
            </a:pPr>
            <a:r>
              <a:rPr lang="en-US" sz="1500" u="none" dirty="0">
                <a:latin typeface="Futura Lt BT" panose="020B0402020204020303" pitchFamily="34" charset="0"/>
              </a:rPr>
              <a:t>Also provides </a:t>
            </a:r>
            <a:r>
              <a:rPr lang="en-US" sz="1500" u="sng" dirty="0">
                <a:latin typeface="Futura Lt BT" panose="020B0402020204020303" pitchFamily="34" charset="0"/>
              </a:rPr>
              <a:t>opportunities for noncertified staff </a:t>
            </a:r>
            <a:r>
              <a:rPr lang="en-US" sz="1500" u="none" dirty="0">
                <a:latin typeface="Futura Lt BT" panose="020B0402020204020303" pitchFamily="34" charset="0"/>
              </a:rPr>
              <a:t>to exercise appropriate authority and </a:t>
            </a:r>
            <a:r>
              <a:rPr lang="en-US" sz="1500" u="sng" dirty="0">
                <a:latin typeface="Futura Lt BT" panose="020B0402020204020303" pitchFamily="34" charset="0"/>
              </a:rPr>
              <a:t>assume appropriate leadership roles</a:t>
            </a:r>
            <a:r>
              <a:rPr lang="en-US" sz="1500" u="none" dirty="0">
                <a:latin typeface="Futura Lt BT" panose="020B0402020204020303" pitchFamily="34" charset="0"/>
              </a:rPr>
              <a:t>.</a:t>
            </a:r>
          </a:p>
          <a:p>
            <a:pPr marL="285750" lvl="0" indent="-285750">
              <a:buFont typeface="Arial" panose="020B0604020202020204" pitchFamily="34" charset="0"/>
              <a:buChar char="•"/>
            </a:pPr>
            <a:r>
              <a:rPr lang="en-US" sz="1500" u="none" dirty="0">
                <a:latin typeface="Futura Lt BT" panose="020B0402020204020303" pitchFamily="34" charset="0"/>
              </a:rPr>
              <a:t>Proactively </a:t>
            </a:r>
            <a:r>
              <a:rPr lang="en-US" sz="1500" u="sng" dirty="0">
                <a:latin typeface="Futura Lt BT" panose="020B0402020204020303" pitchFamily="34" charset="0"/>
              </a:rPr>
              <a:t>identifies</a:t>
            </a:r>
            <a:r>
              <a:rPr lang="en-US" sz="1500" u="none" dirty="0">
                <a:latin typeface="Futura Lt BT" panose="020B0402020204020303" pitchFamily="34" charset="0"/>
              </a:rPr>
              <a:t> and </a:t>
            </a:r>
            <a:r>
              <a:rPr lang="en-US" sz="1500" u="sng" dirty="0">
                <a:latin typeface="Futura Lt BT" panose="020B0402020204020303" pitchFamily="34" charset="0"/>
              </a:rPr>
              <a:t>supports potential leaders</a:t>
            </a:r>
            <a:r>
              <a:rPr lang="en-US" sz="1500" u="none" dirty="0">
                <a:latin typeface="Futura Lt BT" panose="020B0402020204020303" pitchFamily="34" charset="0"/>
              </a:rPr>
              <a:t>.</a:t>
            </a:r>
          </a:p>
          <a:p>
            <a:pPr marL="285750" lvl="0" indent="-285750">
              <a:buFont typeface="Arial" panose="020B0604020202020204" pitchFamily="34" charset="0"/>
              <a:buChar char="•"/>
            </a:pPr>
            <a:r>
              <a:rPr lang="en-US" sz="1500" u="none" dirty="0">
                <a:latin typeface="Futura Lt BT" panose="020B0402020204020303" pitchFamily="34" charset="0"/>
              </a:rPr>
              <a:t>Provides leadership development opportunities for staff designed to </a:t>
            </a:r>
            <a:r>
              <a:rPr lang="en-US" sz="1500" u="sng" dirty="0">
                <a:latin typeface="Futura Lt BT" panose="020B0402020204020303" pitchFamily="34" charset="0"/>
              </a:rPr>
              <a:t>enhance management of the organization.</a:t>
            </a:r>
          </a:p>
          <a:p>
            <a:endParaRPr lang="en-US" dirty="0"/>
          </a:p>
        </p:txBody>
      </p:sp>
      <p:pic>
        <p:nvPicPr>
          <p:cNvPr id="13" name="Picture 12">
            <a:extLst>
              <a:ext uri="{FF2B5EF4-FFF2-40B4-BE49-F238E27FC236}">
                <a16:creationId xmlns:a16="http://schemas.microsoft.com/office/drawing/2014/main" id="{95EE85B0-94A2-1FB6-1887-976B4F8350FB}"/>
              </a:ext>
            </a:extLst>
          </p:cNvPr>
          <p:cNvPicPr>
            <a:picLocks noChangeAspect="1"/>
          </p:cNvPicPr>
          <p:nvPr/>
        </p:nvPicPr>
        <p:blipFill>
          <a:blip r:embed="rId3"/>
          <a:stretch>
            <a:fillRect/>
          </a:stretch>
        </p:blipFill>
        <p:spPr>
          <a:xfrm>
            <a:off x="440638" y="2011895"/>
            <a:ext cx="1339245" cy="1921280"/>
          </a:xfrm>
          <a:prstGeom prst="rect">
            <a:avLst/>
          </a:prstGeom>
        </p:spPr>
      </p:pic>
      <p:pic>
        <p:nvPicPr>
          <p:cNvPr id="14" name="Picture 13">
            <a:extLst>
              <a:ext uri="{FF2B5EF4-FFF2-40B4-BE49-F238E27FC236}">
                <a16:creationId xmlns:a16="http://schemas.microsoft.com/office/drawing/2014/main" id="{995EEDDD-D317-50A6-9380-1526D2222AAF}"/>
              </a:ext>
            </a:extLst>
          </p:cNvPr>
          <p:cNvPicPr>
            <a:picLocks noChangeAspect="1"/>
          </p:cNvPicPr>
          <p:nvPr/>
        </p:nvPicPr>
        <p:blipFill>
          <a:blip r:embed="rId4"/>
          <a:stretch>
            <a:fillRect/>
          </a:stretch>
        </p:blipFill>
        <p:spPr>
          <a:xfrm>
            <a:off x="440637" y="3483190"/>
            <a:ext cx="1335140" cy="1908213"/>
          </a:xfrm>
          <a:prstGeom prst="rect">
            <a:avLst/>
          </a:prstGeom>
        </p:spPr>
      </p:pic>
      <p:grpSp>
        <p:nvGrpSpPr>
          <p:cNvPr id="21" name="Group 20">
            <a:extLst>
              <a:ext uri="{FF2B5EF4-FFF2-40B4-BE49-F238E27FC236}">
                <a16:creationId xmlns:a16="http://schemas.microsoft.com/office/drawing/2014/main" id="{A97B2D7A-DC3E-BC9C-AFBE-8E2B4D81575F}"/>
              </a:ext>
            </a:extLst>
          </p:cNvPr>
          <p:cNvGrpSpPr/>
          <p:nvPr/>
        </p:nvGrpSpPr>
        <p:grpSpPr>
          <a:xfrm>
            <a:off x="440637" y="4912739"/>
            <a:ext cx="1435296" cy="1945261"/>
            <a:chOff x="385006" y="4912739"/>
            <a:chExt cx="1490928" cy="1945261"/>
          </a:xfrm>
        </p:grpSpPr>
        <p:pic>
          <p:nvPicPr>
            <p:cNvPr id="18" name="Picture 17">
              <a:extLst>
                <a:ext uri="{FF2B5EF4-FFF2-40B4-BE49-F238E27FC236}">
                  <a16:creationId xmlns:a16="http://schemas.microsoft.com/office/drawing/2014/main" id="{2138F1FA-A751-375F-7326-8F8A79C135CC}"/>
                </a:ext>
              </a:extLst>
            </p:cNvPr>
            <p:cNvPicPr>
              <a:picLocks noChangeAspect="1"/>
            </p:cNvPicPr>
            <p:nvPr/>
          </p:nvPicPr>
          <p:blipFill>
            <a:blip r:embed="rId5"/>
            <a:stretch>
              <a:fillRect/>
            </a:stretch>
          </p:blipFill>
          <p:spPr>
            <a:xfrm>
              <a:off x="419249" y="4912739"/>
              <a:ext cx="1351985" cy="1945261"/>
            </a:xfrm>
            <a:prstGeom prst="rect">
              <a:avLst/>
            </a:prstGeom>
          </p:spPr>
        </p:pic>
        <p:sp>
          <p:nvSpPr>
            <p:cNvPr id="20" name="TextBox 19">
              <a:extLst>
                <a:ext uri="{FF2B5EF4-FFF2-40B4-BE49-F238E27FC236}">
                  <a16:creationId xmlns:a16="http://schemas.microsoft.com/office/drawing/2014/main" id="{A4580E8F-C2BD-24EF-8BD5-F94D9B677B03}"/>
                </a:ext>
              </a:extLst>
            </p:cNvPr>
            <p:cNvSpPr txBox="1"/>
            <p:nvPr/>
          </p:nvSpPr>
          <p:spPr>
            <a:xfrm>
              <a:off x="385006" y="5756440"/>
              <a:ext cx="1490928" cy="292388"/>
            </a:xfrm>
            <a:prstGeom prst="rect">
              <a:avLst/>
            </a:prstGeom>
            <a:noFill/>
          </p:spPr>
          <p:txBody>
            <a:bodyPr wrap="square">
              <a:spAutoFit/>
            </a:bodyPr>
            <a:lstStyle/>
            <a:p>
              <a:r>
                <a:rPr lang="en-US" sz="1300" dirty="0">
                  <a:solidFill>
                    <a:schemeClr val="bg1"/>
                  </a:solidFill>
                  <a:latin typeface="Futura Lt BT" panose="020B0402020204020303" pitchFamily="34" charset="0"/>
                </a:rPr>
                <a:t>DISTINGUISHED</a:t>
              </a:r>
            </a:p>
          </p:txBody>
        </p:sp>
      </p:grpSp>
      <p:pic>
        <p:nvPicPr>
          <p:cNvPr id="3" name="Picture 2">
            <a:extLst>
              <a:ext uri="{FF2B5EF4-FFF2-40B4-BE49-F238E27FC236}">
                <a16:creationId xmlns:a16="http://schemas.microsoft.com/office/drawing/2014/main" id="{086C16F2-2010-9B33-1E07-6F16B1EC4133}"/>
              </a:ext>
            </a:extLst>
          </p:cNvPr>
          <p:cNvPicPr>
            <a:picLocks noChangeAspect="1"/>
          </p:cNvPicPr>
          <p:nvPr/>
        </p:nvPicPr>
        <p:blipFill>
          <a:blip r:embed="rId6"/>
          <a:stretch>
            <a:fillRect/>
          </a:stretch>
        </p:blipFill>
        <p:spPr>
          <a:xfrm>
            <a:off x="1775139" y="3220033"/>
            <a:ext cx="9992210" cy="18290"/>
          </a:xfrm>
          <a:prstGeom prst="rect">
            <a:avLst/>
          </a:prstGeom>
        </p:spPr>
      </p:pic>
      <p:pic>
        <p:nvPicPr>
          <p:cNvPr id="4" name="Picture 3">
            <a:extLst>
              <a:ext uri="{FF2B5EF4-FFF2-40B4-BE49-F238E27FC236}">
                <a16:creationId xmlns:a16="http://schemas.microsoft.com/office/drawing/2014/main" id="{24F580E7-ADEB-9EBF-D77F-1A27E7C9908C}"/>
              </a:ext>
            </a:extLst>
          </p:cNvPr>
          <p:cNvPicPr>
            <a:picLocks noChangeAspect="1"/>
          </p:cNvPicPr>
          <p:nvPr/>
        </p:nvPicPr>
        <p:blipFill>
          <a:blip r:embed="rId6"/>
          <a:stretch>
            <a:fillRect/>
          </a:stretch>
        </p:blipFill>
        <p:spPr>
          <a:xfrm>
            <a:off x="1767481" y="4711931"/>
            <a:ext cx="9992210" cy="18290"/>
          </a:xfrm>
          <a:prstGeom prst="rect">
            <a:avLst/>
          </a:prstGeom>
        </p:spPr>
      </p:pic>
    </p:spTree>
    <p:extLst>
      <p:ext uri="{BB962C8B-B14F-4D97-AF65-F5344CB8AC3E}">
        <p14:creationId xmlns:p14="http://schemas.microsoft.com/office/powerpoint/2010/main" val="1029341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86D8-9116-51A6-C821-850D7D503230}"/>
              </a:ext>
            </a:extLst>
          </p:cNvPr>
          <p:cNvSpPr>
            <a:spLocks noGrp="1"/>
          </p:cNvSpPr>
          <p:nvPr>
            <p:ph type="title"/>
          </p:nvPr>
        </p:nvSpPr>
        <p:spPr>
          <a:xfrm>
            <a:off x="1154954" y="838200"/>
            <a:ext cx="8761413" cy="706964"/>
          </a:xfrm>
        </p:spPr>
        <p:txBody>
          <a:bodyPr/>
          <a:lstStyle/>
          <a:p>
            <a:r>
              <a:rPr lang="en-US" sz="4000" dirty="0">
                <a:latin typeface="Futura Lt BT" panose="020B0402020204020303" pitchFamily="34" charset="0"/>
              </a:rPr>
              <a:t>Shared Leadership</a:t>
            </a:r>
            <a:br>
              <a:rPr lang="en-US" sz="4000" dirty="0">
                <a:latin typeface="Futura Lt BT" panose="020B0402020204020303" pitchFamily="34" charset="0"/>
              </a:rPr>
            </a:br>
            <a:r>
              <a:rPr lang="en-US" sz="4000" dirty="0">
                <a:latin typeface="Futura Lt BT" panose="020B0402020204020303" pitchFamily="34" charset="0"/>
              </a:rPr>
              <a:t>Sample Artifact Progression </a:t>
            </a:r>
          </a:p>
        </p:txBody>
      </p:sp>
      <p:sp>
        <p:nvSpPr>
          <p:cNvPr id="8" name="TextBox 7">
            <a:extLst>
              <a:ext uri="{FF2B5EF4-FFF2-40B4-BE49-F238E27FC236}">
                <a16:creationId xmlns:a16="http://schemas.microsoft.com/office/drawing/2014/main" id="{BE14DDE7-5506-476B-5939-B02C78B4C3B5}"/>
              </a:ext>
            </a:extLst>
          </p:cNvPr>
          <p:cNvSpPr txBox="1"/>
          <p:nvPr/>
        </p:nvSpPr>
        <p:spPr>
          <a:xfrm>
            <a:off x="1779882" y="2237229"/>
            <a:ext cx="9967408" cy="1446550"/>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Futura Lt BT" panose="020B0402020204020303" pitchFamily="34" charset="0"/>
              </a:rPr>
              <a:t>List of teacher leadership roles or delegated tasks within the school.</a:t>
            </a:r>
          </a:p>
          <a:p>
            <a:pPr marL="285750" lvl="0" indent="-285750">
              <a:buFont typeface="Arial" panose="020B0604020202020204" pitchFamily="34" charset="0"/>
              <a:buChar char="•"/>
            </a:pPr>
            <a:r>
              <a:rPr lang="en-US" sz="1400" dirty="0">
                <a:latin typeface="Futura Lt BT" panose="020B0402020204020303" pitchFamily="34" charset="0"/>
              </a:rPr>
              <a:t>Evidence of monitoring of completion of delegated tasks, i.e. agendas and/or other work products, logs, meeting with teams.</a:t>
            </a:r>
          </a:p>
          <a:p>
            <a:pPr marL="285750" lvl="0" indent="-285750">
              <a:buFont typeface="Arial" panose="020B0604020202020204" pitchFamily="34" charset="0"/>
              <a:buChar char="•"/>
            </a:pPr>
            <a:r>
              <a:rPr lang="en-US" sz="1400" dirty="0">
                <a:latin typeface="Futura Lt BT" panose="020B0402020204020303" pitchFamily="34" charset="0"/>
              </a:rPr>
              <a:t>Evidence of how principal mentors teacher leaders, i.e. formative feedback samples, agendas of trainings, logs of mentoring time with teacher leaders.</a:t>
            </a:r>
          </a:p>
          <a:p>
            <a:pPr marL="285750" lvl="0" indent="-285750">
              <a:buFont typeface="Arial" panose="020B0604020202020204" pitchFamily="34" charset="0"/>
              <a:buChar char="•"/>
            </a:pPr>
            <a:r>
              <a:rPr lang="en-US" sz="1400" dirty="0">
                <a:latin typeface="Futura Lt BT" panose="020B0402020204020303" pitchFamily="34" charset="0"/>
              </a:rPr>
              <a:t>Evidence through Danielson: Domain 4, i.e. evaluations.</a:t>
            </a:r>
          </a:p>
          <a:p>
            <a:endParaRPr lang="en-US" dirty="0"/>
          </a:p>
        </p:txBody>
      </p:sp>
      <p:sp>
        <p:nvSpPr>
          <p:cNvPr id="9" name="TextBox 8">
            <a:extLst>
              <a:ext uri="{FF2B5EF4-FFF2-40B4-BE49-F238E27FC236}">
                <a16:creationId xmlns:a16="http://schemas.microsoft.com/office/drawing/2014/main" id="{A501704B-455B-015E-FF2A-EE3888F2361E}"/>
              </a:ext>
            </a:extLst>
          </p:cNvPr>
          <p:cNvSpPr txBox="1"/>
          <p:nvPr/>
        </p:nvSpPr>
        <p:spPr>
          <a:xfrm>
            <a:off x="1779884" y="3341132"/>
            <a:ext cx="9967408" cy="1877437"/>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Futura Lt BT" panose="020B0402020204020303" pitchFamily="34" charset="0"/>
              </a:rPr>
              <a:t>Evidence that all emerging leaders have leadership and growth opportunities, i.e. a systematic and ongoing plan developed and led by a teacher team.</a:t>
            </a:r>
          </a:p>
          <a:p>
            <a:pPr marL="285750" lvl="0" indent="-285750">
              <a:buFont typeface="Arial" panose="020B0604020202020204" pitchFamily="34" charset="0"/>
              <a:buChar char="•"/>
            </a:pPr>
            <a:r>
              <a:rPr lang="en-US" sz="1400" dirty="0">
                <a:latin typeface="Futura Lt BT" panose="020B0402020204020303" pitchFamily="34" charset="0"/>
              </a:rPr>
              <a:t>Evidence of monitoring of progress and completion of delegated tasks, i.e.. agendas and/or other work products, logs, meeting with teams.</a:t>
            </a:r>
          </a:p>
          <a:p>
            <a:pPr marL="285750" lvl="0" indent="-285750">
              <a:buFont typeface="Arial" panose="020B0604020202020204" pitchFamily="34" charset="0"/>
              <a:buChar char="•"/>
            </a:pPr>
            <a:r>
              <a:rPr lang="en-US" sz="1400" dirty="0">
                <a:latin typeface="Futura Lt BT" panose="020B0402020204020303" pitchFamily="34" charset="0"/>
              </a:rPr>
              <a:t>Evidence of how principal mentors teacher leaders, i.e. formative feedback samples, agendas of trainings, logs of mentoring time with teacher leaders.</a:t>
            </a:r>
          </a:p>
          <a:p>
            <a:pPr marL="285750" lvl="0" indent="-285750">
              <a:buFont typeface="Arial" panose="020B0604020202020204" pitchFamily="34" charset="0"/>
              <a:buChar char="•"/>
            </a:pPr>
            <a:r>
              <a:rPr lang="en-US" sz="1400" dirty="0">
                <a:latin typeface="Futura Lt BT" panose="020B0402020204020303" pitchFamily="34" charset="0"/>
              </a:rPr>
              <a:t>Evidence through Danielson: Domain 4, i.e. evaluations.</a:t>
            </a:r>
          </a:p>
          <a:p>
            <a:endParaRPr lang="en-US" dirty="0"/>
          </a:p>
        </p:txBody>
      </p:sp>
      <p:sp>
        <p:nvSpPr>
          <p:cNvPr id="11" name="TextBox 10">
            <a:extLst>
              <a:ext uri="{FF2B5EF4-FFF2-40B4-BE49-F238E27FC236}">
                <a16:creationId xmlns:a16="http://schemas.microsoft.com/office/drawing/2014/main" id="{15636720-0B66-7B62-6EAB-8DEE4D38B8F5}"/>
              </a:ext>
            </a:extLst>
          </p:cNvPr>
          <p:cNvSpPr txBox="1"/>
          <p:nvPr/>
        </p:nvSpPr>
        <p:spPr>
          <a:xfrm>
            <a:off x="1808104" y="5033165"/>
            <a:ext cx="9967407" cy="1446550"/>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Futura Lt BT" panose="020B0402020204020303" pitchFamily="34" charset="0"/>
              </a:rPr>
              <a:t>A systematic process in which emerging leaders are recognized and given the authority to lead, i.e. mentoring and/or leadership program, SD Instructional Coaching, an ongoing plan developed and led by a teacher team.</a:t>
            </a:r>
          </a:p>
          <a:p>
            <a:pPr marL="285750" lvl="0" indent="-285750">
              <a:buFont typeface="Arial" panose="020B0604020202020204" pitchFamily="34" charset="0"/>
              <a:buChar char="•"/>
            </a:pPr>
            <a:r>
              <a:rPr lang="en-US" sz="1400" dirty="0">
                <a:latin typeface="Futura Lt BT" panose="020B0402020204020303" pitchFamily="34" charset="0"/>
              </a:rPr>
              <a:t>A systematic process for recognition and celebration of emerging leaders.</a:t>
            </a:r>
          </a:p>
          <a:p>
            <a:pPr marL="285750" lvl="0" indent="-285750">
              <a:buFont typeface="Arial" panose="020B0604020202020204" pitchFamily="34" charset="0"/>
              <a:buChar char="•"/>
            </a:pPr>
            <a:r>
              <a:rPr lang="en-US" sz="1400" dirty="0">
                <a:latin typeface="Futura Lt BT" panose="020B0402020204020303" pitchFamily="34" charset="0"/>
              </a:rPr>
              <a:t>Training that develops the ability of staff to manage tasks and responsibilities.</a:t>
            </a:r>
          </a:p>
          <a:p>
            <a:pPr marL="285750" lvl="0" indent="-285750">
              <a:buFont typeface="Arial" panose="020B0604020202020204" pitchFamily="34" charset="0"/>
              <a:buChar char="•"/>
            </a:pPr>
            <a:r>
              <a:rPr lang="en-US" sz="1400" dirty="0">
                <a:latin typeface="Futura Lt BT" panose="020B0402020204020303" pitchFamily="34" charset="0"/>
              </a:rPr>
              <a:t>Evidence of Danielson: Domain 4.</a:t>
            </a:r>
          </a:p>
          <a:p>
            <a:endParaRPr lang="en-US" dirty="0"/>
          </a:p>
        </p:txBody>
      </p:sp>
      <p:pic>
        <p:nvPicPr>
          <p:cNvPr id="13" name="Picture 12">
            <a:extLst>
              <a:ext uri="{FF2B5EF4-FFF2-40B4-BE49-F238E27FC236}">
                <a16:creationId xmlns:a16="http://schemas.microsoft.com/office/drawing/2014/main" id="{95EE85B0-94A2-1FB6-1887-976B4F8350FB}"/>
              </a:ext>
            </a:extLst>
          </p:cNvPr>
          <p:cNvPicPr>
            <a:picLocks noChangeAspect="1"/>
          </p:cNvPicPr>
          <p:nvPr/>
        </p:nvPicPr>
        <p:blipFill>
          <a:blip r:embed="rId3"/>
          <a:stretch>
            <a:fillRect/>
          </a:stretch>
        </p:blipFill>
        <p:spPr>
          <a:xfrm>
            <a:off x="440638" y="2011895"/>
            <a:ext cx="1339245" cy="1921280"/>
          </a:xfrm>
          <a:prstGeom prst="rect">
            <a:avLst/>
          </a:prstGeom>
        </p:spPr>
      </p:pic>
      <p:pic>
        <p:nvPicPr>
          <p:cNvPr id="14" name="Picture 13">
            <a:extLst>
              <a:ext uri="{FF2B5EF4-FFF2-40B4-BE49-F238E27FC236}">
                <a16:creationId xmlns:a16="http://schemas.microsoft.com/office/drawing/2014/main" id="{995EEDDD-D317-50A6-9380-1526D2222AAF}"/>
              </a:ext>
            </a:extLst>
          </p:cNvPr>
          <p:cNvPicPr>
            <a:picLocks noChangeAspect="1"/>
          </p:cNvPicPr>
          <p:nvPr/>
        </p:nvPicPr>
        <p:blipFill>
          <a:blip r:embed="rId4"/>
          <a:stretch>
            <a:fillRect/>
          </a:stretch>
        </p:blipFill>
        <p:spPr>
          <a:xfrm>
            <a:off x="440637" y="3483190"/>
            <a:ext cx="1335140" cy="1908213"/>
          </a:xfrm>
          <a:prstGeom prst="rect">
            <a:avLst/>
          </a:prstGeom>
        </p:spPr>
      </p:pic>
      <p:grpSp>
        <p:nvGrpSpPr>
          <p:cNvPr id="21" name="Group 20">
            <a:extLst>
              <a:ext uri="{FF2B5EF4-FFF2-40B4-BE49-F238E27FC236}">
                <a16:creationId xmlns:a16="http://schemas.microsoft.com/office/drawing/2014/main" id="{A97B2D7A-DC3E-BC9C-AFBE-8E2B4D81575F}"/>
              </a:ext>
            </a:extLst>
          </p:cNvPr>
          <p:cNvGrpSpPr/>
          <p:nvPr/>
        </p:nvGrpSpPr>
        <p:grpSpPr>
          <a:xfrm>
            <a:off x="440637" y="4912739"/>
            <a:ext cx="1435296" cy="1945261"/>
            <a:chOff x="385006" y="4912739"/>
            <a:chExt cx="1490928" cy="1945261"/>
          </a:xfrm>
        </p:grpSpPr>
        <p:pic>
          <p:nvPicPr>
            <p:cNvPr id="18" name="Picture 17">
              <a:extLst>
                <a:ext uri="{FF2B5EF4-FFF2-40B4-BE49-F238E27FC236}">
                  <a16:creationId xmlns:a16="http://schemas.microsoft.com/office/drawing/2014/main" id="{2138F1FA-A751-375F-7326-8F8A79C135CC}"/>
                </a:ext>
              </a:extLst>
            </p:cNvPr>
            <p:cNvPicPr>
              <a:picLocks noChangeAspect="1"/>
            </p:cNvPicPr>
            <p:nvPr/>
          </p:nvPicPr>
          <p:blipFill>
            <a:blip r:embed="rId5"/>
            <a:stretch>
              <a:fillRect/>
            </a:stretch>
          </p:blipFill>
          <p:spPr>
            <a:xfrm>
              <a:off x="419249" y="4912739"/>
              <a:ext cx="1351985" cy="1945261"/>
            </a:xfrm>
            <a:prstGeom prst="rect">
              <a:avLst/>
            </a:prstGeom>
          </p:spPr>
        </p:pic>
        <p:sp>
          <p:nvSpPr>
            <p:cNvPr id="20" name="TextBox 19">
              <a:extLst>
                <a:ext uri="{FF2B5EF4-FFF2-40B4-BE49-F238E27FC236}">
                  <a16:creationId xmlns:a16="http://schemas.microsoft.com/office/drawing/2014/main" id="{A4580E8F-C2BD-24EF-8BD5-F94D9B677B03}"/>
                </a:ext>
              </a:extLst>
            </p:cNvPr>
            <p:cNvSpPr txBox="1"/>
            <p:nvPr/>
          </p:nvSpPr>
          <p:spPr>
            <a:xfrm>
              <a:off x="385006" y="5756440"/>
              <a:ext cx="1490928" cy="292388"/>
            </a:xfrm>
            <a:prstGeom prst="rect">
              <a:avLst/>
            </a:prstGeom>
            <a:noFill/>
          </p:spPr>
          <p:txBody>
            <a:bodyPr wrap="square">
              <a:spAutoFit/>
            </a:bodyPr>
            <a:lstStyle/>
            <a:p>
              <a:r>
                <a:rPr lang="en-US" sz="1300" dirty="0">
                  <a:solidFill>
                    <a:schemeClr val="bg1"/>
                  </a:solidFill>
                  <a:latin typeface="Futura Lt BT" panose="020B0402020204020303" pitchFamily="34" charset="0"/>
                </a:rPr>
                <a:t>DISTINGUISHED</a:t>
              </a:r>
            </a:p>
          </p:txBody>
        </p:sp>
      </p:grpSp>
      <p:cxnSp>
        <p:nvCxnSpPr>
          <p:cNvPr id="6" name="Straight Connector 5">
            <a:extLst>
              <a:ext uri="{FF2B5EF4-FFF2-40B4-BE49-F238E27FC236}">
                <a16:creationId xmlns:a16="http://schemas.microsoft.com/office/drawing/2014/main" id="{FAA1CE38-B1C1-4B47-BEDE-6EAA26EE522A}"/>
              </a:ext>
            </a:extLst>
          </p:cNvPr>
          <p:cNvCxnSpPr/>
          <p:nvPr/>
        </p:nvCxnSpPr>
        <p:spPr>
          <a:xfrm>
            <a:off x="1808104" y="3341132"/>
            <a:ext cx="9939186" cy="0"/>
          </a:xfrm>
          <a:prstGeom prst="line">
            <a:avLst/>
          </a:prstGeom>
        </p:spPr>
        <p:style>
          <a:lnRef idx="2">
            <a:schemeClr val="dk1"/>
          </a:lnRef>
          <a:fillRef idx="0">
            <a:schemeClr val="dk1"/>
          </a:fillRef>
          <a:effectRef idx="1">
            <a:schemeClr val="dk1"/>
          </a:effectRef>
          <a:fontRef idx="minor">
            <a:schemeClr val="tx1"/>
          </a:fontRef>
        </p:style>
      </p:cxnSp>
      <p:pic>
        <p:nvPicPr>
          <p:cNvPr id="12" name="Picture 11">
            <a:extLst>
              <a:ext uri="{FF2B5EF4-FFF2-40B4-BE49-F238E27FC236}">
                <a16:creationId xmlns:a16="http://schemas.microsoft.com/office/drawing/2014/main" id="{89770988-0953-04A5-A578-EF3EEEFCEB8E}"/>
              </a:ext>
            </a:extLst>
          </p:cNvPr>
          <p:cNvPicPr>
            <a:picLocks noChangeAspect="1"/>
          </p:cNvPicPr>
          <p:nvPr/>
        </p:nvPicPr>
        <p:blipFill>
          <a:blip r:embed="rId6"/>
          <a:stretch>
            <a:fillRect/>
          </a:stretch>
        </p:blipFill>
        <p:spPr>
          <a:xfrm>
            <a:off x="1756671" y="4928978"/>
            <a:ext cx="9961727" cy="18290"/>
          </a:xfrm>
          <a:prstGeom prst="rect">
            <a:avLst/>
          </a:prstGeom>
        </p:spPr>
      </p:pic>
    </p:spTree>
    <p:extLst>
      <p:ext uri="{BB962C8B-B14F-4D97-AF65-F5344CB8AC3E}">
        <p14:creationId xmlns:p14="http://schemas.microsoft.com/office/powerpoint/2010/main" val="116655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BE34-9B2C-5276-7FF6-2AF4CD9E86AF}"/>
              </a:ext>
            </a:extLst>
          </p:cNvPr>
          <p:cNvSpPr>
            <a:spLocks noGrp="1"/>
          </p:cNvSpPr>
          <p:nvPr>
            <p:ph type="title"/>
          </p:nvPr>
        </p:nvSpPr>
        <p:spPr/>
        <p:txBody>
          <a:bodyPr/>
          <a:lstStyle/>
          <a:p>
            <a:r>
              <a:rPr lang="en-US" sz="4400" dirty="0">
                <a:latin typeface="Futura Lt BT" panose="020B0402020204020303" pitchFamily="34" charset="0"/>
              </a:rPr>
              <a:t>Shared Leadership Opportunities</a:t>
            </a:r>
          </a:p>
        </p:txBody>
      </p:sp>
      <p:sp>
        <p:nvSpPr>
          <p:cNvPr id="3" name="Content Placeholder 2">
            <a:extLst>
              <a:ext uri="{FF2B5EF4-FFF2-40B4-BE49-F238E27FC236}">
                <a16:creationId xmlns:a16="http://schemas.microsoft.com/office/drawing/2014/main" id="{C48D9D6D-4281-6F00-0314-4D6DFB58C801}"/>
              </a:ext>
            </a:extLst>
          </p:cNvPr>
          <p:cNvSpPr>
            <a:spLocks noGrp="1"/>
          </p:cNvSpPr>
          <p:nvPr>
            <p:ph idx="1"/>
          </p:nvPr>
        </p:nvSpPr>
        <p:spPr>
          <a:xfrm>
            <a:off x="461914" y="2375555"/>
            <a:ext cx="11283884" cy="4128940"/>
          </a:xfrm>
        </p:spPr>
        <p:txBody>
          <a:bodyPr>
            <a:normAutofit/>
          </a:bodyPr>
          <a:lstStyle/>
          <a:p>
            <a:pPr>
              <a:buFont typeface="+mj-lt"/>
              <a:buAutoNum type="arabicPeriod"/>
            </a:pPr>
            <a:r>
              <a:rPr lang="en-US" sz="1800" dirty="0">
                <a:latin typeface="Futura Lt BT" panose="020B0402020204020303" pitchFamily="34" charset="0"/>
              </a:rPr>
              <a:t>Teachers as mentors-both local and state</a:t>
            </a:r>
          </a:p>
          <a:p>
            <a:pPr>
              <a:buFont typeface="+mj-lt"/>
              <a:buAutoNum type="arabicPeriod"/>
            </a:pPr>
            <a:r>
              <a:rPr lang="en-US" sz="1800" dirty="0">
                <a:latin typeface="Futura Lt BT" panose="020B0402020204020303" pitchFamily="34" charset="0"/>
              </a:rPr>
              <a:t>Teachers as literacy or math leaders</a:t>
            </a:r>
          </a:p>
          <a:p>
            <a:pPr>
              <a:buFont typeface="+mj-lt"/>
              <a:buAutoNum type="arabicPeriod"/>
            </a:pPr>
            <a:r>
              <a:rPr lang="en-US" sz="1800" dirty="0">
                <a:latin typeface="Futura Lt BT" panose="020B0402020204020303" pitchFamily="34" charset="0"/>
              </a:rPr>
              <a:t>Teachers as coaches, i.e. SD DOE Coaching Program for Reading</a:t>
            </a:r>
          </a:p>
          <a:p>
            <a:pPr>
              <a:buFont typeface="+mj-lt"/>
              <a:buAutoNum type="arabicPeriod"/>
            </a:pPr>
            <a:r>
              <a:rPr lang="en-US" sz="1800" dirty="0">
                <a:latin typeface="Futura Lt BT" panose="020B0402020204020303" pitchFamily="34" charset="0"/>
              </a:rPr>
              <a:t>Support of teachers as members on committees both local, state, and national, i.e. curriculum, instructional council, hiring, etc.</a:t>
            </a:r>
          </a:p>
          <a:p>
            <a:pPr>
              <a:buFont typeface="+mj-lt"/>
              <a:buAutoNum type="arabicPeriod"/>
            </a:pPr>
            <a:r>
              <a:rPr lang="en-US" sz="1800" dirty="0">
                <a:latin typeface="Futura Lt BT" panose="020B0402020204020303" pitchFamily="34" charset="0"/>
              </a:rPr>
              <a:t>Department chairpersons; grade level leaders </a:t>
            </a:r>
          </a:p>
          <a:p>
            <a:pPr>
              <a:buFont typeface="+mj-lt"/>
              <a:buAutoNum type="arabicPeriod"/>
            </a:pPr>
            <a:r>
              <a:rPr lang="en-US" sz="1800" dirty="0">
                <a:latin typeface="Futura Lt BT" panose="020B0402020204020303" pitchFamily="34" charset="0"/>
              </a:rPr>
              <a:t>District and school level leadership teams, i.e. PBIS teams, data teams, PLC teams, BLT</a:t>
            </a:r>
          </a:p>
          <a:p>
            <a:pPr>
              <a:buFont typeface="+mj-lt"/>
              <a:buAutoNum type="arabicPeriod"/>
            </a:pPr>
            <a:r>
              <a:rPr lang="en-US" sz="1800" dirty="0">
                <a:latin typeface="Futura Lt BT" panose="020B0402020204020303" pitchFamily="34" charset="0"/>
              </a:rPr>
              <a:t>Internship opportunities</a:t>
            </a:r>
          </a:p>
          <a:p>
            <a:pPr>
              <a:buFont typeface="+mj-lt"/>
              <a:buAutoNum type="arabicPeriod"/>
            </a:pPr>
            <a:r>
              <a:rPr lang="en-US" sz="1800" dirty="0">
                <a:latin typeface="Futura Lt BT" panose="020B0402020204020303" pitchFamily="34" charset="0"/>
              </a:rPr>
              <a:t>Participation in programs both internal and external that support aspiring leaders, i.e. MAPLE’s yearly Aspiring Leaders program, </a:t>
            </a:r>
            <a:r>
              <a:rPr lang="en-US" sz="1800" dirty="0" err="1">
                <a:latin typeface="Futura Lt BT" panose="020B0402020204020303" pitchFamily="34" charset="0"/>
              </a:rPr>
              <a:t>Porthan</a:t>
            </a:r>
            <a:r>
              <a:rPr lang="en-US" sz="1800" dirty="0">
                <a:latin typeface="Futura Lt BT" panose="020B0402020204020303" pitchFamily="34" charset="0"/>
              </a:rPr>
              <a:t> training, SD DOE Coaching for Reading</a:t>
            </a:r>
          </a:p>
          <a:p>
            <a:pPr>
              <a:buFont typeface="+mj-lt"/>
              <a:buAutoNum type="arabicPeriod"/>
            </a:pPr>
            <a:r>
              <a:rPr lang="en-US" sz="1800" dirty="0">
                <a:latin typeface="Futura Lt BT" panose="020B0402020204020303" pitchFamily="34" charset="0"/>
              </a:rPr>
              <a:t>Support and encouragement of teachers seeking National Certification</a:t>
            </a:r>
          </a:p>
          <a:p>
            <a:endParaRPr lang="en-US" dirty="0"/>
          </a:p>
        </p:txBody>
      </p:sp>
    </p:spTree>
    <p:extLst>
      <p:ext uri="{BB962C8B-B14F-4D97-AF65-F5344CB8AC3E}">
        <p14:creationId xmlns:p14="http://schemas.microsoft.com/office/powerpoint/2010/main" val="288422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B9A4215-CC49-DD63-7C47-27241C4E737B}"/>
              </a:ext>
            </a:extLst>
          </p:cNvPr>
          <p:cNvSpPr>
            <a:spLocks noGrp="1"/>
          </p:cNvSpPr>
          <p:nvPr>
            <p:ph type="title"/>
          </p:nvPr>
        </p:nvSpPr>
        <p:spPr>
          <a:xfrm>
            <a:off x="1154955" y="973668"/>
            <a:ext cx="2942210" cy="1921932"/>
          </a:xfrm>
        </p:spPr>
        <p:txBody>
          <a:bodyPr>
            <a:normAutofit fontScale="90000"/>
          </a:bodyPr>
          <a:lstStyle/>
          <a:p>
            <a:r>
              <a:rPr lang="en-US" sz="4400" dirty="0">
                <a:solidFill>
                  <a:srgbClr val="EBEBEB"/>
                </a:solidFill>
                <a:latin typeface="Futura Lt BT" panose="020B0402020204020303" pitchFamily="34" charset="0"/>
              </a:rPr>
              <a:t>High Quality Teachers</a:t>
            </a:r>
          </a:p>
        </p:txBody>
      </p:sp>
      <p:pic>
        <p:nvPicPr>
          <p:cNvPr id="4" name="Picture 3">
            <a:extLst>
              <a:ext uri="{FF2B5EF4-FFF2-40B4-BE49-F238E27FC236}">
                <a16:creationId xmlns:a16="http://schemas.microsoft.com/office/drawing/2014/main" id="{A85D7F8E-E765-2F99-D000-CD7693D5EE12}"/>
              </a:ext>
            </a:extLst>
          </p:cNvPr>
          <p:cNvPicPr>
            <a:picLocks noChangeAspect="1"/>
          </p:cNvPicPr>
          <p:nvPr/>
        </p:nvPicPr>
        <p:blipFill>
          <a:blip r:embed="rId2"/>
          <a:stretch>
            <a:fillRect/>
          </a:stretch>
        </p:blipFill>
        <p:spPr>
          <a:xfrm>
            <a:off x="5401928" y="402164"/>
            <a:ext cx="4889990" cy="6170335"/>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C2C9A9F-B252-1E8D-C156-2A7B17798227}"/>
              </a:ext>
            </a:extLst>
          </p:cNvPr>
          <p:cNvSpPr>
            <a:spLocks noGrp="1"/>
          </p:cNvSpPr>
          <p:nvPr>
            <p:ph idx="1"/>
          </p:nvPr>
        </p:nvSpPr>
        <p:spPr>
          <a:xfrm>
            <a:off x="1174207" y="2717032"/>
            <a:ext cx="3133726" cy="2843981"/>
          </a:xfrm>
        </p:spPr>
        <p:txBody>
          <a:bodyPr>
            <a:normAutofit/>
          </a:bodyPr>
          <a:lstStyle/>
          <a:p>
            <a:pPr marL="0" indent="0">
              <a:buNone/>
            </a:pPr>
            <a:r>
              <a:rPr lang="en-US" dirty="0">
                <a:solidFill>
                  <a:srgbClr val="FFFFFF"/>
                </a:solidFill>
                <a:latin typeface="Futura Lt BT" panose="020B0402020204020303" pitchFamily="34" charset="0"/>
              </a:rPr>
              <a:t>Domain 3.3</a:t>
            </a: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2277171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p:txBody>
          <a:bodyPr/>
          <a:lstStyle/>
          <a:p>
            <a:r>
              <a:rPr lang="en-US" sz="4400" dirty="0">
                <a:latin typeface="Futura Lt BT" panose="020B0402020204020303" pitchFamily="34" charset="0"/>
              </a:rPr>
              <a:t>High Quality Teachers</a:t>
            </a:r>
            <a:br>
              <a:rPr lang="en-US" sz="4400" dirty="0">
                <a:latin typeface="Futura Lt BT" panose="020B0402020204020303" pitchFamily="34" charset="0"/>
              </a:rPr>
            </a:br>
            <a:r>
              <a:rPr lang="en-US" sz="4400" dirty="0">
                <a:latin typeface="Futura Lt BT" panose="020B0402020204020303" pitchFamily="34" charset="0"/>
              </a:rPr>
              <a:t>Considerations</a:t>
            </a:r>
          </a:p>
        </p:txBody>
      </p:sp>
      <p:sp>
        <p:nvSpPr>
          <p:cNvPr id="3" name="Content Placeholder 2">
            <a:extLst>
              <a:ext uri="{FF2B5EF4-FFF2-40B4-BE49-F238E27FC236}">
                <a16:creationId xmlns:a16="http://schemas.microsoft.com/office/drawing/2014/main" id="{415BC256-AF67-394E-489A-BA5E5C76899E}"/>
              </a:ext>
            </a:extLst>
          </p:cNvPr>
          <p:cNvSpPr>
            <a:spLocks noGrp="1"/>
          </p:cNvSpPr>
          <p:nvPr>
            <p:ph idx="1"/>
          </p:nvPr>
        </p:nvSpPr>
        <p:spPr>
          <a:xfrm>
            <a:off x="461639" y="2318995"/>
            <a:ext cx="11239129" cy="4326902"/>
          </a:xfrm>
        </p:spPr>
        <p:txBody>
          <a:bodyPr>
            <a:normAutofit/>
          </a:bodyPr>
          <a:lstStyle/>
          <a:p>
            <a:pPr marL="342900" indent="-342900">
              <a:buAutoNum type="arabicPeriod"/>
            </a:pPr>
            <a:r>
              <a:rPr lang="en-US" sz="2000" dirty="0">
                <a:latin typeface="Futura Lt BT" panose="020B0402020204020303" pitchFamily="34" charset="0"/>
              </a:rPr>
              <a:t>What are your hiring processes/procedures?</a:t>
            </a:r>
          </a:p>
          <a:p>
            <a:pPr marL="342900" indent="-342900">
              <a:buAutoNum type="arabicPeriod"/>
            </a:pPr>
            <a:r>
              <a:rPr lang="en-US" sz="2000" dirty="0">
                <a:latin typeface="Futura Lt BT" panose="020B0402020204020303" pitchFamily="34" charset="0"/>
              </a:rPr>
              <a:t>When hiring, what selection criteria do you </a:t>
            </a:r>
            <a:r>
              <a:rPr lang="en-US" sz="2000" u="sng" dirty="0">
                <a:latin typeface="Futura Lt BT" panose="020B0402020204020303" pitchFamily="34" charset="0"/>
              </a:rPr>
              <a:t>consistently</a:t>
            </a:r>
            <a:r>
              <a:rPr lang="en-US" sz="2000" dirty="0">
                <a:latin typeface="Futura Lt BT" panose="020B0402020204020303" pitchFamily="34" charset="0"/>
              </a:rPr>
              <a:t> use to assess a candidate’s skills and potential “fit” within the staff culture, within a grade level team, within a content area team.  </a:t>
            </a:r>
          </a:p>
          <a:p>
            <a:pPr marL="342900" indent="-342900">
              <a:buAutoNum type="arabicPeriod"/>
            </a:pPr>
            <a:r>
              <a:rPr lang="en-US" sz="2000" dirty="0">
                <a:latin typeface="Futura Lt BT" panose="020B0402020204020303" pitchFamily="34" charset="0"/>
              </a:rPr>
              <a:t>When hiring, does your selection criteria assess whether a candidate has specific strengths that you are seeking to balance strengths that already exist within the whole school culture and within team cultures?</a:t>
            </a:r>
          </a:p>
          <a:p>
            <a:pPr marL="342900" indent="-342900">
              <a:buAutoNum type="arabicPeriod"/>
            </a:pPr>
            <a:r>
              <a:rPr lang="en-US" sz="2000" dirty="0">
                <a:latin typeface="Futura Lt BT" panose="020B0402020204020303" pitchFamily="34" charset="0"/>
              </a:rPr>
              <a:t>Assuming that you have fully implemented the Danielson model for teacher evaluations, what is your progress with providing individualized and timely formative and summative feedback?  </a:t>
            </a:r>
          </a:p>
          <a:p>
            <a:pPr marL="342900" indent="-342900">
              <a:buAutoNum type="arabicPeriod"/>
            </a:pPr>
            <a:r>
              <a:rPr lang="en-US" sz="2000" dirty="0">
                <a:latin typeface="Futura Lt BT" panose="020B0402020204020303" pitchFamily="34" charset="0"/>
              </a:rPr>
              <a:t>Are you using evidence-based feedback in your formative and summative conversations with teachers</a:t>
            </a:r>
          </a:p>
          <a:p>
            <a:pPr marL="342900" indent="-342900">
              <a:buAutoNum type="arabicPeriod"/>
            </a:pPr>
            <a:r>
              <a:rPr lang="en-US" sz="2000" dirty="0">
                <a:latin typeface="Futura Lt BT" panose="020B0402020204020303" pitchFamily="34" charset="0"/>
              </a:rPr>
              <a:t>What steps have you taken in the formative and summative feedback process to facilitate teachers becoming more reflective about their own practice? </a:t>
            </a:r>
          </a:p>
          <a:p>
            <a:pPr>
              <a:buAutoNum type="arabicPeriod"/>
            </a:pPr>
            <a:endParaRPr lang="en-US" dirty="0"/>
          </a:p>
        </p:txBody>
      </p:sp>
    </p:spTree>
    <p:extLst>
      <p:ext uri="{BB962C8B-B14F-4D97-AF65-F5344CB8AC3E}">
        <p14:creationId xmlns:p14="http://schemas.microsoft.com/office/powerpoint/2010/main" val="278144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F7B4-B180-8088-15B9-6D3F3E8374CA}"/>
              </a:ext>
            </a:extLst>
          </p:cNvPr>
          <p:cNvSpPr>
            <a:spLocks noGrp="1"/>
          </p:cNvSpPr>
          <p:nvPr>
            <p:ph type="title"/>
          </p:nvPr>
        </p:nvSpPr>
        <p:spPr>
          <a:xfrm>
            <a:off x="1154954" y="926534"/>
            <a:ext cx="8761413" cy="706964"/>
          </a:xfrm>
        </p:spPr>
        <p:txBody>
          <a:bodyPr/>
          <a:lstStyle/>
          <a:p>
            <a:r>
              <a:rPr lang="en-US" sz="4000" dirty="0">
                <a:latin typeface="Futura Lt BT" panose="020B0402020204020303" pitchFamily="34" charset="0"/>
              </a:rPr>
              <a:t>High Quality Teachers</a:t>
            </a:r>
            <a:br>
              <a:rPr lang="en-US" sz="4000" dirty="0">
                <a:latin typeface="Futura Lt BT" panose="020B0402020204020303" pitchFamily="34" charset="0"/>
              </a:rPr>
            </a:br>
            <a:r>
              <a:rPr lang="en-US" sz="4000" dirty="0">
                <a:latin typeface="Futura Lt BT" panose="020B0402020204020303" pitchFamily="34" charset="0"/>
              </a:rPr>
              <a:t>Considerations </a:t>
            </a:r>
          </a:p>
        </p:txBody>
      </p:sp>
      <p:sp>
        <p:nvSpPr>
          <p:cNvPr id="3" name="Content Placeholder 2">
            <a:extLst>
              <a:ext uri="{FF2B5EF4-FFF2-40B4-BE49-F238E27FC236}">
                <a16:creationId xmlns:a16="http://schemas.microsoft.com/office/drawing/2014/main" id="{C9130BFA-1684-91AE-41A6-D2771A8417CC}"/>
              </a:ext>
            </a:extLst>
          </p:cNvPr>
          <p:cNvSpPr>
            <a:spLocks noGrp="1"/>
          </p:cNvSpPr>
          <p:nvPr>
            <p:ph idx="1"/>
          </p:nvPr>
        </p:nvSpPr>
        <p:spPr>
          <a:xfrm>
            <a:off x="1683170" y="2375555"/>
            <a:ext cx="8825659" cy="4194928"/>
          </a:xfrm>
        </p:spPr>
        <p:txBody>
          <a:bodyPr/>
          <a:lstStyle/>
          <a:p>
            <a:pPr marL="0" indent="0">
              <a:buNone/>
            </a:pPr>
            <a:r>
              <a:rPr lang="en-US" sz="2400" dirty="0">
                <a:solidFill>
                  <a:schemeClr val="tx2"/>
                </a:solidFill>
                <a:latin typeface="Futura Lt BT" panose="020B0402020204020303" pitchFamily="34" charset="0"/>
              </a:rPr>
              <a:t>Consider the following quotes and how they apply to your practice?</a:t>
            </a:r>
          </a:p>
          <a:p>
            <a:pPr marL="0" indent="0">
              <a:buNone/>
            </a:pPr>
            <a:r>
              <a:rPr lang="en-US" sz="2400" dirty="0">
                <a:solidFill>
                  <a:schemeClr val="tx2"/>
                </a:solidFill>
                <a:latin typeface="Futura Lt BT" panose="020B0402020204020303" pitchFamily="34" charset="0"/>
              </a:rPr>
              <a:t> </a:t>
            </a:r>
          </a:p>
          <a:p>
            <a:pPr marL="0" indent="0">
              <a:buNone/>
            </a:pPr>
            <a:r>
              <a:rPr lang="en-US" sz="2400" i="1" dirty="0">
                <a:solidFill>
                  <a:schemeClr val="tx2"/>
                </a:solidFill>
                <a:latin typeface="Futura Lt BT" panose="020B0402020204020303" pitchFamily="34" charset="0"/>
              </a:rPr>
              <a:t>Good coaching helps a person move from where they are to where they want to be (Aguilar, 2011). </a:t>
            </a:r>
          </a:p>
          <a:p>
            <a:pPr marL="0" indent="0">
              <a:buNone/>
            </a:pPr>
            <a:endParaRPr lang="en-US" sz="2400" i="1" dirty="0">
              <a:solidFill>
                <a:schemeClr val="tx2"/>
              </a:solidFill>
              <a:latin typeface="Futura Lt BT" panose="020B0402020204020303" pitchFamily="34" charset="0"/>
            </a:endParaRPr>
          </a:p>
          <a:p>
            <a:pPr marL="0" indent="0">
              <a:buNone/>
            </a:pPr>
            <a:r>
              <a:rPr lang="en-US" sz="2400" i="1" dirty="0">
                <a:solidFill>
                  <a:schemeClr val="tx2"/>
                </a:solidFill>
                <a:latin typeface="Futura Lt BT" panose="020B0402020204020303" pitchFamily="34" charset="0"/>
              </a:rPr>
              <a:t>Coaching cannot be mandated and cannot be a requirement. Once trusting, respectful relationships are in place, principals can effectively serve as coaches and help teachers reflect on and improve their teaching (Williamson, 2012)</a:t>
            </a:r>
          </a:p>
          <a:p>
            <a:pPr marL="0" indent="0">
              <a:buNone/>
            </a:pPr>
            <a:endParaRPr lang="en-US" dirty="0"/>
          </a:p>
        </p:txBody>
      </p:sp>
    </p:spTree>
    <p:extLst>
      <p:ext uri="{BB962C8B-B14F-4D97-AF65-F5344CB8AC3E}">
        <p14:creationId xmlns:p14="http://schemas.microsoft.com/office/powerpoint/2010/main" val="168217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86D8-9116-51A6-C821-850D7D503230}"/>
              </a:ext>
            </a:extLst>
          </p:cNvPr>
          <p:cNvSpPr>
            <a:spLocks noGrp="1"/>
          </p:cNvSpPr>
          <p:nvPr>
            <p:ph type="title"/>
          </p:nvPr>
        </p:nvSpPr>
        <p:spPr>
          <a:xfrm>
            <a:off x="1154954" y="838200"/>
            <a:ext cx="8761413" cy="706964"/>
          </a:xfrm>
        </p:spPr>
        <p:txBody>
          <a:bodyPr/>
          <a:lstStyle/>
          <a:p>
            <a:r>
              <a:rPr lang="en-US" sz="4000" dirty="0">
                <a:latin typeface="Futura Lt BT" panose="020B0402020204020303" pitchFamily="34" charset="0"/>
              </a:rPr>
              <a:t>High Quality Teachers</a:t>
            </a:r>
            <a:br>
              <a:rPr lang="en-US" sz="4000" dirty="0">
                <a:latin typeface="Futura Lt BT" panose="020B0402020204020303" pitchFamily="34" charset="0"/>
              </a:rPr>
            </a:br>
            <a:r>
              <a:rPr lang="en-US" sz="4000" dirty="0">
                <a:latin typeface="Futura Lt BT" panose="020B0402020204020303" pitchFamily="34" charset="0"/>
              </a:rPr>
              <a:t>Level Comparison and Progression</a:t>
            </a:r>
          </a:p>
        </p:txBody>
      </p:sp>
      <p:sp>
        <p:nvSpPr>
          <p:cNvPr id="8" name="TextBox 7">
            <a:extLst>
              <a:ext uri="{FF2B5EF4-FFF2-40B4-BE49-F238E27FC236}">
                <a16:creationId xmlns:a16="http://schemas.microsoft.com/office/drawing/2014/main" id="{BE14DDE7-5506-476B-5939-B02C78B4C3B5}"/>
              </a:ext>
            </a:extLst>
          </p:cNvPr>
          <p:cNvSpPr txBox="1"/>
          <p:nvPr/>
        </p:nvSpPr>
        <p:spPr>
          <a:xfrm>
            <a:off x="1779882" y="2237229"/>
            <a:ext cx="9967408" cy="1292662"/>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Has </a:t>
            </a:r>
            <a:r>
              <a:rPr lang="en-US" sz="1500" u="sng" dirty="0">
                <a:latin typeface="Futura Lt BT" panose="020B0402020204020303" pitchFamily="34" charset="0"/>
              </a:rPr>
              <a:t>general selection criteria </a:t>
            </a:r>
            <a:r>
              <a:rPr lang="en-US" sz="1500" u="none" dirty="0">
                <a:latin typeface="Futura Lt BT" panose="020B0402020204020303" pitchFamily="34" charset="0"/>
              </a:rPr>
              <a:t>to perform a detailed assessment of potential staff knowledge, skills, and dispositions.</a:t>
            </a:r>
          </a:p>
          <a:p>
            <a:pPr marL="285750" lvl="0" indent="-285750">
              <a:buFont typeface="Arial" panose="020B0604020202020204" pitchFamily="34" charset="0"/>
              <a:buChar char="•"/>
            </a:pPr>
            <a:r>
              <a:rPr lang="en-US" sz="1500" u="sng" dirty="0">
                <a:latin typeface="Futura Lt BT" panose="020B0402020204020303" pitchFamily="34" charset="0"/>
              </a:rPr>
              <a:t>Analyzes teacher evaluations </a:t>
            </a:r>
            <a:r>
              <a:rPr lang="en-US" sz="1500" u="none" dirty="0">
                <a:latin typeface="Futura Lt BT" panose="020B0402020204020303" pitchFamily="34" charset="0"/>
              </a:rPr>
              <a:t>to determine retention.</a:t>
            </a:r>
          </a:p>
          <a:p>
            <a:pPr marL="285750" lvl="0" indent="-285750">
              <a:buFont typeface="Arial" panose="020B0604020202020204" pitchFamily="34" charset="0"/>
              <a:buChar char="•"/>
            </a:pPr>
            <a:r>
              <a:rPr lang="en-US" sz="1500" u="sng" dirty="0">
                <a:latin typeface="Futura Lt BT" panose="020B0402020204020303" pitchFamily="34" charset="0"/>
              </a:rPr>
              <a:t>Occasionally retains teachers </a:t>
            </a:r>
            <a:r>
              <a:rPr lang="en-US" sz="1500" u="none" dirty="0">
                <a:latin typeface="Futura Lt BT" panose="020B0402020204020303" pitchFamily="34" charset="0"/>
              </a:rPr>
              <a:t>based upon </a:t>
            </a:r>
            <a:r>
              <a:rPr lang="en-US" sz="1500" u="sng" dirty="0">
                <a:latin typeface="Futura Lt BT" panose="020B0402020204020303" pitchFamily="34" charset="0"/>
              </a:rPr>
              <a:t>factors other than performance</a:t>
            </a:r>
            <a:r>
              <a:rPr lang="en-US" sz="1500" u="none" dirty="0">
                <a:latin typeface="Futura Lt BT" panose="020B0402020204020303" pitchFamily="34" charset="0"/>
              </a:rPr>
              <a:t>.</a:t>
            </a:r>
          </a:p>
          <a:p>
            <a:pPr marL="285750" lvl="0" indent="-285750">
              <a:buFont typeface="Arial" panose="020B0604020202020204" pitchFamily="34" charset="0"/>
              <a:buChar char="•"/>
            </a:pPr>
            <a:r>
              <a:rPr lang="en-US" sz="1500" u="sng" dirty="0">
                <a:latin typeface="Futura Lt BT" panose="020B0402020204020303" pitchFamily="34" charset="0"/>
              </a:rPr>
              <a:t>Fairly and consistently evaluates </a:t>
            </a:r>
            <a:r>
              <a:rPr lang="en-US" sz="1500" u="none" dirty="0">
                <a:latin typeface="Futura Lt BT" panose="020B0402020204020303" pitchFamily="34" charset="0"/>
              </a:rPr>
              <a:t>school personnel.</a:t>
            </a:r>
            <a:endParaRPr lang="en-US" sz="1500" dirty="0">
              <a:latin typeface="Futura Lt BT" panose="020B0402020204020303" pitchFamily="34" charset="0"/>
            </a:endParaRPr>
          </a:p>
          <a:p>
            <a:endParaRPr lang="en-US" dirty="0"/>
          </a:p>
        </p:txBody>
      </p:sp>
      <p:sp>
        <p:nvSpPr>
          <p:cNvPr id="9" name="TextBox 8">
            <a:extLst>
              <a:ext uri="{FF2B5EF4-FFF2-40B4-BE49-F238E27FC236}">
                <a16:creationId xmlns:a16="http://schemas.microsoft.com/office/drawing/2014/main" id="{A501704B-455B-015E-FF2A-EE3888F2361E}"/>
              </a:ext>
            </a:extLst>
          </p:cNvPr>
          <p:cNvSpPr txBox="1"/>
          <p:nvPr/>
        </p:nvSpPr>
        <p:spPr>
          <a:xfrm>
            <a:off x="1779882" y="3412365"/>
            <a:ext cx="9967408" cy="1523494"/>
          </a:xfrm>
          <a:prstGeom prst="rect">
            <a:avLst/>
          </a:prstGeom>
          <a:noFill/>
        </p:spPr>
        <p:txBody>
          <a:bodyPr wrap="square" rtlCol="0">
            <a:spAutoFit/>
          </a:bodyPr>
          <a:lstStyle/>
          <a:p>
            <a:pPr marL="285750" lvl="0" indent="-285750">
              <a:buFont typeface="Arial" panose="020B0604020202020204" pitchFamily="34" charset="0"/>
              <a:buChar char="•"/>
            </a:pPr>
            <a:r>
              <a:rPr lang="en-US" sz="1500" u="sng" dirty="0">
                <a:latin typeface="Futura Lt BT" panose="020B0402020204020303" pitchFamily="34" charset="0"/>
              </a:rPr>
              <a:t>Hires</a:t>
            </a:r>
            <a:r>
              <a:rPr lang="en-US" sz="1500" u="none" dirty="0">
                <a:latin typeface="Futura Lt BT" panose="020B0402020204020303" pitchFamily="34" charset="0"/>
              </a:rPr>
              <a:t> teachers with </a:t>
            </a:r>
            <a:r>
              <a:rPr lang="en-US" sz="1500" u="sng" dirty="0">
                <a:latin typeface="Futura Lt BT" panose="020B0402020204020303" pitchFamily="34" charset="0"/>
              </a:rPr>
              <a:t>philosophies of teaching and learning similar to other teachers in school.</a:t>
            </a:r>
          </a:p>
          <a:p>
            <a:pPr marL="285750" lvl="0" indent="-285750">
              <a:buFont typeface="Arial" panose="020B0604020202020204" pitchFamily="34" charset="0"/>
              <a:buChar char="•"/>
            </a:pPr>
            <a:r>
              <a:rPr lang="en-US" sz="1500" u="none" dirty="0">
                <a:latin typeface="Futura Lt BT" panose="020B0402020204020303" pitchFamily="34" charset="0"/>
              </a:rPr>
              <a:t>Has </a:t>
            </a:r>
            <a:r>
              <a:rPr lang="en-US" sz="1500" u="sng" dirty="0">
                <a:latin typeface="Futura Lt BT" panose="020B0402020204020303" pitchFamily="34" charset="0"/>
              </a:rPr>
              <a:t>clear and articulated selection criteria </a:t>
            </a:r>
            <a:r>
              <a:rPr lang="en-US" sz="1500" u="none" dirty="0">
                <a:latin typeface="Futura Lt BT" panose="020B0402020204020303" pitchFamily="34" charset="0"/>
              </a:rPr>
              <a:t>to assess </a:t>
            </a:r>
            <a:r>
              <a:rPr lang="en-US" sz="1500" u="sng" dirty="0">
                <a:latin typeface="Futura Lt BT" panose="020B0402020204020303" pitchFamily="34" charset="0"/>
              </a:rPr>
              <a:t>skills and “fit</a:t>
            </a:r>
            <a:r>
              <a:rPr lang="en-US" sz="1500" u="none" dirty="0">
                <a:latin typeface="Futura Lt BT" panose="020B0402020204020303" pitchFamily="34" charset="0"/>
              </a:rPr>
              <a:t>” with school culture and staff.</a:t>
            </a:r>
          </a:p>
          <a:p>
            <a:pPr marL="285750" lvl="0" indent="-285750">
              <a:buFont typeface="Arial" panose="020B0604020202020204" pitchFamily="34" charset="0"/>
              <a:buChar char="•"/>
            </a:pPr>
            <a:r>
              <a:rPr lang="en-US" sz="1500" u="sng" dirty="0">
                <a:latin typeface="Futura Lt BT" panose="020B0402020204020303" pitchFamily="34" charset="0"/>
              </a:rPr>
              <a:t>Implements a formal retention strategy </a:t>
            </a:r>
            <a:r>
              <a:rPr lang="en-US" sz="1500" u="none" dirty="0">
                <a:latin typeface="Futura Lt BT" panose="020B0402020204020303" pitchFamily="34" charset="0"/>
              </a:rPr>
              <a:t>and gives retention offers based on effectiveness.</a:t>
            </a:r>
          </a:p>
          <a:p>
            <a:pPr marL="285750" lvl="0" indent="-285750">
              <a:buFont typeface="Arial" panose="020B0604020202020204" pitchFamily="34" charset="0"/>
              <a:buChar char="•"/>
            </a:pPr>
            <a:r>
              <a:rPr lang="en-US" sz="1500" u="sng" dirty="0">
                <a:latin typeface="Futura Lt BT" panose="020B0402020204020303" pitchFamily="34" charset="0"/>
              </a:rPr>
              <a:t>Fairly and consistently evaluates </a:t>
            </a:r>
            <a:r>
              <a:rPr lang="en-US" sz="1500" u="none" dirty="0">
                <a:latin typeface="Futura Lt BT" panose="020B0402020204020303" pitchFamily="34" charset="0"/>
              </a:rPr>
              <a:t>personnel in accordance with </a:t>
            </a:r>
            <a:r>
              <a:rPr lang="en-US" sz="1500" u="sng" dirty="0">
                <a:latin typeface="Futura Lt BT" panose="020B0402020204020303" pitchFamily="34" charset="0"/>
              </a:rPr>
              <a:t>state and district guidelines</a:t>
            </a:r>
            <a:r>
              <a:rPr lang="en-US" sz="1500" u="none" dirty="0">
                <a:latin typeface="Futura Lt BT" panose="020B0402020204020303" pitchFamily="34" charset="0"/>
              </a:rPr>
              <a:t>.</a:t>
            </a:r>
          </a:p>
          <a:p>
            <a:pPr marL="285750" lvl="0" indent="-285750">
              <a:buFont typeface="Arial" panose="020B0604020202020204" pitchFamily="34" charset="0"/>
              <a:buChar char="•"/>
            </a:pPr>
            <a:r>
              <a:rPr lang="en-US" sz="1500" u="none" dirty="0">
                <a:latin typeface="Futura Lt BT" panose="020B0402020204020303" pitchFamily="34" charset="0"/>
              </a:rPr>
              <a:t>Provides </a:t>
            </a:r>
            <a:r>
              <a:rPr lang="en-US" sz="1500" u="sng" dirty="0">
                <a:latin typeface="Futura Lt BT" panose="020B0402020204020303" pitchFamily="34" charset="0"/>
              </a:rPr>
              <a:t>timely and constructive feedback </a:t>
            </a:r>
            <a:r>
              <a:rPr lang="en-US" sz="1500" u="none" dirty="0">
                <a:latin typeface="Futura Lt BT" panose="020B0402020204020303" pitchFamily="34" charset="0"/>
              </a:rPr>
              <a:t>focused on </a:t>
            </a:r>
            <a:r>
              <a:rPr lang="en-US" sz="1500" u="sng" dirty="0">
                <a:latin typeface="Futura Lt BT" panose="020B0402020204020303" pitchFamily="34" charset="0"/>
              </a:rPr>
              <a:t>improved student learning</a:t>
            </a:r>
            <a:r>
              <a:rPr lang="en-US" sz="1500" u="none" dirty="0">
                <a:latin typeface="Futura Lt BT" panose="020B0402020204020303" pitchFamily="34" charset="0"/>
              </a:rPr>
              <a:t>.</a:t>
            </a:r>
          </a:p>
          <a:p>
            <a:endParaRPr lang="en-US" dirty="0"/>
          </a:p>
        </p:txBody>
      </p:sp>
      <p:sp>
        <p:nvSpPr>
          <p:cNvPr id="11" name="TextBox 10">
            <a:extLst>
              <a:ext uri="{FF2B5EF4-FFF2-40B4-BE49-F238E27FC236}">
                <a16:creationId xmlns:a16="http://schemas.microsoft.com/office/drawing/2014/main" id="{15636720-0B66-7B62-6EAB-8DEE4D38B8F5}"/>
              </a:ext>
            </a:extLst>
          </p:cNvPr>
          <p:cNvSpPr txBox="1"/>
          <p:nvPr/>
        </p:nvSpPr>
        <p:spPr>
          <a:xfrm>
            <a:off x="1750991" y="4912739"/>
            <a:ext cx="9967407" cy="1754326"/>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Implements clear selection criteria and </a:t>
            </a:r>
            <a:r>
              <a:rPr lang="en-US" sz="1500" u="sng" dirty="0">
                <a:latin typeface="Futura Lt BT" panose="020B0402020204020303" pitchFamily="34" charset="0"/>
              </a:rPr>
              <a:t>places teachers </a:t>
            </a:r>
            <a:r>
              <a:rPr lang="en-US" sz="1500" dirty="0">
                <a:latin typeface="Futura Lt BT" panose="020B0402020204020303" pitchFamily="34" charset="0"/>
              </a:rPr>
              <a:t>in grade level and content areas to </a:t>
            </a:r>
            <a:r>
              <a:rPr lang="en-US" sz="1500" u="sng" dirty="0">
                <a:latin typeface="Futura Lt BT" panose="020B0402020204020303" pitchFamily="34" charset="0"/>
              </a:rPr>
              <a:t>create a balanced collegial team with a variety of strengths</a:t>
            </a:r>
            <a:r>
              <a:rPr lang="en-US" sz="1500" dirty="0">
                <a:latin typeface="Futura Lt BT" panose="020B0402020204020303" pitchFamily="34" charset="0"/>
              </a:rPr>
              <a:t>.</a:t>
            </a:r>
          </a:p>
          <a:p>
            <a:pPr marL="285750" lvl="0" indent="-285750">
              <a:buFont typeface="Arial" panose="020B0604020202020204" pitchFamily="34" charset="0"/>
              <a:buChar char="•"/>
            </a:pPr>
            <a:r>
              <a:rPr lang="en-US" sz="1500" u="sng" dirty="0">
                <a:latin typeface="Futura Lt BT" panose="020B0402020204020303" pitchFamily="34" charset="0"/>
              </a:rPr>
              <a:t>Routinely provides </a:t>
            </a:r>
            <a:r>
              <a:rPr lang="en-US" sz="1500" dirty="0">
                <a:latin typeface="Futura Lt BT" panose="020B0402020204020303" pitchFamily="34" charset="0"/>
              </a:rPr>
              <a:t>staff with individualized </a:t>
            </a:r>
            <a:r>
              <a:rPr lang="en-US" sz="1500" u="sng" dirty="0">
                <a:latin typeface="Futura Lt BT" panose="020B0402020204020303" pitchFamily="34" charset="0"/>
              </a:rPr>
              <a:t>timely, constructive formative and summative feedback.</a:t>
            </a:r>
          </a:p>
          <a:p>
            <a:pPr marL="285750" lvl="0" indent="-285750">
              <a:buFont typeface="Arial" panose="020B0604020202020204" pitchFamily="34" charset="0"/>
              <a:buChar char="•"/>
            </a:pPr>
            <a:r>
              <a:rPr lang="en-US" sz="1500" dirty="0">
                <a:latin typeface="Futura Lt BT" panose="020B0402020204020303" pitchFamily="34" charset="0"/>
              </a:rPr>
              <a:t>Provides </a:t>
            </a:r>
            <a:r>
              <a:rPr lang="en-US" sz="1500" u="sng" dirty="0">
                <a:latin typeface="Futura Lt BT" panose="020B0402020204020303" pitchFamily="34" charset="0"/>
              </a:rPr>
              <a:t>effective coaching </a:t>
            </a:r>
            <a:r>
              <a:rPr lang="en-US" sz="1500" dirty="0">
                <a:latin typeface="Futura Lt BT" panose="020B0402020204020303" pitchFamily="34" charset="0"/>
              </a:rPr>
              <a:t>for all teachers.</a:t>
            </a:r>
          </a:p>
          <a:p>
            <a:pPr marL="285750" lvl="0" indent="-285750">
              <a:buFont typeface="Arial" panose="020B0604020202020204" pitchFamily="34" charset="0"/>
              <a:buChar char="•"/>
            </a:pPr>
            <a:r>
              <a:rPr lang="en-US" sz="1500" dirty="0">
                <a:latin typeface="Futura Lt BT" panose="020B0402020204020303" pitchFamily="34" charset="0"/>
              </a:rPr>
              <a:t>Provides </a:t>
            </a:r>
            <a:r>
              <a:rPr lang="en-US" sz="1500" u="sng" dirty="0">
                <a:latin typeface="Futura Lt BT" panose="020B0402020204020303" pitchFamily="34" charset="0"/>
              </a:rPr>
              <a:t>research based professional learning opportunities </a:t>
            </a:r>
            <a:r>
              <a:rPr lang="en-US" sz="1500" dirty="0">
                <a:latin typeface="Futura Lt BT" panose="020B0402020204020303" pitchFamily="34" charset="0"/>
              </a:rPr>
              <a:t>that have been shown to have strong impacts on </a:t>
            </a:r>
            <a:r>
              <a:rPr lang="en-US" sz="1500" u="sng" dirty="0">
                <a:latin typeface="Futura Lt BT" panose="020B0402020204020303" pitchFamily="34" charset="0"/>
              </a:rPr>
              <a:t>populations of students similar to the students in the principal’s school</a:t>
            </a:r>
            <a:r>
              <a:rPr lang="en-US" sz="1500" dirty="0">
                <a:latin typeface="Futura Lt BT" panose="020B0402020204020303" pitchFamily="34" charset="0"/>
              </a:rPr>
              <a:t>.</a:t>
            </a:r>
          </a:p>
          <a:p>
            <a:endParaRPr lang="en-US" dirty="0"/>
          </a:p>
        </p:txBody>
      </p:sp>
      <p:pic>
        <p:nvPicPr>
          <p:cNvPr id="13" name="Picture 12">
            <a:extLst>
              <a:ext uri="{FF2B5EF4-FFF2-40B4-BE49-F238E27FC236}">
                <a16:creationId xmlns:a16="http://schemas.microsoft.com/office/drawing/2014/main" id="{95EE85B0-94A2-1FB6-1887-976B4F8350FB}"/>
              </a:ext>
            </a:extLst>
          </p:cNvPr>
          <p:cNvPicPr>
            <a:picLocks noChangeAspect="1"/>
          </p:cNvPicPr>
          <p:nvPr/>
        </p:nvPicPr>
        <p:blipFill>
          <a:blip r:embed="rId3"/>
          <a:stretch>
            <a:fillRect/>
          </a:stretch>
        </p:blipFill>
        <p:spPr>
          <a:xfrm>
            <a:off x="440638" y="2011895"/>
            <a:ext cx="1339245" cy="1921280"/>
          </a:xfrm>
          <a:prstGeom prst="rect">
            <a:avLst/>
          </a:prstGeom>
        </p:spPr>
      </p:pic>
      <p:pic>
        <p:nvPicPr>
          <p:cNvPr id="14" name="Picture 13">
            <a:extLst>
              <a:ext uri="{FF2B5EF4-FFF2-40B4-BE49-F238E27FC236}">
                <a16:creationId xmlns:a16="http://schemas.microsoft.com/office/drawing/2014/main" id="{995EEDDD-D317-50A6-9380-1526D2222AAF}"/>
              </a:ext>
            </a:extLst>
          </p:cNvPr>
          <p:cNvPicPr>
            <a:picLocks noChangeAspect="1"/>
          </p:cNvPicPr>
          <p:nvPr/>
        </p:nvPicPr>
        <p:blipFill>
          <a:blip r:embed="rId4"/>
          <a:stretch>
            <a:fillRect/>
          </a:stretch>
        </p:blipFill>
        <p:spPr>
          <a:xfrm>
            <a:off x="440637" y="3483190"/>
            <a:ext cx="1335140" cy="1908213"/>
          </a:xfrm>
          <a:prstGeom prst="rect">
            <a:avLst/>
          </a:prstGeom>
        </p:spPr>
      </p:pic>
      <p:grpSp>
        <p:nvGrpSpPr>
          <p:cNvPr id="21" name="Group 20">
            <a:extLst>
              <a:ext uri="{FF2B5EF4-FFF2-40B4-BE49-F238E27FC236}">
                <a16:creationId xmlns:a16="http://schemas.microsoft.com/office/drawing/2014/main" id="{A97B2D7A-DC3E-BC9C-AFBE-8E2B4D81575F}"/>
              </a:ext>
            </a:extLst>
          </p:cNvPr>
          <p:cNvGrpSpPr/>
          <p:nvPr/>
        </p:nvGrpSpPr>
        <p:grpSpPr>
          <a:xfrm>
            <a:off x="440637" y="4912739"/>
            <a:ext cx="1435296" cy="1945261"/>
            <a:chOff x="385006" y="4912739"/>
            <a:chExt cx="1490928" cy="1945261"/>
          </a:xfrm>
        </p:grpSpPr>
        <p:pic>
          <p:nvPicPr>
            <p:cNvPr id="18" name="Picture 17">
              <a:extLst>
                <a:ext uri="{FF2B5EF4-FFF2-40B4-BE49-F238E27FC236}">
                  <a16:creationId xmlns:a16="http://schemas.microsoft.com/office/drawing/2014/main" id="{2138F1FA-A751-375F-7326-8F8A79C135CC}"/>
                </a:ext>
              </a:extLst>
            </p:cNvPr>
            <p:cNvPicPr>
              <a:picLocks noChangeAspect="1"/>
            </p:cNvPicPr>
            <p:nvPr/>
          </p:nvPicPr>
          <p:blipFill>
            <a:blip r:embed="rId5"/>
            <a:stretch>
              <a:fillRect/>
            </a:stretch>
          </p:blipFill>
          <p:spPr>
            <a:xfrm>
              <a:off x="419249" y="4912739"/>
              <a:ext cx="1351985" cy="1945261"/>
            </a:xfrm>
            <a:prstGeom prst="rect">
              <a:avLst/>
            </a:prstGeom>
          </p:spPr>
        </p:pic>
        <p:sp>
          <p:nvSpPr>
            <p:cNvPr id="20" name="TextBox 19">
              <a:extLst>
                <a:ext uri="{FF2B5EF4-FFF2-40B4-BE49-F238E27FC236}">
                  <a16:creationId xmlns:a16="http://schemas.microsoft.com/office/drawing/2014/main" id="{A4580E8F-C2BD-24EF-8BD5-F94D9B677B03}"/>
                </a:ext>
              </a:extLst>
            </p:cNvPr>
            <p:cNvSpPr txBox="1"/>
            <p:nvPr/>
          </p:nvSpPr>
          <p:spPr>
            <a:xfrm>
              <a:off x="385006" y="5756440"/>
              <a:ext cx="1490928" cy="292388"/>
            </a:xfrm>
            <a:prstGeom prst="rect">
              <a:avLst/>
            </a:prstGeom>
            <a:noFill/>
          </p:spPr>
          <p:txBody>
            <a:bodyPr wrap="square">
              <a:spAutoFit/>
            </a:bodyPr>
            <a:lstStyle/>
            <a:p>
              <a:r>
                <a:rPr lang="en-US" sz="1300" dirty="0">
                  <a:solidFill>
                    <a:schemeClr val="bg1"/>
                  </a:solidFill>
                  <a:latin typeface="Futura Lt BT" panose="020B0402020204020303" pitchFamily="34" charset="0"/>
                </a:rPr>
                <a:t>DISTINGUISHED</a:t>
              </a:r>
            </a:p>
          </p:txBody>
        </p:sp>
      </p:grpSp>
      <p:pic>
        <p:nvPicPr>
          <p:cNvPr id="3" name="Picture 2">
            <a:extLst>
              <a:ext uri="{FF2B5EF4-FFF2-40B4-BE49-F238E27FC236}">
                <a16:creationId xmlns:a16="http://schemas.microsoft.com/office/drawing/2014/main" id="{086C16F2-2010-9B33-1E07-6F16B1EC4133}"/>
              </a:ext>
            </a:extLst>
          </p:cNvPr>
          <p:cNvPicPr>
            <a:picLocks noChangeAspect="1"/>
          </p:cNvPicPr>
          <p:nvPr/>
        </p:nvPicPr>
        <p:blipFill>
          <a:blip r:embed="rId6"/>
          <a:stretch>
            <a:fillRect/>
          </a:stretch>
        </p:blipFill>
        <p:spPr>
          <a:xfrm>
            <a:off x="1775139" y="3220033"/>
            <a:ext cx="9992210" cy="18290"/>
          </a:xfrm>
          <a:prstGeom prst="rect">
            <a:avLst/>
          </a:prstGeom>
        </p:spPr>
      </p:pic>
      <p:pic>
        <p:nvPicPr>
          <p:cNvPr id="4" name="Picture 3">
            <a:extLst>
              <a:ext uri="{FF2B5EF4-FFF2-40B4-BE49-F238E27FC236}">
                <a16:creationId xmlns:a16="http://schemas.microsoft.com/office/drawing/2014/main" id="{24F580E7-ADEB-9EBF-D77F-1A27E7C9908C}"/>
              </a:ext>
            </a:extLst>
          </p:cNvPr>
          <p:cNvPicPr>
            <a:picLocks noChangeAspect="1"/>
          </p:cNvPicPr>
          <p:nvPr/>
        </p:nvPicPr>
        <p:blipFill>
          <a:blip r:embed="rId6"/>
          <a:stretch>
            <a:fillRect/>
          </a:stretch>
        </p:blipFill>
        <p:spPr>
          <a:xfrm>
            <a:off x="1767481" y="4711931"/>
            <a:ext cx="9992210" cy="18290"/>
          </a:xfrm>
          <a:prstGeom prst="rect">
            <a:avLst/>
          </a:prstGeom>
        </p:spPr>
      </p:pic>
    </p:spTree>
    <p:extLst>
      <p:ext uri="{BB962C8B-B14F-4D97-AF65-F5344CB8AC3E}">
        <p14:creationId xmlns:p14="http://schemas.microsoft.com/office/powerpoint/2010/main" val="2630114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86D8-9116-51A6-C821-850D7D503230}"/>
              </a:ext>
            </a:extLst>
          </p:cNvPr>
          <p:cNvSpPr>
            <a:spLocks noGrp="1"/>
          </p:cNvSpPr>
          <p:nvPr>
            <p:ph type="title"/>
          </p:nvPr>
        </p:nvSpPr>
        <p:spPr>
          <a:xfrm>
            <a:off x="1154954" y="838200"/>
            <a:ext cx="8761413" cy="706964"/>
          </a:xfrm>
        </p:spPr>
        <p:txBody>
          <a:bodyPr/>
          <a:lstStyle/>
          <a:p>
            <a:r>
              <a:rPr lang="en-US" sz="4000" dirty="0">
                <a:latin typeface="Futura Lt BT" panose="020B0402020204020303" pitchFamily="34" charset="0"/>
              </a:rPr>
              <a:t>High Quality Teachers</a:t>
            </a:r>
            <a:br>
              <a:rPr lang="en-US" sz="4000" dirty="0">
                <a:latin typeface="Futura Lt BT" panose="020B0402020204020303" pitchFamily="34" charset="0"/>
              </a:rPr>
            </a:br>
            <a:r>
              <a:rPr lang="en-US" sz="4000" dirty="0">
                <a:latin typeface="Futura Lt BT" panose="020B0402020204020303" pitchFamily="34" charset="0"/>
              </a:rPr>
              <a:t>Sample Artifact Progression </a:t>
            </a:r>
          </a:p>
        </p:txBody>
      </p:sp>
      <p:sp>
        <p:nvSpPr>
          <p:cNvPr id="8" name="TextBox 7">
            <a:extLst>
              <a:ext uri="{FF2B5EF4-FFF2-40B4-BE49-F238E27FC236}">
                <a16:creationId xmlns:a16="http://schemas.microsoft.com/office/drawing/2014/main" id="{BE14DDE7-5506-476B-5939-B02C78B4C3B5}"/>
              </a:ext>
            </a:extLst>
          </p:cNvPr>
          <p:cNvSpPr txBox="1"/>
          <p:nvPr/>
        </p:nvSpPr>
        <p:spPr>
          <a:xfrm>
            <a:off x="1779882" y="2237229"/>
            <a:ext cx="9967408" cy="1061829"/>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Selection criteria for hiring process.</a:t>
            </a:r>
          </a:p>
          <a:p>
            <a:pPr marL="285750" lvl="0" indent="-285750">
              <a:buFont typeface="Arial" panose="020B0604020202020204" pitchFamily="34" charset="0"/>
              <a:buChar char="•"/>
            </a:pPr>
            <a:r>
              <a:rPr lang="en-US" sz="1500" dirty="0">
                <a:latin typeface="Futura Lt BT" panose="020B0402020204020303" pitchFamily="34" charset="0"/>
              </a:rPr>
              <a:t>Data reflecting alignment of evaluations to retention.</a:t>
            </a:r>
          </a:p>
          <a:p>
            <a:pPr marL="285750" lvl="0" indent="-285750">
              <a:buFont typeface="Arial" panose="020B0604020202020204" pitchFamily="34" charset="0"/>
              <a:buChar char="•"/>
            </a:pPr>
            <a:r>
              <a:rPr lang="en-US" sz="1500" dirty="0">
                <a:latin typeface="Futura Lt BT" panose="020B0402020204020303" pitchFamily="34" charset="0"/>
              </a:rPr>
              <a:t>Data reflecting consistent and fair evaluation of school personnel. </a:t>
            </a:r>
          </a:p>
          <a:p>
            <a:endParaRPr lang="en-US" dirty="0"/>
          </a:p>
        </p:txBody>
      </p:sp>
      <p:sp>
        <p:nvSpPr>
          <p:cNvPr id="9" name="TextBox 8">
            <a:extLst>
              <a:ext uri="{FF2B5EF4-FFF2-40B4-BE49-F238E27FC236}">
                <a16:creationId xmlns:a16="http://schemas.microsoft.com/office/drawing/2014/main" id="{A501704B-455B-015E-FF2A-EE3888F2361E}"/>
              </a:ext>
            </a:extLst>
          </p:cNvPr>
          <p:cNvSpPr txBox="1"/>
          <p:nvPr/>
        </p:nvSpPr>
        <p:spPr>
          <a:xfrm>
            <a:off x="1793993" y="3550419"/>
            <a:ext cx="9967408" cy="1292662"/>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Selection criteria that aligns to philosophy of teaching and learning within the school.</a:t>
            </a:r>
          </a:p>
          <a:p>
            <a:pPr marL="285750" lvl="0" indent="-285750">
              <a:buFont typeface="Arial" panose="020B0604020202020204" pitchFamily="34" charset="0"/>
              <a:buChar char="•"/>
            </a:pPr>
            <a:r>
              <a:rPr lang="en-US" sz="1500" dirty="0">
                <a:latin typeface="Futura Lt BT" panose="020B0402020204020303" pitchFamily="34" charset="0"/>
              </a:rPr>
              <a:t>Selection criteria that assesses staff skills and staff fit with school culture.</a:t>
            </a:r>
          </a:p>
          <a:p>
            <a:pPr marL="285750" lvl="0" indent="-285750">
              <a:buFont typeface="Arial" panose="020B0604020202020204" pitchFamily="34" charset="0"/>
              <a:buChar char="•"/>
            </a:pPr>
            <a:r>
              <a:rPr lang="en-US" sz="1500" dirty="0">
                <a:latin typeface="Futura Lt BT" panose="020B0402020204020303" pitchFamily="34" charset="0"/>
              </a:rPr>
              <a:t>A formal retention strategy/process-based teacher evaluations and teacher effectiveness.</a:t>
            </a:r>
          </a:p>
          <a:p>
            <a:pPr marL="285750" lvl="0" indent="-285750">
              <a:buFont typeface="Arial" panose="020B0604020202020204" pitchFamily="34" charset="0"/>
              <a:buChar char="•"/>
            </a:pPr>
            <a:r>
              <a:rPr lang="en-US" sz="1500" dirty="0">
                <a:latin typeface="Futura Lt BT" panose="020B0402020204020303" pitchFamily="34" charset="0"/>
              </a:rPr>
              <a:t>Evidence that personnel are evaluated in accordance with state and district guidelines.</a:t>
            </a:r>
          </a:p>
          <a:p>
            <a:endParaRPr lang="en-US" dirty="0"/>
          </a:p>
        </p:txBody>
      </p:sp>
      <p:sp>
        <p:nvSpPr>
          <p:cNvPr id="11" name="TextBox 10">
            <a:extLst>
              <a:ext uri="{FF2B5EF4-FFF2-40B4-BE49-F238E27FC236}">
                <a16:creationId xmlns:a16="http://schemas.microsoft.com/office/drawing/2014/main" id="{15636720-0B66-7B62-6EAB-8DEE4D38B8F5}"/>
              </a:ext>
            </a:extLst>
          </p:cNvPr>
          <p:cNvSpPr txBox="1"/>
          <p:nvPr/>
        </p:nvSpPr>
        <p:spPr>
          <a:xfrm>
            <a:off x="1793994" y="4870961"/>
            <a:ext cx="9967407" cy="2215991"/>
          </a:xfrm>
          <a:prstGeom prst="rect">
            <a:avLst/>
          </a:prstGeom>
          <a:noFill/>
        </p:spPr>
        <p:txBody>
          <a:bodyPr wrap="square" rtlCol="0">
            <a:spAutoFit/>
          </a:bodyPr>
          <a:lstStyle/>
          <a:p>
            <a:pPr marL="285750" lvl="0" indent="-285750">
              <a:buFont typeface="Arial" panose="020B0604020202020204" pitchFamily="34" charset="0"/>
              <a:buChar char="•"/>
            </a:pPr>
            <a:r>
              <a:rPr lang="en-US" sz="1450" dirty="0">
                <a:latin typeface="Futura Lt BT" panose="020B0402020204020303" pitchFamily="34" charset="0"/>
              </a:rPr>
              <a:t>Selection criteria that aligns to philosophy of teaching and learning within the school and places teachers in appropriate grade and content teams.</a:t>
            </a:r>
          </a:p>
          <a:p>
            <a:pPr marL="285750" lvl="0" indent="-285750">
              <a:buFont typeface="Arial" panose="020B0604020202020204" pitchFamily="34" charset="0"/>
              <a:buChar char="•"/>
            </a:pPr>
            <a:r>
              <a:rPr lang="en-US" sz="1450" dirty="0">
                <a:latin typeface="Futura Lt BT" panose="020B0402020204020303" pitchFamily="34" charset="0"/>
              </a:rPr>
              <a:t>Selection criteria that assesses staff skills and staff fit within school culture.</a:t>
            </a:r>
          </a:p>
          <a:p>
            <a:pPr marL="285750" lvl="0" indent="-285750">
              <a:buFont typeface="Arial" panose="020B0604020202020204" pitchFamily="34" charset="0"/>
              <a:buChar char="•"/>
            </a:pPr>
            <a:r>
              <a:rPr lang="en-US" sz="1450" dirty="0">
                <a:latin typeface="Futura Lt BT" panose="020B0402020204020303" pitchFamily="34" charset="0"/>
              </a:rPr>
              <a:t>A formal retention strategy/process based on teacher evaluations and teacher effectiveness.</a:t>
            </a:r>
          </a:p>
          <a:p>
            <a:pPr marL="285750" lvl="0" indent="-285750">
              <a:buFont typeface="Arial" panose="020B0604020202020204" pitchFamily="34" charset="0"/>
              <a:buChar char="•"/>
            </a:pPr>
            <a:r>
              <a:rPr lang="en-US" sz="1450" dirty="0">
                <a:latin typeface="Futura Lt BT" panose="020B0402020204020303" pitchFamily="34" charset="0"/>
              </a:rPr>
              <a:t>Evidence that personnel are evaluated in accordance with state and district guidelines.</a:t>
            </a:r>
          </a:p>
          <a:p>
            <a:pPr marL="285750" lvl="0" indent="-285750">
              <a:buFont typeface="Arial" panose="020B0604020202020204" pitchFamily="34" charset="0"/>
              <a:buChar char="•"/>
            </a:pPr>
            <a:r>
              <a:rPr lang="en-US" sz="1450" dirty="0">
                <a:latin typeface="Futura Lt BT" panose="020B0402020204020303" pitchFamily="34" charset="0"/>
              </a:rPr>
              <a:t>Logs/sample feedback forms, sample evaluations etc. as evidence of formative and summative feedback</a:t>
            </a:r>
          </a:p>
          <a:p>
            <a:pPr marL="285750" lvl="0" indent="-285750">
              <a:buFont typeface="Arial" panose="020B0604020202020204" pitchFamily="34" charset="0"/>
              <a:buChar char="•"/>
            </a:pPr>
            <a:r>
              <a:rPr lang="en-US" sz="1450" dirty="0">
                <a:latin typeface="Futura Lt BT" panose="020B0402020204020303" pitchFamily="34" charset="0"/>
              </a:rPr>
              <a:t>Evidence of a coaching process.</a:t>
            </a:r>
          </a:p>
          <a:p>
            <a:pPr marL="285750" lvl="0" indent="-285750">
              <a:buFont typeface="Arial" panose="020B0604020202020204" pitchFamily="34" charset="0"/>
              <a:buChar char="•"/>
            </a:pPr>
            <a:r>
              <a:rPr lang="en-US" sz="1450" dirty="0">
                <a:latin typeface="Futura Lt BT" panose="020B0402020204020303" pitchFamily="34" charset="0"/>
              </a:rPr>
              <a:t>Evidence of professional learning related to specific needs of the school.</a:t>
            </a:r>
          </a:p>
          <a:p>
            <a:endParaRPr lang="en-US" dirty="0"/>
          </a:p>
        </p:txBody>
      </p:sp>
      <p:pic>
        <p:nvPicPr>
          <p:cNvPr id="13" name="Picture 12">
            <a:extLst>
              <a:ext uri="{FF2B5EF4-FFF2-40B4-BE49-F238E27FC236}">
                <a16:creationId xmlns:a16="http://schemas.microsoft.com/office/drawing/2014/main" id="{95EE85B0-94A2-1FB6-1887-976B4F8350FB}"/>
              </a:ext>
            </a:extLst>
          </p:cNvPr>
          <p:cNvPicPr>
            <a:picLocks noChangeAspect="1"/>
          </p:cNvPicPr>
          <p:nvPr/>
        </p:nvPicPr>
        <p:blipFill>
          <a:blip r:embed="rId3"/>
          <a:stretch>
            <a:fillRect/>
          </a:stretch>
        </p:blipFill>
        <p:spPr>
          <a:xfrm>
            <a:off x="440638" y="2011895"/>
            <a:ext cx="1339245" cy="1921280"/>
          </a:xfrm>
          <a:prstGeom prst="rect">
            <a:avLst/>
          </a:prstGeom>
        </p:spPr>
      </p:pic>
      <p:pic>
        <p:nvPicPr>
          <p:cNvPr id="14" name="Picture 13">
            <a:extLst>
              <a:ext uri="{FF2B5EF4-FFF2-40B4-BE49-F238E27FC236}">
                <a16:creationId xmlns:a16="http://schemas.microsoft.com/office/drawing/2014/main" id="{995EEDDD-D317-50A6-9380-1526D2222AAF}"/>
              </a:ext>
            </a:extLst>
          </p:cNvPr>
          <p:cNvPicPr>
            <a:picLocks noChangeAspect="1"/>
          </p:cNvPicPr>
          <p:nvPr/>
        </p:nvPicPr>
        <p:blipFill>
          <a:blip r:embed="rId4"/>
          <a:stretch>
            <a:fillRect/>
          </a:stretch>
        </p:blipFill>
        <p:spPr>
          <a:xfrm>
            <a:off x="440637" y="3483190"/>
            <a:ext cx="1335140" cy="1908213"/>
          </a:xfrm>
          <a:prstGeom prst="rect">
            <a:avLst/>
          </a:prstGeom>
        </p:spPr>
      </p:pic>
      <p:grpSp>
        <p:nvGrpSpPr>
          <p:cNvPr id="21" name="Group 20">
            <a:extLst>
              <a:ext uri="{FF2B5EF4-FFF2-40B4-BE49-F238E27FC236}">
                <a16:creationId xmlns:a16="http://schemas.microsoft.com/office/drawing/2014/main" id="{A97B2D7A-DC3E-BC9C-AFBE-8E2B4D81575F}"/>
              </a:ext>
            </a:extLst>
          </p:cNvPr>
          <p:cNvGrpSpPr/>
          <p:nvPr/>
        </p:nvGrpSpPr>
        <p:grpSpPr>
          <a:xfrm>
            <a:off x="440637" y="4912739"/>
            <a:ext cx="1435296" cy="1945261"/>
            <a:chOff x="385006" y="4912739"/>
            <a:chExt cx="1490928" cy="1945261"/>
          </a:xfrm>
        </p:grpSpPr>
        <p:pic>
          <p:nvPicPr>
            <p:cNvPr id="18" name="Picture 17">
              <a:extLst>
                <a:ext uri="{FF2B5EF4-FFF2-40B4-BE49-F238E27FC236}">
                  <a16:creationId xmlns:a16="http://schemas.microsoft.com/office/drawing/2014/main" id="{2138F1FA-A751-375F-7326-8F8A79C135CC}"/>
                </a:ext>
              </a:extLst>
            </p:cNvPr>
            <p:cNvPicPr>
              <a:picLocks noChangeAspect="1"/>
            </p:cNvPicPr>
            <p:nvPr/>
          </p:nvPicPr>
          <p:blipFill>
            <a:blip r:embed="rId5"/>
            <a:stretch>
              <a:fillRect/>
            </a:stretch>
          </p:blipFill>
          <p:spPr>
            <a:xfrm>
              <a:off x="419249" y="4912739"/>
              <a:ext cx="1351985" cy="1945261"/>
            </a:xfrm>
            <a:prstGeom prst="rect">
              <a:avLst/>
            </a:prstGeom>
          </p:spPr>
        </p:pic>
        <p:sp>
          <p:nvSpPr>
            <p:cNvPr id="20" name="TextBox 19">
              <a:extLst>
                <a:ext uri="{FF2B5EF4-FFF2-40B4-BE49-F238E27FC236}">
                  <a16:creationId xmlns:a16="http://schemas.microsoft.com/office/drawing/2014/main" id="{A4580E8F-C2BD-24EF-8BD5-F94D9B677B03}"/>
                </a:ext>
              </a:extLst>
            </p:cNvPr>
            <p:cNvSpPr txBox="1"/>
            <p:nvPr/>
          </p:nvSpPr>
          <p:spPr>
            <a:xfrm>
              <a:off x="385006" y="5756440"/>
              <a:ext cx="1490928" cy="292388"/>
            </a:xfrm>
            <a:prstGeom prst="rect">
              <a:avLst/>
            </a:prstGeom>
            <a:noFill/>
          </p:spPr>
          <p:txBody>
            <a:bodyPr wrap="square">
              <a:spAutoFit/>
            </a:bodyPr>
            <a:lstStyle/>
            <a:p>
              <a:r>
                <a:rPr lang="en-US" sz="1300" dirty="0">
                  <a:solidFill>
                    <a:schemeClr val="bg1"/>
                  </a:solidFill>
                  <a:latin typeface="Futura Lt BT" panose="020B0402020204020303" pitchFamily="34" charset="0"/>
                </a:rPr>
                <a:t>DISTINGUISHED</a:t>
              </a:r>
            </a:p>
          </p:txBody>
        </p:sp>
      </p:grpSp>
      <p:cxnSp>
        <p:nvCxnSpPr>
          <p:cNvPr id="6" name="Straight Connector 5">
            <a:extLst>
              <a:ext uri="{FF2B5EF4-FFF2-40B4-BE49-F238E27FC236}">
                <a16:creationId xmlns:a16="http://schemas.microsoft.com/office/drawing/2014/main" id="{FAA1CE38-B1C1-4B47-BEDE-6EAA26EE522A}"/>
              </a:ext>
            </a:extLst>
          </p:cNvPr>
          <p:cNvCxnSpPr/>
          <p:nvPr/>
        </p:nvCxnSpPr>
        <p:spPr>
          <a:xfrm>
            <a:off x="1808104" y="3341132"/>
            <a:ext cx="9939186" cy="0"/>
          </a:xfrm>
          <a:prstGeom prst="line">
            <a:avLst/>
          </a:prstGeom>
        </p:spPr>
        <p:style>
          <a:lnRef idx="2">
            <a:schemeClr val="dk1"/>
          </a:lnRef>
          <a:fillRef idx="0">
            <a:schemeClr val="dk1"/>
          </a:fillRef>
          <a:effectRef idx="1">
            <a:schemeClr val="dk1"/>
          </a:effectRef>
          <a:fontRef idx="minor">
            <a:schemeClr val="tx1"/>
          </a:fontRef>
        </p:style>
      </p:cxnSp>
      <p:pic>
        <p:nvPicPr>
          <p:cNvPr id="12" name="Picture 11">
            <a:extLst>
              <a:ext uri="{FF2B5EF4-FFF2-40B4-BE49-F238E27FC236}">
                <a16:creationId xmlns:a16="http://schemas.microsoft.com/office/drawing/2014/main" id="{89770988-0953-04A5-A578-EF3EEEFCEB8E}"/>
              </a:ext>
            </a:extLst>
          </p:cNvPr>
          <p:cNvPicPr>
            <a:picLocks noChangeAspect="1"/>
          </p:cNvPicPr>
          <p:nvPr/>
        </p:nvPicPr>
        <p:blipFill>
          <a:blip r:embed="rId6"/>
          <a:stretch>
            <a:fillRect/>
          </a:stretch>
        </p:blipFill>
        <p:spPr>
          <a:xfrm>
            <a:off x="1775139" y="4701264"/>
            <a:ext cx="9961727" cy="18290"/>
          </a:xfrm>
          <a:prstGeom prst="rect">
            <a:avLst/>
          </a:prstGeom>
        </p:spPr>
      </p:pic>
    </p:spTree>
    <p:extLst>
      <p:ext uri="{BB962C8B-B14F-4D97-AF65-F5344CB8AC3E}">
        <p14:creationId xmlns:p14="http://schemas.microsoft.com/office/powerpoint/2010/main" val="389023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E0433-2ED5-F044-DCD8-9AEE4DEAB77A}"/>
              </a:ext>
            </a:extLst>
          </p:cNvPr>
          <p:cNvSpPr>
            <a:spLocks noGrp="1"/>
          </p:cNvSpPr>
          <p:nvPr>
            <p:ph type="title"/>
          </p:nvPr>
        </p:nvSpPr>
        <p:spPr/>
        <p:txBody>
          <a:bodyPr/>
          <a:lstStyle/>
          <a:p>
            <a:r>
              <a:rPr lang="en-US" sz="3200" dirty="0">
                <a:latin typeface="Futura Lt BT" panose="020B0402020204020303" pitchFamily="34" charset="0"/>
              </a:rPr>
              <a:t>Challenges and Opportunities</a:t>
            </a:r>
          </a:p>
        </p:txBody>
      </p:sp>
      <p:sp>
        <p:nvSpPr>
          <p:cNvPr id="6" name="Content Placeholder 5">
            <a:extLst>
              <a:ext uri="{FF2B5EF4-FFF2-40B4-BE49-F238E27FC236}">
                <a16:creationId xmlns:a16="http://schemas.microsoft.com/office/drawing/2014/main" id="{DF110B8D-76C5-45A8-BA76-AA79D5990E63}"/>
              </a:ext>
            </a:extLst>
          </p:cNvPr>
          <p:cNvSpPr>
            <a:spLocks noGrp="1"/>
          </p:cNvSpPr>
          <p:nvPr>
            <p:ph idx="1"/>
          </p:nvPr>
        </p:nvSpPr>
        <p:spPr>
          <a:xfrm>
            <a:off x="5482676" y="5525181"/>
            <a:ext cx="4688846" cy="1447800"/>
          </a:xfrm>
        </p:spPr>
        <p:txBody>
          <a:bodyPr/>
          <a:lstStyle/>
          <a:p>
            <a:pPr marL="0" indent="0">
              <a:buNone/>
            </a:pPr>
            <a:r>
              <a:rPr lang="en-US" sz="1400" dirty="0">
                <a:latin typeface="Futura Lt BT" panose="020B0402020204020303" pitchFamily="34" charset="0"/>
              </a:rPr>
              <a:t>View of Apollo 13 astronauts changing one of the modified </a:t>
            </a:r>
            <a:r>
              <a:rPr lang="en-US" sz="1400" dirty="0" err="1">
                <a:latin typeface="Futura Lt BT" panose="020B0402020204020303" pitchFamily="34" charset="0"/>
              </a:rPr>
              <a:t>LiOH</a:t>
            </a:r>
            <a:r>
              <a:rPr lang="en-US" sz="1400" dirty="0">
                <a:latin typeface="Futura Lt BT" panose="020B0402020204020303" pitchFamily="34" charset="0"/>
              </a:rPr>
              <a:t> canisters.</a:t>
            </a:r>
          </a:p>
          <a:p>
            <a:pPr marL="0" indent="0">
              <a:buNone/>
            </a:pPr>
            <a:r>
              <a:rPr lang="en-US" sz="1400" dirty="0">
                <a:latin typeface="Futura Lt BT" panose="020B0402020204020303" pitchFamily="34" charset="0"/>
              </a:rPr>
              <a:t>Image Number: </a:t>
            </a:r>
            <a:r>
              <a:rPr lang="en-US" sz="1400" i="1" dirty="0">
                <a:latin typeface="Futura Lt BT" panose="020B0402020204020303" pitchFamily="34" charset="0"/>
              </a:rPr>
              <a:t>AS13-62-9004</a:t>
            </a:r>
            <a:endParaRPr lang="en-US" sz="1400" dirty="0">
              <a:latin typeface="Futura Lt BT" panose="020B0402020204020303" pitchFamily="34" charset="0"/>
            </a:endParaRPr>
          </a:p>
          <a:p>
            <a:pPr marL="0" indent="0">
              <a:buNone/>
            </a:pPr>
            <a:r>
              <a:rPr lang="en-US" sz="1400" dirty="0">
                <a:latin typeface="Futura Lt BT" panose="020B0402020204020303" pitchFamily="34" charset="0"/>
              </a:rPr>
              <a:t>Credit: </a:t>
            </a:r>
            <a:r>
              <a:rPr lang="en-US" sz="1400" i="1" dirty="0">
                <a:latin typeface="Futura Lt BT" panose="020B0402020204020303" pitchFamily="34" charset="0"/>
              </a:rPr>
              <a:t>NASA</a:t>
            </a:r>
            <a:endParaRPr lang="en-US" sz="1400" dirty="0">
              <a:latin typeface="Futura Lt BT" panose="020B0402020204020303" pitchFamily="34" charset="0"/>
            </a:endParaRPr>
          </a:p>
          <a:p>
            <a:endParaRPr lang="en-US" dirty="0"/>
          </a:p>
        </p:txBody>
      </p:sp>
      <p:sp>
        <p:nvSpPr>
          <p:cNvPr id="7" name="Text Placeholder 6">
            <a:extLst>
              <a:ext uri="{FF2B5EF4-FFF2-40B4-BE49-F238E27FC236}">
                <a16:creationId xmlns:a16="http://schemas.microsoft.com/office/drawing/2014/main" id="{259009FA-5F2A-038A-E971-69DC24089C7C}"/>
              </a:ext>
            </a:extLst>
          </p:cNvPr>
          <p:cNvSpPr>
            <a:spLocks noGrp="1"/>
          </p:cNvSpPr>
          <p:nvPr>
            <p:ph type="body" sz="half" idx="2"/>
          </p:nvPr>
        </p:nvSpPr>
        <p:spPr>
          <a:xfrm>
            <a:off x="1154955" y="3039937"/>
            <a:ext cx="2793158" cy="2895599"/>
          </a:xfrm>
        </p:spPr>
        <p:txBody>
          <a:bodyPr/>
          <a:lstStyle/>
          <a:p>
            <a:r>
              <a:rPr lang="en-US" dirty="0">
                <a:solidFill>
                  <a:schemeClr val="bg1"/>
                </a:solidFill>
              </a:rPr>
              <a:t>Domain 3.4</a:t>
            </a:r>
          </a:p>
        </p:txBody>
      </p:sp>
      <p:pic>
        <p:nvPicPr>
          <p:cNvPr id="4" name="Picture 3">
            <a:extLst>
              <a:ext uri="{FF2B5EF4-FFF2-40B4-BE49-F238E27FC236}">
                <a16:creationId xmlns:a16="http://schemas.microsoft.com/office/drawing/2014/main" id="{011B68D0-C20B-795E-D3B9-83344CD782C2}"/>
              </a:ext>
            </a:extLst>
          </p:cNvPr>
          <p:cNvPicPr>
            <a:picLocks noChangeAspect="1"/>
          </p:cNvPicPr>
          <p:nvPr/>
        </p:nvPicPr>
        <p:blipFill>
          <a:blip r:embed="rId2"/>
          <a:stretch>
            <a:fillRect/>
          </a:stretch>
        </p:blipFill>
        <p:spPr>
          <a:xfrm>
            <a:off x="5482677" y="54995"/>
            <a:ext cx="4688846" cy="5969884"/>
          </a:xfrm>
          <a:prstGeom prst="rect">
            <a:avLst/>
          </a:prstGeom>
        </p:spPr>
      </p:pic>
    </p:spTree>
    <p:extLst>
      <p:ext uri="{BB962C8B-B14F-4D97-AF65-F5344CB8AC3E}">
        <p14:creationId xmlns:p14="http://schemas.microsoft.com/office/powerpoint/2010/main" val="390746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p:txBody>
          <a:bodyPr/>
          <a:lstStyle/>
          <a:p>
            <a:r>
              <a:rPr lang="en-US" sz="4400" dirty="0">
                <a:latin typeface="Futura Lt BT" panose="020B0402020204020303" pitchFamily="34" charset="0"/>
              </a:rPr>
              <a:t>Challenges and Opportunities</a:t>
            </a:r>
            <a:br>
              <a:rPr lang="en-US" sz="4400" dirty="0">
                <a:latin typeface="Futura Lt BT" panose="020B0402020204020303" pitchFamily="34" charset="0"/>
              </a:rPr>
            </a:br>
            <a:r>
              <a:rPr lang="en-US" sz="4400" dirty="0">
                <a:latin typeface="Futura Lt BT" panose="020B0402020204020303" pitchFamily="34" charset="0"/>
              </a:rPr>
              <a:t>Considerations</a:t>
            </a:r>
          </a:p>
        </p:txBody>
      </p:sp>
      <p:sp>
        <p:nvSpPr>
          <p:cNvPr id="3" name="Content Placeholder 2">
            <a:extLst>
              <a:ext uri="{FF2B5EF4-FFF2-40B4-BE49-F238E27FC236}">
                <a16:creationId xmlns:a16="http://schemas.microsoft.com/office/drawing/2014/main" id="{415BC256-AF67-394E-489A-BA5E5C76899E}"/>
              </a:ext>
            </a:extLst>
          </p:cNvPr>
          <p:cNvSpPr>
            <a:spLocks noGrp="1"/>
          </p:cNvSpPr>
          <p:nvPr>
            <p:ph idx="1"/>
          </p:nvPr>
        </p:nvSpPr>
        <p:spPr>
          <a:xfrm>
            <a:off x="461639" y="2318995"/>
            <a:ext cx="11239129" cy="4326902"/>
          </a:xfrm>
        </p:spPr>
        <p:txBody>
          <a:bodyPr>
            <a:normAutofit/>
          </a:bodyPr>
          <a:lstStyle/>
          <a:p>
            <a:pPr marL="457200" indent="-457200">
              <a:lnSpc>
                <a:spcPct val="150000"/>
              </a:lnSpc>
              <a:buFont typeface="+mj-lt"/>
              <a:buAutoNum type="arabicPeriod"/>
            </a:pPr>
            <a:r>
              <a:rPr lang="en-US" sz="2000" dirty="0">
                <a:latin typeface="Futura Lt BT" panose="020B0402020204020303" pitchFamily="34" charset="0"/>
              </a:rPr>
              <a:t>How do you monitor school operations such as expenditures, food service, facilities maintenance, etc.?</a:t>
            </a:r>
          </a:p>
          <a:p>
            <a:pPr marL="457200" indent="-457200">
              <a:lnSpc>
                <a:spcPct val="150000"/>
              </a:lnSpc>
              <a:buFont typeface="+mj-lt"/>
              <a:buAutoNum type="arabicPeriod"/>
            </a:pPr>
            <a:r>
              <a:rPr lang="en-US" sz="2000" dirty="0">
                <a:latin typeface="Futura Lt BT" panose="020B0402020204020303" pitchFamily="34" charset="0"/>
              </a:rPr>
              <a:t>Managing school operations can consume a principal’s time.  How do you balance your role as an educational leader with your role as a manager of multiple operations?</a:t>
            </a:r>
          </a:p>
          <a:p>
            <a:pPr marL="457200" indent="-457200">
              <a:lnSpc>
                <a:spcPct val="150000"/>
              </a:lnSpc>
              <a:buFont typeface="+mj-lt"/>
              <a:buAutoNum type="arabicPeriod"/>
            </a:pPr>
            <a:r>
              <a:rPr lang="en-US" sz="2000" dirty="0">
                <a:latin typeface="Futura Lt BT" panose="020B0402020204020303" pitchFamily="34" charset="0"/>
              </a:rPr>
              <a:t> How will you move your role as a manager of school operations from a reactive position to a proactive position?</a:t>
            </a:r>
          </a:p>
          <a:p>
            <a:pPr marL="457200" indent="-457200">
              <a:lnSpc>
                <a:spcPct val="150000"/>
              </a:lnSpc>
              <a:buFont typeface="+mj-lt"/>
              <a:buAutoNum type="arabicPeriod"/>
            </a:pPr>
            <a:r>
              <a:rPr lang="en-US" sz="2000" dirty="0">
                <a:latin typeface="Futura Lt BT" panose="020B0402020204020303" pitchFamily="34" charset="0"/>
              </a:rPr>
              <a:t>How do you involve stakeholders in this process?</a:t>
            </a:r>
          </a:p>
          <a:p>
            <a:pPr>
              <a:buAutoNum type="arabicPeriod"/>
            </a:pPr>
            <a:endParaRPr lang="en-US" dirty="0"/>
          </a:p>
        </p:txBody>
      </p:sp>
    </p:spTree>
    <p:extLst>
      <p:ext uri="{BB962C8B-B14F-4D97-AF65-F5344CB8AC3E}">
        <p14:creationId xmlns:p14="http://schemas.microsoft.com/office/powerpoint/2010/main" val="367952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rgbClr val="EBEBEB"/>
                </a:solidFill>
                <a:latin typeface="Futura Lt BT" panose="020B0402020204020303" pitchFamily="34" charset="0"/>
              </a:rPr>
              <a:t>Domain Three </a:t>
            </a: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7" name="TextBox 6">
            <a:extLst>
              <a:ext uri="{FF2B5EF4-FFF2-40B4-BE49-F238E27FC236}">
                <a16:creationId xmlns:a16="http://schemas.microsoft.com/office/drawing/2014/main" id="{A9EF46B7-AC40-624D-1BAA-125C523709B3}"/>
              </a:ext>
            </a:extLst>
          </p:cNvPr>
          <p:cNvSpPr txBox="1"/>
          <p:nvPr/>
        </p:nvSpPr>
        <p:spPr>
          <a:xfrm>
            <a:off x="8382055" y="4948329"/>
            <a:ext cx="3080765" cy="707886"/>
          </a:xfrm>
          <a:prstGeom prst="rect">
            <a:avLst/>
          </a:prstGeom>
          <a:noFill/>
        </p:spPr>
        <p:txBody>
          <a:bodyPr wrap="square" rtlCol="0">
            <a:spAutoFit/>
          </a:bodyPr>
          <a:lstStyle/>
          <a:p>
            <a:r>
              <a:rPr lang="en-US" sz="2000" dirty="0">
                <a:solidFill>
                  <a:schemeClr val="bg1"/>
                </a:solidFill>
                <a:latin typeface="Futura Lt BT" panose="020B0402020204020303" pitchFamily="34" charset="0"/>
              </a:rPr>
              <a:t>School Operations and Resources </a:t>
            </a:r>
          </a:p>
        </p:txBody>
      </p:sp>
      <p:pic>
        <p:nvPicPr>
          <p:cNvPr id="2" name="Picture 1">
            <a:extLst>
              <a:ext uri="{FF2B5EF4-FFF2-40B4-BE49-F238E27FC236}">
                <a16:creationId xmlns:a16="http://schemas.microsoft.com/office/drawing/2014/main" id="{C105ADBB-CA51-F7ED-EAFE-EA0880AD56B0}"/>
              </a:ext>
            </a:extLst>
          </p:cNvPr>
          <p:cNvPicPr>
            <a:picLocks noChangeAspect="1"/>
          </p:cNvPicPr>
          <p:nvPr/>
        </p:nvPicPr>
        <p:blipFill>
          <a:blip r:embed="rId5"/>
          <a:stretch>
            <a:fillRect/>
          </a:stretch>
        </p:blipFill>
        <p:spPr>
          <a:xfrm>
            <a:off x="1369249" y="0"/>
            <a:ext cx="5319126" cy="6772362"/>
          </a:xfrm>
          <a:prstGeom prst="rect">
            <a:avLst/>
          </a:prstGeom>
        </p:spPr>
      </p:pic>
    </p:spTree>
    <p:custDataLst>
      <p:tags r:id="rId1"/>
    </p:custDataLst>
    <p:extLst>
      <p:ext uri="{BB962C8B-B14F-4D97-AF65-F5344CB8AC3E}">
        <p14:creationId xmlns:p14="http://schemas.microsoft.com/office/powerpoint/2010/main" val="326010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86D8-9116-51A6-C821-850D7D503230}"/>
              </a:ext>
            </a:extLst>
          </p:cNvPr>
          <p:cNvSpPr>
            <a:spLocks noGrp="1"/>
          </p:cNvSpPr>
          <p:nvPr>
            <p:ph type="title"/>
          </p:nvPr>
        </p:nvSpPr>
        <p:spPr>
          <a:xfrm>
            <a:off x="1154954" y="838200"/>
            <a:ext cx="8761413" cy="706964"/>
          </a:xfrm>
        </p:spPr>
        <p:txBody>
          <a:bodyPr/>
          <a:lstStyle/>
          <a:p>
            <a:r>
              <a:rPr lang="en-US" sz="4000" dirty="0">
                <a:latin typeface="Futura Lt BT" panose="020B0402020204020303" pitchFamily="34" charset="0"/>
              </a:rPr>
              <a:t>Challenges and Opportunities</a:t>
            </a:r>
            <a:br>
              <a:rPr lang="en-US" sz="4000" dirty="0">
                <a:latin typeface="Futura Lt BT" panose="020B0402020204020303" pitchFamily="34" charset="0"/>
              </a:rPr>
            </a:br>
            <a:r>
              <a:rPr lang="en-US" sz="4000" dirty="0">
                <a:latin typeface="Futura Lt BT" panose="020B0402020204020303" pitchFamily="34" charset="0"/>
              </a:rPr>
              <a:t>Level Comparison and Progression</a:t>
            </a:r>
          </a:p>
        </p:txBody>
      </p:sp>
      <p:sp>
        <p:nvSpPr>
          <p:cNvPr id="8" name="TextBox 7">
            <a:extLst>
              <a:ext uri="{FF2B5EF4-FFF2-40B4-BE49-F238E27FC236}">
                <a16:creationId xmlns:a16="http://schemas.microsoft.com/office/drawing/2014/main" id="{BE14DDE7-5506-476B-5939-B02C78B4C3B5}"/>
              </a:ext>
            </a:extLst>
          </p:cNvPr>
          <p:cNvSpPr txBox="1"/>
          <p:nvPr/>
        </p:nvSpPr>
        <p:spPr>
          <a:xfrm>
            <a:off x="1779882" y="2237229"/>
            <a:ext cx="9967408" cy="1061829"/>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Demonstrates </a:t>
            </a:r>
            <a:r>
              <a:rPr lang="en-US" sz="1500" u="sng" dirty="0">
                <a:latin typeface="Futura Lt BT" panose="020B0402020204020303" pitchFamily="34" charset="0"/>
              </a:rPr>
              <a:t>emerging awareness </a:t>
            </a:r>
            <a:r>
              <a:rPr lang="en-US" sz="1500" dirty="0">
                <a:latin typeface="Futura Lt BT" panose="020B0402020204020303" pitchFamily="34" charset="0"/>
              </a:rPr>
              <a:t>of challenge that may inhibit school effectiveness and efficiency.</a:t>
            </a:r>
          </a:p>
          <a:p>
            <a:pPr marL="285750" lvl="0" indent="-285750">
              <a:buFont typeface="Arial" panose="020B0604020202020204" pitchFamily="34" charset="0"/>
              <a:buChar char="•"/>
            </a:pPr>
            <a:r>
              <a:rPr lang="en-US" sz="1500" u="sng" dirty="0">
                <a:latin typeface="Futura Lt BT" panose="020B0402020204020303" pitchFamily="34" charset="0"/>
              </a:rPr>
              <a:t>Annually reviews performance indicators </a:t>
            </a:r>
            <a:r>
              <a:rPr lang="en-US" sz="1500" dirty="0">
                <a:latin typeface="Futura Lt BT" panose="020B0402020204020303" pitchFamily="34" charset="0"/>
              </a:rPr>
              <a:t>to ensure that school operations are within budget and are supporting effective teaching and learning.</a:t>
            </a:r>
          </a:p>
          <a:p>
            <a:endParaRPr lang="en-US" dirty="0"/>
          </a:p>
        </p:txBody>
      </p:sp>
      <p:sp>
        <p:nvSpPr>
          <p:cNvPr id="9" name="TextBox 8">
            <a:extLst>
              <a:ext uri="{FF2B5EF4-FFF2-40B4-BE49-F238E27FC236}">
                <a16:creationId xmlns:a16="http://schemas.microsoft.com/office/drawing/2014/main" id="{A501704B-455B-015E-FF2A-EE3888F2361E}"/>
              </a:ext>
            </a:extLst>
          </p:cNvPr>
          <p:cNvSpPr txBox="1"/>
          <p:nvPr/>
        </p:nvSpPr>
        <p:spPr>
          <a:xfrm>
            <a:off x="1779882" y="3519444"/>
            <a:ext cx="9967408" cy="1061829"/>
          </a:xfrm>
          <a:prstGeom prst="rect">
            <a:avLst/>
          </a:prstGeom>
          <a:noFill/>
        </p:spPr>
        <p:txBody>
          <a:bodyPr wrap="square" rtlCol="0">
            <a:spAutoFit/>
          </a:bodyPr>
          <a:lstStyle/>
          <a:p>
            <a:pPr marL="285750" lvl="0" indent="-285750">
              <a:buFont typeface="Arial" panose="020B0604020202020204" pitchFamily="34" charset="0"/>
              <a:buChar char="•"/>
            </a:pPr>
            <a:r>
              <a:rPr lang="en-US" sz="1500" u="sng" dirty="0">
                <a:latin typeface="Futura Lt BT" panose="020B0402020204020303" pitchFamily="34" charset="0"/>
              </a:rPr>
              <a:t>Monitors school operations </a:t>
            </a:r>
            <a:r>
              <a:rPr lang="en-US" sz="1500" u="none" dirty="0">
                <a:latin typeface="Futura Lt BT" panose="020B0402020204020303" pitchFamily="34" charset="0"/>
              </a:rPr>
              <a:t>to identify any area that is not operating optimally and puts an action plan in place to address any areas of concern-especially those areas that affect teaching and learning.</a:t>
            </a:r>
          </a:p>
          <a:p>
            <a:pPr marL="285750" lvl="0" indent="-285750">
              <a:buFont typeface="Arial" panose="020B0604020202020204" pitchFamily="34" charset="0"/>
              <a:buChar char="•"/>
            </a:pPr>
            <a:r>
              <a:rPr lang="en-US" sz="1500" u="sng" dirty="0">
                <a:latin typeface="Futura Lt BT" panose="020B0402020204020303" pitchFamily="34" charset="0"/>
              </a:rPr>
              <a:t>Analyzes resource allocations </a:t>
            </a:r>
            <a:r>
              <a:rPr lang="en-US" sz="1500" u="none" dirty="0">
                <a:latin typeface="Futura Lt BT" panose="020B0402020204020303" pitchFamily="34" charset="0"/>
              </a:rPr>
              <a:t>to ensure resources are being used </a:t>
            </a:r>
            <a:r>
              <a:rPr lang="en-US" sz="1500" u="sng" dirty="0">
                <a:latin typeface="Futura Lt BT" panose="020B0402020204020303" pitchFamily="34" charset="0"/>
              </a:rPr>
              <a:t>efficiently and effectively</a:t>
            </a:r>
            <a:r>
              <a:rPr lang="en-US" sz="1500" u="none" dirty="0">
                <a:latin typeface="Futura Lt BT" panose="020B0402020204020303" pitchFamily="34" charset="0"/>
              </a:rPr>
              <a:t>.</a:t>
            </a:r>
          </a:p>
          <a:p>
            <a:endParaRPr lang="en-US" dirty="0"/>
          </a:p>
        </p:txBody>
      </p:sp>
      <p:sp>
        <p:nvSpPr>
          <p:cNvPr id="11" name="TextBox 10">
            <a:extLst>
              <a:ext uri="{FF2B5EF4-FFF2-40B4-BE49-F238E27FC236}">
                <a16:creationId xmlns:a16="http://schemas.microsoft.com/office/drawing/2014/main" id="{15636720-0B66-7B62-6EAB-8DEE4D38B8F5}"/>
              </a:ext>
            </a:extLst>
          </p:cNvPr>
          <p:cNvSpPr txBox="1"/>
          <p:nvPr/>
        </p:nvSpPr>
        <p:spPr>
          <a:xfrm>
            <a:off x="1750991" y="4912739"/>
            <a:ext cx="9967407" cy="1523494"/>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Is </a:t>
            </a:r>
            <a:r>
              <a:rPr lang="en-US" sz="1500" u="sng" dirty="0">
                <a:latin typeface="Futura Lt BT" panose="020B0402020204020303" pitchFamily="34" charset="0"/>
              </a:rPr>
              <a:t>proactive</a:t>
            </a:r>
            <a:r>
              <a:rPr lang="en-US" sz="1500" u="none" dirty="0">
                <a:latin typeface="Futura Lt BT" panose="020B0402020204020303" pitchFamily="34" charset="0"/>
              </a:rPr>
              <a:t> at identifying </a:t>
            </a:r>
            <a:r>
              <a:rPr lang="en-US" sz="1500" u="sng" dirty="0">
                <a:latin typeface="Futura Lt BT" panose="020B0402020204020303" pitchFamily="34" charset="0"/>
              </a:rPr>
              <a:t>potential challenges </a:t>
            </a:r>
            <a:r>
              <a:rPr lang="en-US" sz="1500" u="none" dirty="0">
                <a:latin typeface="Futura Lt BT" panose="020B0402020204020303" pitchFamily="34" charset="0"/>
              </a:rPr>
              <a:t>that inhibit school operations.</a:t>
            </a:r>
          </a:p>
          <a:p>
            <a:pPr marL="285750" lvl="0" indent="-285750">
              <a:buFont typeface="Arial" panose="020B0604020202020204" pitchFamily="34" charset="0"/>
              <a:buChar char="•"/>
            </a:pPr>
            <a:r>
              <a:rPr lang="en-US" sz="1500" u="sng" dirty="0">
                <a:latin typeface="Futura Lt BT" panose="020B0402020204020303" pitchFamily="34" charset="0"/>
              </a:rPr>
              <a:t>Looks for early warning signs </a:t>
            </a:r>
            <a:r>
              <a:rPr lang="en-US" sz="1500" u="none" dirty="0">
                <a:latin typeface="Futura Lt BT" panose="020B0402020204020303" pitchFamily="34" charset="0"/>
              </a:rPr>
              <a:t>for any operational area where issues might be emerging.</a:t>
            </a:r>
          </a:p>
          <a:p>
            <a:pPr marL="285750" lvl="0" indent="-285750">
              <a:buFont typeface="Arial" panose="020B0604020202020204" pitchFamily="34" charset="0"/>
              <a:buChar char="•"/>
            </a:pPr>
            <a:r>
              <a:rPr lang="en-US" sz="1500" u="sng" dirty="0">
                <a:latin typeface="Futura Lt BT" panose="020B0402020204020303" pitchFamily="34" charset="0"/>
              </a:rPr>
              <a:t>Routinely studies key operational performance indicators </a:t>
            </a:r>
            <a:r>
              <a:rPr lang="en-US" sz="1500" u="none" dirty="0">
                <a:latin typeface="Futura Lt BT" panose="020B0402020204020303" pitchFamily="34" charset="0"/>
              </a:rPr>
              <a:t>and </a:t>
            </a:r>
            <a:r>
              <a:rPr lang="en-US" sz="1500" u="sng" dirty="0">
                <a:latin typeface="Futura Lt BT" panose="020B0402020204020303" pitchFamily="34" charset="0"/>
              </a:rPr>
              <a:t>makes improvements as needed </a:t>
            </a:r>
            <a:r>
              <a:rPr lang="en-US" sz="1500" u="none" dirty="0">
                <a:latin typeface="Futura Lt BT" panose="020B0402020204020303" pitchFamily="34" charset="0"/>
              </a:rPr>
              <a:t>to increase efficiency and effectiveness.</a:t>
            </a:r>
          </a:p>
          <a:p>
            <a:pPr marL="285750" lvl="0" indent="-285750">
              <a:buFont typeface="Arial" panose="020B0604020202020204" pitchFamily="34" charset="0"/>
              <a:buChar char="•"/>
            </a:pPr>
            <a:r>
              <a:rPr lang="en-US" sz="1500" u="sng" dirty="0">
                <a:latin typeface="Futura Lt BT" panose="020B0402020204020303" pitchFamily="34" charset="0"/>
              </a:rPr>
              <a:t>Engages staff </a:t>
            </a:r>
            <a:r>
              <a:rPr lang="en-US" sz="1500" u="none" dirty="0">
                <a:latin typeface="Futura Lt BT" panose="020B0402020204020303" pitchFamily="34" charset="0"/>
              </a:rPr>
              <a:t>in providing feedback and making decisions.</a:t>
            </a:r>
          </a:p>
          <a:p>
            <a:endParaRPr lang="en-US" dirty="0"/>
          </a:p>
        </p:txBody>
      </p:sp>
      <p:pic>
        <p:nvPicPr>
          <p:cNvPr id="13" name="Picture 12">
            <a:extLst>
              <a:ext uri="{FF2B5EF4-FFF2-40B4-BE49-F238E27FC236}">
                <a16:creationId xmlns:a16="http://schemas.microsoft.com/office/drawing/2014/main" id="{95EE85B0-94A2-1FB6-1887-976B4F8350FB}"/>
              </a:ext>
            </a:extLst>
          </p:cNvPr>
          <p:cNvPicPr>
            <a:picLocks noChangeAspect="1"/>
          </p:cNvPicPr>
          <p:nvPr/>
        </p:nvPicPr>
        <p:blipFill>
          <a:blip r:embed="rId3"/>
          <a:stretch>
            <a:fillRect/>
          </a:stretch>
        </p:blipFill>
        <p:spPr>
          <a:xfrm>
            <a:off x="440638" y="2011895"/>
            <a:ext cx="1339245" cy="1921280"/>
          </a:xfrm>
          <a:prstGeom prst="rect">
            <a:avLst/>
          </a:prstGeom>
        </p:spPr>
      </p:pic>
      <p:pic>
        <p:nvPicPr>
          <p:cNvPr id="14" name="Picture 13">
            <a:extLst>
              <a:ext uri="{FF2B5EF4-FFF2-40B4-BE49-F238E27FC236}">
                <a16:creationId xmlns:a16="http://schemas.microsoft.com/office/drawing/2014/main" id="{995EEDDD-D317-50A6-9380-1526D2222AAF}"/>
              </a:ext>
            </a:extLst>
          </p:cNvPr>
          <p:cNvPicPr>
            <a:picLocks noChangeAspect="1"/>
          </p:cNvPicPr>
          <p:nvPr/>
        </p:nvPicPr>
        <p:blipFill>
          <a:blip r:embed="rId4"/>
          <a:stretch>
            <a:fillRect/>
          </a:stretch>
        </p:blipFill>
        <p:spPr>
          <a:xfrm>
            <a:off x="440637" y="3483190"/>
            <a:ext cx="1335140" cy="1908213"/>
          </a:xfrm>
          <a:prstGeom prst="rect">
            <a:avLst/>
          </a:prstGeom>
        </p:spPr>
      </p:pic>
      <p:grpSp>
        <p:nvGrpSpPr>
          <p:cNvPr id="21" name="Group 20">
            <a:extLst>
              <a:ext uri="{FF2B5EF4-FFF2-40B4-BE49-F238E27FC236}">
                <a16:creationId xmlns:a16="http://schemas.microsoft.com/office/drawing/2014/main" id="{A97B2D7A-DC3E-BC9C-AFBE-8E2B4D81575F}"/>
              </a:ext>
            </a:extLst>
          </p:cNvPr>
          <p:cNvGrpSpPr/>
          <p:nvPr/>
        </p:nvGrpSpPr>
        <p:grpSpPr>
          <a:xfrm>
            <a:off x="440637" y="4912739"/>
            <a:ext cx="1435296" cy="1945261"/>
            <a:chOff x="385006" y="4912739"/>
            <a:chExt cx="1490928" cy="1945261"/>
          </a:xfrm>
        </p:grpSpPr>
        <p:pic>
          <p:nvPicPr>
            <p:cNvPr id="18" name="Picture 17">
              <a:extLst>
                <a:ext uri="{FF2B5EF4-FFF2-40B4-BE49-F238E27FC236}">
                  <a16:creationId xmlns:a16="http://schemas.microsoft.com/office/drawing/2014/main" id="{2138F1FA-A751-375F-7326-8F8A79C135CC}"/>
                </a:ext>
              </a:extLst>
            </p:cNvPr>
            <p:cNvPicPr>
              <a:picLocks noChangeAspect="1"/>
            </p:cNvPicPr>
            <p:nvPr/>
          </p:nvPicPr>
          <p:blipFill>
            <a:blip r:embed="rId5"/>
            <a:stretch>
              <a:fillRect/>
            </a:stretch>
          </p:blipFill>
          <p:spPr>
            <a:xfrm>
              <a:off x="419249" y="4912739"/>
              <a:ext cx="1351985" cy="1945261"/>
            </a:xfrm>
            <a:prstGeom prst="rect">
              <a:avLst/>
            </a:prstGeom>
          </p:spPr>
        </p:pic>
        <p:sp>
          <p:nvSpPr>
            <p:cNvPr id="20" name="TextBox 19">
              <a:extLst>
                <a:ext uri="{FF2B5EF4-FFF2-40B4-BE49-F238E27FC236}">
                  <a16:creationId xmlns:a16="http://schemas.microsoft.com/office/drawing/2014/main" id="{A4580E8F-C2BD-24EF-8BD5-F94D9B677B03}"/>
                </a:ext>
              </a:extLst>
            </p:cNvPr>
            <p:cNvSpPr txBox="1"/>
            <p:nvPr/>
          </p:nvSpPr>
          <p:spPr>
            <a:xfrm>
              <a:off x="385006" y="5756440"/>
              <a:ext cx="1490928" cy="292388"/>
            </a:xfrm>
            <a:prstGeom prst="rect">
              <a:avLst/>
            </a:prstGeom>
            <a:noFill/>
          </p:spPr>
          <p:txBody>
            <a:bodyPr wrap="square">
              <a:spAutoFit/>
            </a:bodyPr>
            <a:lstStyle/>
            <a:p>
              <a:r>
                <a:rPr lang="en-US" sz="1300" dirty="0">
                  <a:solidFill>
                    <a:schemeClr val="bg1"/>
                  </a:solidFill>
                  <a:latin typeface="Futura Lt BT" panose="020B0402020204020303" pitchFamily="34" charset="0"/>
                </a:rPr>
                <a:t>DISTINGUISHED</a:t>
              </a:r>
            </a:p>
          </p:txBody>
        </p:sp>
      </p:grpSp>
      <p:pic>
        <p:nvPicPr>
          <p:cNvPr id="3" name="Picture 2">
            <a:extLst>
              <a:ext uri="{FF2B5EF4-FFF2-40B4-BE49-F238E27FC236}">
                <a16:creationId xmlns:a16="http://schemas.microsoft.com/office/drawing/2014/main" id="{086C16F2-2010-9B33-1E07-6F16B1EC4133}"/>
              </a:ext>
            </a:extLst>
          </p:cNvPr>
          <p:cNvPicPr>
            <a:picLocks noChangeAspect="1"/>
          </p:cNvPicPr>
          <p:nvPr/>
        </p:nvPicPr>
        <p:blipFill>
          <a:blip r:embed="rId6"/>
          <a:stretch>
            <a:fillRect/>
          </a:stretch>
        </p:blipFill>
        <p:spPr>
          <a:xfrm>
            <a:off x="1775139" y="3220033"/>
            <a:ext cx="9992210" cy="18290"/>
          </a:xfrm>
          <a:prstGeom prst="rect">
            <a:avLst/>
          </a:prstGeom>
        </p:spPr>
      </p:pic>
      <p:pic>
        <p:nvPicPr>
          <p:cNvPr id="4" name="Picture 3">
            <a:extLst>
              <a:ext uri="{FF2B5EF4-FFF2-40B4-BE49-F238E27FC236}">
                <a16:creationId xmlns:a16="http://schemas.microsoft.com/office/drawing/2014/main" id="{24F580E7-ADEB-9EBF-D77F-1A27E7C9908C}"/>
              </a:ext>
            </a:extLst>
          </p:cNvPr>
          <p:cNvPicPr>
            <a:picLocks noChangeAspect="1"/>
          </p:cNvPicPr>
          <p:nvPr/>
        </p:nvPicPr>
        <p:blipFill>
          <a:blip r:embed="rId6"/>
          <a:stretch>
            <a:fillRect/>
          </a:stretch>
        </p:blipFill>
        <p:spPr>
          <a:xfrm>
            <a:off x="1767481" y="4711931"/>
            <a:ext cx="9992210" cy="18290"/>
          </a:xfrm>
          <a:prstGeom prst="rect">
            <a:avLst/>
          </a:prstGeom>
        </p:spPr>
      </p:pic>
    </p:spTree>
    <p:extLst>
      <p:ext uri="{BB962C8B-B14F-4D97-AF65-F5344CB8AC3E}">
        <p14:creationId xmlns:p14="http://schemas.microsoft.com/office/powerpoint/2010/main" val="280136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86D8-9116-51A6-C821-850D7D503230}"/>
              </a:ext>
            </a:extLst>
          </p:cNvPr>
          <p:cNvSpPr>
            <a:spLocks noGrp="1"/>
          </p:cNvSpPr>
          <p:nvPr>
            <p:ph type="title"/>
          </p:nvPr>
        </p:nvSpPr>
        <p:spPr>
          <a:xfrm>
            <a:off x="1154954" y="838200"/>
            <a:ext cx="8761413" cy="706964"/>
          </a:xfrm>
        </p:spPr>
        <p:txBody>
          <a:bodyPr/>
          <a:lstStyle/>
          <a:p>
            <a:r>
              <a:rPr lang="en-US" sz="4000" dirty="0">
                <a:latin typeface="Futura Lt BT" panose="020B0402020204020303" pitchFamily="34" charset="0"/>
              </a:rPr>
              <a:t>Challenges and Opportunities</a:t>
            </a:r>
            <a:br>
              <a:rPr lang="en-US" sz="4000" dirty="0">
                <a:latin typeface="Futura Lt BT" panose="020B0402020204020303" pitchFamily="34" charset="0"/>
              </a:rPr>
            </a:br>
            <a:r>
              <a:rPr lang="en-US" sz="4000" dirty="0">
                <a:latin typeface="Futura Lt BT" panose="020B0402020204020303" pitchFamily="34" charset="0"/>
              </a:rPr>
              <a:t>Sample Artifact Progression </a:t>
            </a:r>
          </a:p>
        </p:txBody>
      </p:sp>
      <p:sp>
        <p:nvSpPr>
          <p:cNvPr id="8" name="TextBox 7">
            <a:extLst>
              <a:ext uri="{FF2B5EF4-FFF2-40B4-BE49-F238E27FC236}">
                <a16:creationId xmlns:a16="http://schemas.microsoft.com/office/drawing/2014/main" id="{BE14DDE7-5506-476B-5939-B02C78B4C3B5}"/>
              </a:ext>
            </a:extLst>
          </p:cNvPr>
          <p:cNvSpPr txBox="1"/>
          <p:nvPr/>
        </p:nvSpPr>
        <p:spPr>
          <a:xfrm>
            <a:off x="1808104" y="2337183"/>
            <a:ext cx="9967408" cy="1107996"/>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Annual performance review checklists.</a:t>
            </a:r>
          </a:p>
          <a:p>
            <a:pPr marL="285750" lvl="0" indent="-285750">
              <a:buFont typeface="Arial" panose="020B0604020202020204" pitchFamily="34" charset="0"/>
              <a:buChar char="•"/>
            </a:pPr>
            <a:r>
              <a:rPr lang="en-US" sz="1600" dirty="0">
                <a:latin typeface="Futura Lt BT" panose="020B0402020204020303" pitchFamily="34" charset="0"/>
              </a:rPr>
              <a:t>An example whether observed or in writing of principal having dealt with at least one issue/challenge related to school operations.</a:t>
            </a:r>
          </a:p>
          <a:p>
            <a:endParaRPr lang="en-US" dirty="0"/>
          </a:p>
        </p:txBody>
      </p:sp>
      <p:sp>
        <p:nvSpPr>
          <p:cNvPr id="9" name="TextBox 8">
            <a:extLst>
              <a:ext uri="{FF2B5EF4-FFF2-40B4-BE49-F238E27FC236}">
                <a16:creationId xmlns:a16="http://schemas.microsoft.com/office/drawing/2014/main" id="{A501704B-455B-015E-FF2A-EE3888F2361E}"/>
              </a:ext>
            </a:extLst>
          </p:cNvPr>
          <p:cNvSpPr txBox="1"/>
          <p:nvPr/>
        </p:nvSpPr>
        <p:spPr>
          <a:xfrm>
            <a:off x="1769458" y="3483190"/>
            <a:ext cx="9967408"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A specific plan/process for the regular monitoring of school operations, i.e. checklists, evaluation process for non-certified personnel, stakeholder surveys, etc.</a:t>
            </a:r>
          </a:p>
          <a:p>
            <a:pPr marL="285750" lvl="0" indent="-285750">
              <a:buFont typeface="Arial" panose="020B0604020202020204" pitchFamily="34" charset="0"/>
              <a:buChar char="•"/>
            </a:pPr>
            <a:r>
              <a:rPr lang="en-US" sz="1600" dirty="0">
                <a:latin typeface="Futura Lt BT" panose="020B0402020204020303" pitchFamily="34" charset="0"/>
              </a:rPr>
              <a:t>Evidence in writing or through a meeting with superintendent/evaluator or annual report to Board of Education of principal having analyzed resource allocations for efficiency and effectiveness.</a:t>
            </a:r>
          </a:p>
          <a:p>
            <a:endParaRPr lang="en-US" dirty="0"/>
          </a:p>
        </p:txBody>
      </p:sp>
      <p:sp>
        <p:nvSpPr>
          <p:cNvPr id="11" name="TextBox 10">
            <a:extLst>
              <a:ext uri="{FF2B5EF4-FFF2-40B4-BE49-F238E27FC236}">
                <a16:creationId xmlns:a16="http://schemas.microsoft.com/office/drawing/2014/main" id="{15636720-0B66-7B62-6EAB-8DEE4D38B8F5}"/>
              </a:ext>
            </a:extLst>
          </p:cNvPr>
          <p:cNvSpPr txBox="1"/>
          <p:nvPr/>
        </p:nvSpPr>
        <p:spPr>
          <a:xfrm>
            <a:off x="1793994" y="4870961"/>
            <a:ext cx="9967407" cy="1600438"/>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Evidence in writing or through a meeting with superintendent/evaluator or annual report to Board of Education of principal identifying potential challenges related to school operations and procedures.</a:t>
            </a:r>
          </a:p>
          <a:p>
            <a:pPr marL="285750" lvl="0" indent="-285750">
              <a:buFont typeface="Arial" panose="020B0604020202020204" pitchFamily="34" charset="0"/>
              <a:buChar char="•"/>
            </a:pPr>
            <a:r>
              <a:rPr lang="en-US" sz="1600" dirty="0">
                <a:latin typeface="Futura Lt BT" panose="020B0402020204020303" pitchFamily="34" charset="0"/>
              </a:rPr>
              <a:t>Evidence in writing (agenda, minutes, etc.) or through superintendent/evaluator observation that principal engaged staff in decision making related to school operations and procedures-especially those that impact student learning.</a:t>
            </a:r>
          </a:p>
          <a:p>
            <a:endParaRPr lang="en-US" dirty="0"/>
          </a:p>
        </p:txBody>
      </p:sp>
      <p:pic>
        <p:nvPicPr>
          <p:cNvPr id="13" name="Picture 12">
            <a:extLst>
              <a:ext uri="{FF2B5EF4-FFF2-40B4-BE49-F238E27FC236}">
                <a16:creationId xmlns:a16="http://schemas.microsoft.com/office/drawing/2014/main" id="{95EE85B0-94A2-1FB6-1887-976B4F8350FB}"/>
              </a:ext>
            </a:extLst>
          </p:cNvPr>
          <p:cNvPicPr>
            <a:picLocks noChangeAspect="1"/>
          </p:cNvPicPr>
          <p:nvPr/>
        </p:nvPicPr>
        <p:blipFill>
          <a:blip r:embed="rId3"/>
          <a:stretch>
            <a:fillRect/>
          </a:stretch>
        </p:blipFill>
        <p:spPr>
          <a:xfrm>
            <a:off x="440638" y="2011895"/>
            <a:ext cx="1339245" cy="1921280"/>
          </a:xfrm>
          <a:prstGeom prst="rect">
            <a:avLst/>
          </a:prstGeom>
        </p:spPr>
      </p:pic>
      <p:pic>
        <p:nvPicPr>
          <p:cNvPr id="14" name="Picture 13">
            <a:extLst>
              <a:ext uri="{FF2B5EF4-FFF2-40B4-BE49-F238E27FC236}">
                <a16:creationId xmlns:a16="http://schemas.microsoft.com/office/drawing/2014/main" id="{995EEDDD-D317-50A6-9380-1526D2222AAF}"/>
              </a:ext>
            </a:extLst>
          </p:cNvPr>
          <p:cNvPicPr>
            <a:picLocks noChangeAspect="1"/>
          </p:cNvPicPr>
          <p:nvPr/>
        </p:nvPicPr>
        <p:blipFill>
          <a:blip r:embed="rId4"/>
          <a:stretch>
            <a:fillRect/>
          </a:stretch>
        </p:blipFill>
        <p:spPr>
          <a:xfrm>
            <a:off x="440637" y="3483190"/>
            <a:ext cx="1335140" cy="1908213"/>
          </a:xfrm>
          <a:prstGeom prst="rect">
            <a:avLst/>
          </a:prstGeom>
        </p:spPr>
      </p:pic>
      <p:grpSp>
        <p:nvGrpSpPr>
          <p:cNvPr id="21" name="Group 20">
            <a:extLst>
              <a:ext uri="{FF2B5EF4-FFF2-40B4-BE49-F238E27FC236}">
                <a16:creationId xmlns:a16="http://schemas.microsoft.com/office/drawing/2014/main" id="{A97B2D7A-DC3E-BC9C-AFBE-8E2B4D81575F}"/>
              </a:ext>
            </a:extLst>
          </p:cNvPr>
          <p:cNvGrpSpPr/>
          <p:nvPr/>
        </p:nvGrpSpPr>
        <p:grpSpPr>
          <a:xfrm>
            <a:off x="440637" y="4912739"/>
            <a:ext cx="1435296" cy="1945261"/>
            <a:chOff x="385006" y="4912739"/>
            <a:chExt cx="1490928" cy="1945261"/>
          </a:xfrm>
        </p:grpSpPr>
        <p:pic>
          <p:nvPicPr>
            <p:cNvPr id="18" name="Picture 17">
              <a:extLst>
                <a:ext uri="{FF2B5EF4-FFF2-40B4-BE49-F238E27FC236}">
                  <a16:creationId xmlns:a16="http://schemas.microsoft.com/office/drawing/2014/main" id="{2138F1FA-A751-375F-7326-8F8A79C135CC}"/>
                </a:ext>
              </a:extLst>
            </p:cNvPr>
            <p:cNvPicPr>
              <a:picLocks noChangeAspect="1"/>
            </p:cNvPicPr>
            <p:nvPr/>
          </p:nvPicPr>
          <p:blipFill>
            <a:blip r:embed="rId5"/>
            <a:stretch>
              <a:fillRect/>
            </a:stretch>
          </p:blipFill>
          <p:spPr>
            <a:xfrm>
              <a:off x="419249" y="4912739"/>
              <a:ext cx="1351985" cy="1945261"/>
            </a:xfrm>
            <a:prstGeom prst="rect">
              <a:avLst/>
            </a:prstGeom>
          </p:spPr>
        </p:pic>
        <p:sp>
          <p:nvSpPr>
            <p:cNvPr id="20" name="TextBox 19">
              <a:extLst>
                <a:ext uri="{FF2B5EF4-FFF2-40B4-BE49-F238E27FC236}">
                  <a16:creationId xmlns:a16="http://schemas.microsoft.com/office/drawing/2014/main" id="{A4580E8F-C2BD-24EF-8BD5-F94D9B677B03}"/>
                </a:ext>
              </a:extLst>
            </p:cNvPr>
            <p:cNvSpPr txBox="1"/>
            <p:nvPr/>
          </p:nvSpPr>
          <p:spPr>
            <a:xfrm>
              <a:off x="385006" y="5756440"/>
              <a:ext cx="1490928" cy="292388"/>
            </a:xfrm>
            <a:prstGeom prst="rect">
              <a:avLst/>
            </a:prstGeom>
            <a:noFill/>
          </p:spPr>
          <p:txBody>
            <a:bodyPr wrap="square">
              <a:spAutoFit/>
            </a:bodyPr>
            <a:lstStyle/>
            <a:p>
              <a:r>
                <a:rPr lang="en-US" sz="1300" dirty="0">
                  <a:solidFill>
                    <a:schemeClr val="bg1"/>
                  </a:solidFill>
                  <a:latin typeface="Futura Lt BT" panose="020B0402020204020303" pitchFamily="34" charset="0"/>
                </a:rPr>
                <a:t>DISTINGUISHED</a:t>
              </a:r>
            </a:p>
          </p:txBody>
        </p:sp>
      </p:grpSp>
      <p:cxnSp>
        <p:nvCxnSpPr>
          <p:cNvPr id="6" name="Straight Connector 5">
            <a:extLst>
              <a:ext uri="{FF2B5EF4-FFF2-40B4-BE49-F238E27FC236}">
                <a16:creationId xmlns:a16="http://schemas.microsoft.com/office/drawing/2014/main" id="{FAA1CE38-B1C1-4B47-BEDE-6EAA26EE522A}"/>
              </a:ext>
            </a:extLst>
          </p:cNvPr>
          <p:cNvCxnSpPr/>
          <p:nvPr/>
        </p:nvCxnSpPr>
        <p:spPr>
          <a:xfrm>
            <a:off x="1808104" y="3341132"/>
            <a:ext cx="9939186" cy="0"/>
          </a:xfrm>
          <a:prstGeom prst="line">
            <a:avLst/>
          </a:prstGeom>
        </p:spPr>
        <p:style>
          <a:lnRef idx="2">
            <a:schemeClr val="dk1"/>
          </a:lnRef>
          <a:fillRef idx="0">
            <a:schemeClr val="dk1"/>
          </a:fillRef>
          <a:effectRef idx="1">
            <a:schemeClr val="dk1"/>
          </a:effectRef>
          <a:fontRef idx="minor">
            <a:schemeClr val="tx1"/>
          </a:fontRef>
        </p:style>
      </p:cxnSp>
      <p:pic>
        <p:nvPicPr>
          <p:cNvPr id="12" name="Picture 11">
            <a:extLst>
              <a:ext uri="{FF2B5EF4-FFF2-40B4-BE49-F238E27FC236}">
                <a16:creationId xmlns:a16="http://schemas.microsoft.com/office/drawing/2014/main" id="{89770988-0953-04A5-A578-EF3EEEFCEB8E}"/>
              </a:ext>
            </a:extLst>
          </p:cNvPr>
          <p:cNvPicPr>
            <a:picLocks noChangeAspect="1"/>
          </p:cNvPicPr>
          <p:nvPr/>
        </p:nvPicPr>
        <p:blipFill>
          <a:blip r:embed="rId6"/>
          <a:stretch>
            <a:fillRect/>
          </a:stretch>
        </p:blipFill>
        <p:spPr>
          <a:xfrm>
            <a:off x="1775139" y="4701264"/>
            <a:ext cx="9961727" cy="18290"/>
          </a:xfrm>
          <a:prstGeom prst="rect">
            <a:avLst/>
          </a:prstGeom>
        </p:spPr>
      </p:pic>
    </p:spTree>
    <p:extLst>
      <p:ext uri="{BB962C8B-B14F-4D97-AF65-F5344CB8AC3E}">
        <p14:creationId xmlns:p14="http://schemas.microsoft.com/office/powerpoint/2010/main" val="332723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0809-1138-865E-532B-9039842DAF49}"/>
              </a:ext>
            </a:extLst>
          </p:cNvPr>
          <p:cNvSpPr>
            <a:spLocks noGrp="1"/>
          </p:cNvSpPr>
          <p:nvPr>
            <p:ph type="title"/>
          </p:nvPr>
        </p:nvSpPr>
        <p:spPr>
          <a:xfrm>
            <a:off x="1154954" y="917107"/>
            <a:ext cx="8761413" cy="706964"/>
          </a:xfrm>
        </p:spPr>
        <p:txBody>
          <a:bodyPr/>
          <a:lstStyle/>
          <a:p>
            <a:r>
              <a:rPr lang="en-US" sz="4000" dirty="0">
                <a:latin typeface="Futura Lt BT" panose="020B0402020204020303" pitchFamily="34" charset="0"/>
              </a:rPr>
              <a:t>Domain 3</a:t>
            </a:r>
            <a:br>
              <a:rPr lang="en-US" sz="4000" dirty="0">
                <a:latin typeface="Futura Lt BT" panose="020B0402020204020303" pitchFamily="34" charset="0"/>
              </a:rPr>
            </a:br>
            <a:r>
              <a:rPr lang="en-US" sz="4000" dirty="0">
                <a:latin typeface="Futura Lt BT" panose="020B0402020204020303" pitchFamily="34" charset="0"/>
              </a:rPr>
              <a:t>Sample Artifact List</a:t>
            </a:r>
          </a:p>
        </p:txBody>
      </p:sp>
      <p:sp>
        <p:nvSpPr>
          <p:cNvPr id="3" name="Content Placeholder 2">
            <a:extLst>
              <a:ext uri="{FF2B5EF4-FFF2-40B4-BE49-F238E27FC236}">
                <a16:creationId xmlns:a16="http://schemas.microsoft.com/office/drawing/2014/main" id="{0A32BC3B-0F84-4D02-B666-ED7935D99C37}"/>
              </a:ext>
            </a:extLst>
          </p:cNvPr>
          <p:cNvSpPr>
            <a:spLocks noGrp="1"/>
          </p:cNvSpPr>
          <p:nvPr>
            <p:ph idx="1"/>
          </p:nvPr>
        </p:nvSpPr>
        <p:spPr>
          <a:xfrm>
            <a:off x="556182" y="2187019"/>
            <a:ext cx="11161336" cy="4524866"/>
          </a:xfrm>
        </p:spPr>
        <p:txBody>
          <a:bodyPr>
            <a:normAutofit fontScale="77500" lnSpcReduction="20000"/>
          </a:bodyPr>
          <a:lstStyle/>
          <a:p>
            <a:pPr marL="800100" lvl="2" indent="-342900">
              <a:buFont typeface="+mj-lt"/>
              <a:buAutoNum type="arabicPeriod"/>
            </a:pPr>
            <a:r>
              <a:rPr lang="en-US" sz="2000" dirty="0">
                <a:latin typeface="Futura Lt BT" panose="020B0402020204020303" pitchFamily="34" charset="0"/>
              </a:rPr>
              <a:t>Stakeholder surveys</a:t>
            </a:r>
          </a:p>
          <a:p>
            <a:pPr marL="800100" lvl="2" indent="-342900">
              <a:buFont typeface="+mj-lt"/>
              <a:buAutoNum type="arabicPeriod"/>
            </a:pPr>
            <a:r>
              <a:rPr lang="en-US" sz="2000" dirty="0">
                <a:latin typeface="Futura Lt BT" panose="020B0402020204020303" pitchFamily="34" charset="0"/>
              </a:rPr>
              <a:t>Minutes of planning sessions</a:t>
            </a:r>
          </a:p>
          <a:p>
            <a:pPr marL="800100" lvl="2" indent="-342900">
              <a:buFont typeface="+mj-lt"/>
              <a:buAutoNum type="arabicPeriod"/>
            </a:pPr>
            <a:r>
              <a:rPr lang="en-US" sz="2000" dirty="0">
                <a:latin typeface="Futura Lt BT" panose="020B0402020204020303" pitchFamily="34" charset="0"/>
              </a:rPr>
              <a:t>Progress on school improvement plans</a:t>
            </a:r>
          </a:p>
          <a:p>
            <a:pPr marL="800100" lvl="2" indent="-342900">
              <a:buFont typeface="+mj-lt"/>
              <a:buAutoNum type="arabicPeriod"/>
            </a:pPr>
            <a:r>
              <a:rPr lang="en-US" sz="2000" dirty="0">
                <a:latin typeface="Futura Lt BT" panose="020B0402020204020303" pitchFamily="34" charset="0"/>
              </a:rPr>
              <a:t>School/staff meeting agendas</a:t>
            </a:r>
          </a:p>
          <a:p>
            <a:pPr marL="800100" lvl="2" indent="-342900">
              <a:buFont typeface="+mj-lt"/>
              <a:buAutoNum type="arabicPeriod"/>
            </a:pPr>
            <a:r>
              <a:rPr lang="en-US" sz="2000" dirty="0">
                <a:latin typeface="Futura Lt BT" panose="020B0402020204020303" pitchFamily="34" charset="0"/>
              </a:rPr>
              <a:t>Staffing plans</a:t>
            </a:r>
          </a:p>
          <a:p>
            <a:pPr marL="800100" lvl="2" indent="-342900">
              <a:buFont typeface="+mj-lt"/>
              <a:buAutoNum type="arabicPeriod"/>
            </a:pPr>
            <a:r>
              <a:rPr lang="en-US" sz="2000" dirty="0">
                <a:latin typeface="Futura Lt BT" panose="020B0402020204020303" pitchFamily="34" charset="0"/>
              </a:rPr>
              <a:t>Teachers’ professional learning opportunities aligned to teacher domains</a:t>
            </a:r>
          </a:p>
          <a:p>
            <a:pPr marL="800100" lvl="2" indent="-342900">
              <a:buFont typeface="+mj-lt"/>
              <a:buAutoNum type="arabicPeriod"/>
            </a:pPr>
            <a:r>
              <a:rPr lang="en-US" sz="2000" dirty="0">
                <a:latin typeface="Futura Lt BT" panose="020B0402020204020303" pitchFamily="34" charset="0"/>
              </a:rPr>
              <a:t>Hiring calendar and process</a:t>
            </a:r>
          </a:p>
          <a:p>
            <a:pPr marL="800100" lvl="2" indent="-342900">
              <a:buFont typeface="+mj-lt"/>
              <a:buAutoNum type="arabicPeriod"/>
            </a:pPr>
            <a:r>
              <a:rPr lang="en-US" sz="2000" dirty="0">
                <a:latin typeface="Futura Lt BT" panose="020B0402020204020303" pitchFamily="34" charset="0"/>
              </a:rPr>
              <a:t>School budget</a:t>
            </a:r>
          </a:p>
          <a:p>
            <a:pPr marL="800100" lvl="2" indent="-342900">
              <a:buFont typeface="+mj-lt"/>
              <a:buAutoNum type="arabicPeriod"/>
            </a:pPr>
            <a:r>
              <a:rPr lang="en-US" sz="2000" dirty="0">
                <a:latin typeface="Futura Lt BT" panose="020B0402020204020303" pitchFamily="34" charset="0"/>
              </a:rPr>
              <a:t>Teacher turnover rates</a:t>
            </a:r>
          </a:p>
          <a:p>
            <a:pPr marL="800100" lvl="2" indent="-342900">
              <a:buFont typeface="+mj-lt"/>
              <a:buAutoNum type="arabicPeriod"/>
            </a:pPr>
            <a:r>
              <a:rPr lang="en-US" sz="2000" dirty="0">
                <a:latin typeface="Futura Lt BT" panose="020B0402020204020303" pitchFamily="34" charset="0"/>
              </a:rPr>
              <a:t>Completed teacher evaluations</a:t>
            </a:r>
          </a:p>
          <a:p>
            <a:pPr marL="800100" lvl="2" indent="-342900">
              <a:buFont typeface="+mj-lt"/>
              <a:buAutoNum type="arabicPeriod"/>
            </a:pPr>
            <a:r>
              <a:rPr lang="en-US" sz="2000" dirty="0">
                <a:latin typeface="Futura Lt BT" panose="020B0402020204020303" pitchFamily="34" charset="0"/>
              </a:rPr>
              <a:t>Teacher professional growth plans</a:t>
            </a:r>
          </a:p>
          <a:p>
            <a:pPr marL="800100" lvl="2" indent="-342900">
              <a:buFont typeface="+mj-lt"/>
              <a:buAutoNum type="arabicPeriod"/>
            </a:pPr>
            <a:r>
              <a:rPr lang="en-US" sz="2000" dirty="0">
                <a:latin typeface="Futura Lt BT" panose="020B0402020204020303" pitchFamily="34" charset="0"/>
              </a:rPr>
              <a:t>Public services supported by the school</a:t>
            </a:r>
          </a:p>
          <a:p>
            <a:pPr marL="800100" lvl="2" indent="-342900">
              <a:buFont typeface="+mj-lt"/>
              <a:buAutoNum type="arabicPeriod"/>
            </a:pPr>
            <a:r>
              <a:rPr lang="en-US" sz="2000" dirty="0">
                <a:latin typeface="Futura Lt BT" panose="020B0402020204020303" pitchFamily="34" charset="0"/>
              </a:rPr>
              <a:t>School web-site</a:t>
            </a:r>
          </a:p>
          <a:p>
            <a:pPr marL="800100" lvl="2" indent="-342900">
              <a:buFont typeface="+mj-lt"/>
              <a:buAutoNum type="arabicPeriod"/>
            </a:pPr>
            <a:r>
              <a:rPr lang="en-US" sz="2000" dirty="0">
                <a:latin typeface="Futura Lt BT" panose="020B0402020204020303" pitchFamily="34" charset="0"/>
              </a:rPr>
              <a:t>Principal </a:t>
            </a:r>
          </a:p>
          <a:p>
            <a:endParaRPr lang="en-US" dirty="0"/>
          </a:p>
        </p:txBody>
      </p:sp>
    </p:spTree>
    <p:extLst>
      <p:ext uri="{BB962C8B-B14F-4D97-AF65-F5344CB8AC3E}">
        <p14:creationId xmlns:p14="http://schemas.microsoft.com/office/powerpoint/2010/main" val="4076899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E9F2-079E-A082-59CE-147F43582B24}"/>
              </a:ext>
            </a:extLst>
          </p:cNvPr>
          <p:cNvSpPr>
            <a:spLocks noGrp="1"/>
          </p:cNvSpPr>
          <p:nvPr>
            <p:ph type="title"/>
          </p:nvPr>
        </p:nvSpPr>
        <p:spPr>
          <a:xfrm>
            <a:off x="490194" y="879400"/>
            <a:ext cx="11227324" cy="706964"/>
          </a:xfrm>
        </p:spPr>
        <p:txBody>
          <a:bodyPr/>
          <a:lstStyle/>
          <a:p>
            <a:pPr algn="ctr"/>
            <a:r>
              <a:rPr lang="en-US" sz="4000" dirty="0">
                <a:latin typeface="Futura Lt BT" panose="020B0402020204020303" pitchFamily="34" charset="0"/>
              </a:rPr>
              <a:t>Domain 3</a:t>
            </a:r>
            <a:br>
              <a:rPr lang="en-US" sz="4000" dirty="0">
                <a:latin typeface="Futura Lt BT" panose="020B0402020204020303" pitchFamily="34" charset="0"/>
              </a:rPr>
            </a:br>
            <a:r>
              <a:rPr lang="en-US" sz="4000" dirty="0">
                <a:latin typeface="Futura Lt BT" panose="020B0402020204020303" pitchFamily="34" charset="0"/>
              </a:rPr>
              <a:t>PE to TE Crosswalk</a:t>
            </a:r>
          </a:p>
        </p:txBody>
      </p:sp>
      <p:pic>
        <p:nvPicPr>
          <p:cNvPr id="7" name="Picture 6">
            <a:extLst>
              <a:ext uri="{FF2B5EF4-FFF2-40B4-BE49-F238E27FC236}">
                <a16:creationId xmlns:a16="http://schemas.microsoft.com/office/drawing/2014/main" id="{4A952C14-6F76-586F-3662-BE597D6DBA27}"/>
              </a:ext>
            </a:extLst>
          </p:cNvPr>
          <p:cNvPicPr>
            <a:picLocks noChangeAspect="1"/>
          </p:cNvPicPr>
          <p:nvPr/>
        </p:nvPicPr>
        <p:blipFill>
          <a:blip r:embed="rId2"/>
          <a:stretch>
            <a:fillRect/>
          </a:stretch>
        </p:blipFill>
        <p:spPr>
          <a:xfrm>
            <a:off x="2358227" y="2692194"/>
            <a:ext cx="7475546" cy="3639779"/>
          </a:xfrm>
          <a:prstGeom prst="rect">
            <a:avLst/>
          </a:prstGeom>
        </p:spPr>
      </p:pic>
    </p:spTree>
    <p:extLst>
      <p:ext uri="{BB962C8B-B14F-4D97-AF65-F5344CB8AC3E}">
        <p14:creationId xmlns:p14="http://schemas.microsoft.com/office/powerpoint/2010/main" val="2502376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E9F2-079E-A082-59CE-147F43582B24}"/>
              </a:ext>
            </a:extLst>
          </p:cNvPr>
          <p:cNvSpPr>
            <a:spLocks noGrp="1"/>
          </p:cNvSpPr>
          <p:nvPr>
            <p:ph type="title"/>
          </p:nvPr>
        </p:nvSpPr>
        <p:spPr>
          <a:xfrm>
            <a:off x="490194" y="879400"/>
            <a:ext cx="11227324" cy="706964"/>
          </a:xfrm>
        </p:spPr>
        <p:txBody>
          <a:bodyPr/>
          <a:lstStyle/>
          <a:p>
            <a:pPr algn="ctr"/>
            <a:r>
              <a:rPr lang="en-US" sz="4000" dirty="0">
                <a:latin typeface="Futura Lt BT" panose="020B0402020204020303" pitchFamily="34" charset="0"/>
              </a:rPr>
              <a:t>Domain 3</a:t>
            </a:r>
            <a:br>
              <a:rPr lang="en-US" sz="4000" dirty="0">
                <a:latin typeface="Futura Lt BT" panose="020B0402020204020303" pitchFamily="34" charset="0"/>
              </a:rPr>
            </a:br>
            <a:r>
              <a:rPr lang="en-US" sz="4000" dirty="0">
                <a:latin typeface="Futura Lt BT" panose="020B0402020204020303" pitchFamily="34" charset="0"/>
              </a:rPr>
              <a:t>PE to TE Crosswalk</a:t>
            </a:r>
          </a:p>
        </p:txBody>
      </p:sp>
      <p:pic>
        <p:nvPicPr>
          <p:cNvPr id="4" name="Picture 3">
            <a:extLst>
              <a:ext uri="{FF2B5EF4-FFF2-40B4-BE49-F238E27FC236}">
                <a16:creationId xmlns:a16="http://schemas.microsoft.com/office/drawing/2014/main" id="{E1B805EB-7821-9FE0-5ADC-CAAA30EE2F35}"/>
              </a:ext>
            </a:extLst>
          </p:cNvPr>
          <p:cNvPicPr>
            <a:picLocks noChangeAspect="1"/>
          </p:cNvPicPr>
          <p:nvPr/>
        </p:nvPicPr>
        <p:blipFill>
          <a:blip r:embed="rId2"/>
          <a:stretch>
            <a:fillRect/>
          </a:stretch>
        </p:blipFill>
        <p:spPr>
          <a:xfrm>
            <a:off x="2608461" y="3657600"/>
            <a:ext cx="6741069" cy="3206426"/>
          </a:xfrm>
          <a:prstGeom prst="rect">
            <a:avLst/>
          </a:prstGeom>
        </p:spPr>
      </p:pic>
      <p:pic>
        <p:nvPicPr>
          <p:cNvPr id="7" name="Picture 6">
            <a:extLst>
              <a:ext uri="{FF2B5EF4-FFF2-40B4-BE49-F238E27FC236}">
                <a16:creationId xmlns:a16="http://schemas.microsoft.com/office/drawing/2014/main" id="{8E2B02E1-5415-6907-7519-4197FA3EBFCF}"/>
              </a:ext>
            </a:extLst>
          </p:cNvPr>
          <p:cNvPicPr>
            <a:picLocks noChangeAspect="1"/>
          </p:cNvPicPr>
          <p:nvPr/>
        </p:nvPicPr>
        <p:blipFill>
          <a:blip r:embed="rId3"/>
          <a:stretch>
            <a:fillRect/>
          </a:stretch>
        </p:blipFill>
        <p:spPr>
          <a:xfrm>
            <a:off x="2608461" y="2241763"/>
            <a:ext cx="6741070" cy="1479747"/>
          </a:xfrm>
          <a:prstGeom prst="rect">
            <a:avLst/>
          </a:prstGeom>
        </p:spPr>
      </p:pic>
    </p:spTree>
    <p:extLst>
      <p:ext uri="{BB962C8B-B14F-4D97-AF65-F5344CB8AC3E}">
        <p14:creationId xmlns:p14="http://schemas.microsoft.com/office/powerpoint/2010/main" val="56433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FC3A-5BB5-780B-AD9D-A7FCA6C170CF}"/>
              </a:ext>
            </a:extLst>
          </p:cNvPr>
          <p:cNvSpPr>
            <a:spLocks noGrp="1"/>
          </p:cNvSpPr>
          <p:nvPr>
            <p:ph type="title"/>
          </p:nvPr>
        </p:nvSpPr>
        <p:spPr>
          <a:xfrm>
            <a:off x="1154954" y="973668"/>
            <a:ext cx="8761413" cy="706964"/>
          </a:xfrm>
        </p:spPr>
        <p:txBody>
          <a:bodyPr>
            <a:normAutofit fontScale="90000"/>
          </a:bodyPr>
          <a:lstStyle/>
          <a:p>
            <a:r>
              <a:rPr lang="en-US" dirty="0">
                <a:solidFill>
                  <a:srgbClr val="EBEBEB"/>
                </a:solidFill>
                <a:latin typeface="Futura Lt BT" panose="020B0402020204020303" pitchFamily="34" charset="0"/>
              </a:rPr>
              <a:t>Principal Effectiveness Comparison to Turnaround Principles</a:t>
            </a:r>
          </a:p>
        </p:txBody>
      </p:sp>
      <p:sp>
        <p:nvSpPr>
          <p:cNvPr id="3" name="Content Placeholder 2">
            <a:extLst>
              <a:ext uri="{FF2B5EF4-FFF2-40B4-BE49-F238E27FC236}">
                <a16:creationId xmlns:a16="http://schemas.microsoft.com/office/drawing/2014/main" id="{D231AC24-1EF9-AAA1-9AD4-D8AAE41CE287}"/>
              </a:ext>
            </a:extLst>
          </p:cNvPr>
          <p:cNvSpPr>
            <a:spLocks noGrp="1"/>
          </p:cNvSpPr>
          <p:nvPr>
            <p:ph idx="1"/>
          </p:nvPr>
        </p:nvSpPr>
        <p:spPr>
          <a:xfrm>
            <a:off x="2534820" y="6089715"/>
            <a:ext cx="6884963" cy="422702"/>
          </a:xfrm>
        </p:spPr>
        <p:txBody>
          <a:bodyPr anchor="t">
            <a:normAutofit/>
          </a:bodyPr>
          <a:lstStyle/>
          <a:p>
            <a:pPr marL="0" indent="0">
              <a:buNone/>
            </a:pPr>
            <a:r>
              <a:rPr lang="en-US" sz="2000" dirty="0">
                <a:solidFill>
                  <a:schemeClr val="tx1"/>
                </a:solidFill>
                <a:latin typeface="Futura Lt BT" panose="020B0402020204020303" pitchFamily="34" charset="0"/>
                <a:hlinkClick r:id="rId2">
                  <a:extLst>
                    <a:ext uri="{A12FA001-AC4F-418D-AE19-62706E023703}">
                      <ahyp:hlinkClr xmlns:ahyp="http://schemas.microsoft.com/office/drawing/2018/hyperlinkcolor" val="tx"/>
                    </a:ext>
                  </a:extLst>
                </a:hlinkClick>
              </a:rPr>
              <a:t>https://doe.sd.gov/Effectiveness/documents/PE-turnaround.pdf</a:t>
            </a:r>
            <a:endParaRPr lang="en-US" sz="2000" dirty="0">
              <a:solidFill>
                <a:schemeClr val="tx1"/>
              </a:solidFill>
              <a:latin typeface="Futura Lt BT" panose="020B0402020204020303" pitchFamily="34" charset="0"/>
            </a:endParaRPr>
          </a:p>
          <a:p>
            <a:pPr marL="0" indent="0">
              <a:buNone/>
            </a:pPr>
            <a:endParaRPr lang="en-US" sz="1600" dirty="0"/>
          </a:p>
        </p:txBody>
      </p:sp>
      <p:pic>
        <p:nvPicPr>
          <p:cNvPr id="4" name="Picture 3">
            <a:extLst>
              <a:ext uri="{FF2B5EF4-FFF2-40B4-BE49-F238E27FC236}">
                <a16:creationId xmlns:a16="http://schemas.microsoft.com/office/drawing/2014/main" id="{FB32FF0A-5F84-B4F2-65D2-D6D29EA96721}"/>
              </a:ext>
            </a:extLst>
          </p:cNvPr>
          <p:cNvPicPr>
            <a:picLocks noChangeAspect="1"/>
          </p:cNvPicPr>
          <p:nvPr/>
        </p:nvPicPr>
        <p:blipFill>
          <a:blip r:embed="rId3"/>
          <a:stretch>
            <a:fillRect/>
          </a:stretch>
        </p:blipFill>
        <p:spPr>
          <a:xfrm>
            <a:off x="2534820" y="2543958"/>
            <a:ext cx="6884963" cy="354575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02932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545B44C-AB85-2111-3C6E-57C7DE714030}"/>
              </a:ext>
            </a:extLst>
          </p:cNvPr>
          <p:cNvSpPr>
            <a:spLocks noGrp="1"/>
          </p:cNvSpPr>
          <p:nvPr>
            <p:ph type="title"/>
          </p:nvPr>
        </p:nvSpPr>
        <p:spPr>
          <a:xfrm>
            <a:off x="898149" y="1375284"/>
            <a:ext cx="3225161" cy="2053715"/>
          </a:xfrm>
        </p:spPr>
        <p:txBody>
          <a:bodyPr>
            <a:normAutofit/>
          </a:bodyPr>
          <a:lstStyle/>
          <a:p>
            <a:r>
              <a:rPr lang="en-US" dirty="0">
                <a:solidFill>
                  <a:srgbClr val="EBEBEB"/>
                </a:solidFill>
              </a:rPr>
              <a:t>Principal Effectiveness Tools</a:t>
            </a:r>
          </a:p>
        </p:txBody>
      </p:sp>
      <p:pic>
        <p:nvPicPr>
          <p:cNvPr id="5" name="Picture 4">
            <a:extLst>
              <a:ext uri="{FF2B5EF4-FFF2-40B4-BE49-F238E27FC236}">
                <a16:creationId xmlns:a16="http://schemas.microsoft.com/office/drawing/2014/main" id="{941718CA-5839-9647-8051-AC839D841B4E}"/>
              </a:ext>
            </a:extLst>
          </p:cNvPr>
          <p:cNvPicPr>
            <a:picLocks noChangeAspect="1"/>
          </p:cNvPicPr>
          <p:nvPr/>
        </p:nvPicPr>
        <p:blipFill>
          <a:blip r:embed="rId2"/>
          <a:stretch>
            <a:fillRect/>
          </a:stretch>
        </p:blipFill>
        <p:spPr>
          <a:xfrm>
            <a:off x="5194607" y="1799159"/>
            <a:ext cx="6391533" cy="3259682"/>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2">
            <a:extLst>
              <a:ext uri="{FF2B5EF4-FFF2-40B4-BE49-F238E27FC236}">
                <a16:creationId xmlns:a16="http://schemas.microsoft.com/office/drawing/2014/main" id="{42694E59-AC9A-42B9-A85B-5672BD9BFEA2}"/>
              </a:ext>
            </a:extLst>
          </p:cNvPr>
          <p:cNvSpPr>
            <a:spLocks noGrp="1"/>
          </p:cNvSpPr>
          <p:nvPr>
            <p:ph idx="1"/>
          </p:nvPr>
        </p:nvSpPr>
        <p:spPr>
          <a:xfrm>
            <a:off x="898149" y="3895767"/>
            <a:ext cx="3384113" cy="1163074"/>
          </a:xfrm>
        </p:spPr>
        <p:txBody>
          <a:bodyPr>
            <a:normAutofit/>
          </a:bodyPr>
          <a:lstStyle/>
          <a:p>
            <a:pPr marL="0" indent="0">
              <a:buNone/>
            </a:pPr>
            <a:r>
              <a:rPr lang="en-US" dirty="0">
                <a:solidFill>
                  <a:srgbClr val="FFFFFF"/>
                </a:solidFill>
                <a:latin typeface="Futura Lt BT" panose="020B0402020204020303" pitchFamily="34" charset="0"/>
                <a:hlinkClick r:id="rId3">
                  <a:extLst>
                    <a:ext uri="{A12FA001-AC4F-418D-AE19-62706E023703}">
                      <ahyp:hlinkClr xmlns:ahyp="http://schemas.microsoft.com/office/drawing/2018/hyperlinkcolor" val="tx"/>
                    </a:ext>
                  </a:extLst>
                </a:hlinkClick>
              </a:rPr>
              <a:t>https://doe.sd.gov/Effectiveness/Principal.aspx</a:t>
            </a:r>
            <a:endParaRPr lang="en-US" dirty="0">
              <a:solidFill>
                <a:srgbClr val="FFFFFF"/>
              </a:solidFill>
              <a:latin typeface="Futura Lt BT" panose="020B0402020204020303" pitchFamily="34" charset="0"/>
            </a:endParaRPr>
          </a:p>
          <a:p>
            <a:pPr marL="0" indent="0">
              <a:buNone/>
            </a:pPr>
            <a:endParaRPr lang="en-US" dirty="0">
              <a:solidFill>
                <a:srgbClr val="FFFFFF"/>
              </a:solidFill>
            </a:endParaRP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4220747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3" name="Rectangle 6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6" name="Rectangle 6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E32A2F6-1F59-483C-B3DE-15185792175D}"/>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rgbClr val="EBEBEB"/>
                </a:solidFill>
                <a:latin typeface="Futura Lt BT" panose="020B0402020204020303" pitchFamily="34" charset="0"/>
              </a:rPr>
              <a:t>Domain </a:t>
            </a:r>
            <a:r>
              <a:rPr lang="en-US" sz="5400" dirty="0">
                <a:solidFill>
                  <a:srgbClr val="EBEBEB"/>
                </a:solidFill>
                <a:latin typeface="Futura Lt BT" panose="020B0402020204020303" pitchFamily="34" charset="0"/>
              </a:rPr>
              <a:t>Three</a:t>
            </a:r>
            <a:endParaRPr lang="en-US" sz="5400" b="0" i="0" kern="1200" dirty="0">
              <a:solidFill>
                <a:srgbClr val="EBEBEB"/>
              </a:solidFill>
              <a:latin typeface="Futura Lt BT" panose="020B0402020204020303" pitchFamily="34" charset="0"/>
            </a:endParaRPr>
          </a:p>
        </p:txBody>
      </p:sp>
      <p:grpSp>
        <p:nvGrpSpPr>
          <p:cNvPr id="68" name="Group 67">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69" name="Rectangle 68">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0"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1"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5" name="TextBox 4">
            <a:extLst>
              <a:ext uri="{FF2B5EF4-FFF2-40B4-BE49-F238E27FC236}">
                <a16:creationId xmlns:a16="http://schemas.microsoft.com/office/drawing/2014/main" id="{B36487A4-A2CC-CCC8-C80C-EC9E40F4053B}"/>
              </a:ext>
            </a:extLst>
          </p:cNvPr>
          <p:cNvSpPr txBox="1"/>
          <p:nvPr/>
        </p:nvSpPr>
        <p:spPr>
          <a:xfrm>
            <a:off x="8382055" y="4798142"/>
            <a:ext cx="3080765" cy="707886"/>
          </a:xfrm>
          <a:prstGeom prst="rect">
            <a:avLst/>
          </a:prstGeom>
          <a:noFill/>
        </p:spPr>
        <p:txBody>
          <a:bodyPr wrap="square" rtlCol="0">
            <a:spAutoFit/>
          </a:bodyPr>
          <a:lstStyle/>
          <a:p>
            <a:r>
              <a:rPr lang="en-US" sz="2000" dirty="0">
                <a:solidFill>
                  <a:schemeClr val="bg1"/>
                </a:solidFill>
                <a:latin typeface="Futura Lt BT" panose="020B0402020204020303" pitchFamily="34" charset="0"/>
              </a:rPr>
              <a:t>School Operations and Resources </a:t>
            </a:r>
          </a:p>
        </p:txBody>
      </p:sp>
      <p:pic>
        <p:nvPicPr>
          <p:cNvPr id="6" name="Picture 5">
            <a:extLst>
              <a:ext uri="{FF2B5EF4-FFF2-40B4-BE49-F238E27FC236}">
                <a16:creationId xmlns:a16="http://schemas.microsoft.com/office/drawing/2014/main" id="{EC35FF2C-AA3B-1D5A-4710-6FDE05D6C049}"/>
              </a:ext>
            </a:extLst>
          </p:cNvPr>
          <p:cNvPicPr>
            <a:picLocks noChangeAspect="1"/>
          </p:cNvPicPr>
          <p:nvPr/>
        </p:nvPicPr>
        <p:blipFill>
          <a:blip r:embed="rId5"/>
          <a:stretch>
            <a:fillRect/>
          </a:stretch>
        </p:blipFill>
        <p:spPr>
          <a:xfrm>
            <a:off x="398728" y="1251994"/>
            <a:ext cx="7358035" cy="4354011"/>
          </a:xfrm>
          <a:prstGeom prst="rect">
            <a:avLst/>
          </a:prstGeom>
        </p:spPr>
      </p:pic>
    </p:spTree>
    <p:custDataLst>
      <p:tags r:id="rId1"/>
    </p:custDataLst>
    <p:extLst>
      <p:ext uri="{BB962C8B-B14F-4D97-AF65-F5344CB8AC3E}">
        <p14:creationId xmlns:p14="http://schemas.microsoft.com/office/powerpoint/2010/main" val="281810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3" name="Freeform: Shape 14">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4"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91E4E4C-DCC3-485E-EB43-68900985FB5E}"/>
              </a:ext>
            </a:extLst>
          </p:cNvPr>
          <p:cNvSpPr>
            <a:spLocks noGrp="1"/>
          </p:cNvSpPr>
          <p:nvPr>
            <p:ph type="title"/>
          </p:nvPr>
        </p:nvSpPr>
        <p:spPr>
          <a:xfrm>
            <a:off x="655215" y="1710813"/>
            <a:ext cx="5132438" cy="1622322"/>
          </a:xfrm>
        </p:spPr>
        <p:txBody>
          <a:bodyPr>
            <a:normAutofit/>
          </a:bodyPr>
          <a:lstStyle/>
          <a:p>
            <a:r>
              <a:rPr lang="en-US" dirty="0">
                <a:solidFill>
                  <a:srgbClr val="EBEBEB"/>
                </a:solidFill>
                <a:latin typeface="Futura Lt BT" panose="020B0402020204020303" pitchFamily="34" charset="0"/>
              </a:rPr>
              <a:t>Operational Procedures</a:t>
            </a:r>
          </a:p>
        </p:txBody>
      </p:sp>
      <p:sp>
        <p:nvSpPr>
          <p:cNvPr id="19" name="Rectangle 18">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4391A8C-E634-E016-1E90-9FA76B9429EB}"/>
              </a:ext>
            </a:extLst>
          </p:cNvPr>
          <p:cNvSpPr>
            <a:spLocks noGrp="1"/>
          </p:cNvSpPr>
          <p:nvPr>
            <p:ph idx="1"/>
          </p:nvPr>
        </p:nvSpPr>
        <p:spPr>
          <a:xfrm>
            <a:off x="639098" y="2418735"/>
            <a:ext cx="2762863" cy="1848465"/>
          </a:xfrm>
        </p:spPr>
        <p:txBody>
          <a:bodyPr anchor="ctr">
            <a:normAutofit/>
          </a:bodyPr>
          <a:lstStyle/>
          <a:p>
            <a:pPr marL="0" indent="0">
              <a:buNone/>
            </a:pPr>
            <a:r>
              <a:rPr lang="en-US" dirty="0">
                <a:solidFill>
                  <a:srgbClr val="FFFFFF"/>
                </a:solidFill>
                <a:latin typeface="Futura Lt BT" panose="020B0402020204020303" pitchFamily="34" charset="0"/>
              </a:rPr>
              <a:t>Domain 3.1</a:t>
            </a:r>
          </a:p>
        </p:txBody>
      </p:sp>
      <p:pic>
        <p:nvPicPr>
          <p:cNvPr id="4" name="Picture 3">
            <a:extLst>
              <a:ext uri="{FF2B5EF4-FFF2-40B4-BE49-F238E27FC236}">
                <a16:creationId xmlns:a16="http://schemas.microsoft.com/office/drawing/2014/main" id="{FAA9A926-8EA7-0ED8-A6A6-1BB1AF18D695}"/>
              </a:ext>
            </a:extLst>
          </p:cNvPr>
          <p:cNvPicPr>
            <a:picLocks noChangeAspect="1"/>
          </p:cNvPicPr>
          <p:nvPr/>
        </p:nvPicPr>
        <p:blipFill>
          <a:blip r:embed="rId2"/>
          <a:stretch>
            <a:fillRect/>
          </a:stretch>
        </p:blipFill>
        <p:spPr>
          <a:xfrm>
            <a:off x="6765343" y="357686"/>
            <a:ext cx="5263804" cy="6701926"/>
          </a:xfrm>
          <a:prstGeom prst="rect">
            <a:avLst/>
          </a:prstGeom>
        </p:spPr>
      </p:pic>
    </p:spTree>
    <p:extLst>
      <p:ext uri="{BB962C8B-B14F-4D97-AF65-F5344CB8AC3E}">
        <p14:creationId xmlns:p14="http://schemas.microsoft.com/office/powerpoint/2010/main" val="25167413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p:txBody>
          <a:bodyPr/>
          <a:lstStyle/>
          <a:p>
            <a:r>
              <a:rPr lang="en-US" sz="4400" dirty="0">
                <a:latin typeface="Futura Lt BT" panose="020B0402020204020303" pitchFamily="34" charset="0"/>
              </a:rPr>
              <a:t>Operational Procedures</a:t>
            </a:r>
            <a:br>
              <a:rPr lang="en-US" sz="4400" dirty="0">
                <a:latin typeface="Futura Lt BT" panose="020B0402020204020303" pitchFamily="34" charset="0"/>
              </a:rPr>
            </a:br>
            <a:r>
              <a:rPr lang="en-US" sz="4400" dirty="0">
                <a:latin typeface="Futura Lt BT" panose="020B0402020204020303" pitchFamily="34" charset="0"/>
              </a:rPr>
              <a:t>Considerations</a:t>
            </a:r>
          </a:p>
        </p:txBody>
      </p:sp>
      <p:sp>
        <p:nvSpPr>
          <p:cNvPr id="3" name="Content Placeholder 2">
            <a:extLst>
              <a:ext uri="{FF2B5EF4-FFF2-40B4-BE49-F238E27FC236}">
                <a16:creationId xmlns:a16="http://schemas.microsoft.com/office/drawing/2014/main" id="{415BC256-AF67-394E-489A-BA5E5C76899E}"/>
              </a:ext>
            </a:extLst>
          </p:cNvPr>
          <p:cNvSpPr>
            <a:spLocks noGrp="1"/>
          </p:cNvSpPr>
          <p:nvPr>
            <p:ph idx="1"/>
          </p:nvPr>
        </p:nvSpPr>
        <p:spPr>
          <a:xfrm>
            <a:off x="461639" y="2318995"/>
            <a:ext cx="11239129" cy="4326902"/>
          </a:xfrm>
        </p:spPr>
        <p:txBody>
          <a:bodyPr>
            <a:normAutofit fontScale="92500" lnSpcReduction="20000"/>
          </a:bodyPr>
          <a:lstStyle/>
          <a:p>
            <a:pPr>
              <a:buFont typeface="+mj-lt"/>
              <a:buAutoNum type="arabicPeriod"/>
            </a:pPr>
            <a:r>
              <a:rPr lang="en-US" sz="1700" dirty="0">
                <a:latin typeface="Futura Lt BT" panose="020B0402020204020303" pitchFamily="34" charset="0"/>
              </a:rPr>
              <a:t>When determining human, financial, and other needs, do you have a process or processes for prioritizing those needs based upon maximizing student success?  If so, what are those processes?</a:t>
            </a:r>
          </a:p>
          <a:p>
            <a:pPr>
              <a:buFont typeface="+mj-lt"/>
              <a:buAutoNum type="arabicPeriod"/>
            </a:pPr>
            <a:r>
              <a:rPr lang="en-US" sz="1700" dirty="0">
                <a:latin typeface="Futura Lt BT" panose="020B0402020204020303" pitchFamily="34" charset="0"/>
              </a:rPr>
              <a:t>When you submit your budget requests (human, financial, and other), do you use data to support your requests? If so, how? Do you look at the most current data or do you consider data from an historical perspective? When is it appropriate to look at data from an historical perspective and when is it appropriate to consider the most current data?</a:t>
            </a:r>
          </a:p>
          <a:p>
            <a:pPr>
              <a:buFont typeface="+mj-lt"/>
              <a:buAutoNum type="arabicPeriod"/>
            </a:pPr>
            <a:r>
              <a:rPr lang="en-US" sz="1700" dirty="0">
                <a:latin typeface="Futura Lt BT" panose="020B0402020204020303" pitchFamily="34" charset="0"/>
              </a:rPr>
              <a:t>If you have allocated resources (human, financial, and other) toward specific outcomes, 	would you be able to provide data(both current and historical) that shows progress/lack of progress toward those specific outcomes?  </a:t>
            </a:r>
          </a:p>
          <a:p>
            <a:pPr>
              <a:buFont typeface="+mj-lt"/>
              <a:buAutoNum type="arabicPeriod"/>
            </a:pPr>
            <a:r>
              <a:rPr lang="en-US" sz="1700" dirty="0">
                <a:latin typeface="Futura Lt BT" panose="020B0402020204020303" pitchFamily="34" charset="0"/>
              </a:rPr>
              <a:t>Do you seek resources outside the district budget, i.e. grants, etc.? If so, what kind of process/processes do you have in place to determine the grant’s applicability to the needs of your district? Do the goals and purposes of the grant align with the specific student needs/goals of your school or district?    </a:t>
            </a:r>
          </a:p>
          <a:p>
            <a:pPr>
              <a:buFont typeface="+mj-lt"/>
              <a:buAutoNum type="arabicPeriod"/>
            </a:pPr>
            <a:r>
              <a:rPr lang="en-US" sz="1700" dirty="0">
                <a:latin typeface="Futura Lt BT" panose="020B0402020204020303" pitchFamily="34" charset="0"/>
              </a:rPr>
              <a:t>If you are seeking a grant or some other outside resource, do you have the in-house resources to manage the grant-specifically the accountability requisites? </a:t>
            </a:r>
          </a:p>
          <a:p>
            <a:pPr>
              <a:buFont typeface="+mj-lt"/>
              <a:buAutoNum type="arabicPeriod"/>
            </a:pPr>
            <a:r>
              <a:rPr lang="en-US" sz="1700" dirty="0">
                <a:latin typeface="Futura Lt BT" panose="020B0402020204020303" pitchFamily="34" charset="0"/>
              </a:rPr>
              <a:t>How do you work with stakeholders when determining your resource needs (human, financial, and other)? </a:t>
            </a:r>
          </a:p>
          <a:p>
            <a:pPr>
              <a:buFont typeface="+mj-lt"/>
              <a:buAutoNum type="arabicPeriod"/>
            </a:pPr>
            <a:r>
              <a:rPr lang="en-US" sz="1700" dirty="0">
                <a:latin typeface="Futura Lt BT" panose="020B0402020204020303" pitchFamily="34" charset="0"/>
              </a:rPr>
              <a:t>How do you  balance general fund needs with capital outlay needs-especially in light of state legislation that allows for broader use of capital outlay dollars? Do you have a data driven process that assists you in making decisions related to the broader use of capital outlay dollars?</a:t>
            </a:r>
          </a:p>
          <a:p>
            <a:pPr>
              <a:buAutoNum type="arabicPeriod"/>
            </a:pPr>
            <a:endParaRPr lang="en-US" dirty="0"/>
          </a:p>
        </p:txBody>
      </p:sp>
    </p:spTree>
    <p:extLst>
      <p:ext uri="{BB962C8B-B14F-4D97-AF65-F5344CB8AC3E}">
        <p14:creationId xmlns:p14="http://schemas.microsoft.com/office/powerpoint/2010/main" val="17827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86D8-9116-51A6-C821-850D7D503230}"/>
              </a:ext>
            </a:extLst>
          </p:cNvPr>
          <p:cNvSpPr>
            <a:spLocks noGrp="1"/>
          </p:cNvSpPr>
          <p:nvPr>
            <p:ph type="title"/>
          </p:nvPr>
        </p:nvSpPr>
        <p:spPr>
          <a:xfrm>
            <a:off x="1154954" y="838200"/>
            <a:ext cx="8761413" cy="706964"/>
          </a:xfrm>
        </p:spPr>
        <p:txBody>
          <a:bodyPr/>
          <a:lstStyle/>
          <a:p>
            <a:r>
              <a:rPr lang="en-US" sz="4000" dirty="0">
                <a:latin typeface="Futura Lt BT" panose="020B0402020204020303" pitchFamily="34" charset="0"/>
              </a:rPr>
              <a:t>Operational Procedures</a:t>
            </a:r>
            <a:br>
              <a:rPr lang="en-US" sz="4000" dirty="0">
                <a:latin typeface="Futura Lt BT" panose="020B0402020204020303" pitchFamily="34" charset="0"/>
              </a:rPr>
            </a:br>
            <a:r>
              <a:rPr lang="en-US" sz="4000" dirty="0">
                <a:latin typeface="Futura Lt BT" panose="020B0402020204020303" pitchFamily="34" charset="0"/>
              </a:rPr>
              <a:t>Level Comparison and Progression</a:t>
            </a:r>
          </a:p>
        </p:txBody>
      </p:sp>
      <p:sp>
        <p:nvSpPr>
          <p:cNvPr id="8" name="TextBox 7">
            <a:extLst>
              <a:ext uri="{FF2B5EF4-FFF2-40B4-BE49-F238E27FC236}">
                <a16:creationId xmlns:a16="http://schemas.microsoft.com/office/drawing/2014/main" id="{BE14DDE7-5506-476B-5939-B02C78B4C3B5}"/>
              </a:ext>
            </a:extLst>
          </p:cNvPr>
          <p:cNvSpPr txBox="1"/>
          <p:nvPr/>
        </p:nvSpPr>
        <p:spPr>
          <a:xfrm>
            <a:off x="1779882" y="2237229"/>
            <a:ext cx="9967408" cy="1061829"/>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Allocates human, financial, and other resources </a:t>
            </a:r>
            <a:r>
              <a:rPr lang="en-US" sz="1500" u="sng" dirty="0">
                <a:latin typeface="Futura Lt BT" panose="020B0402020204020303" pitchFamily="34" charset="0"/>
              </a:rPr>
              <a:t>using the past as a </a:t>
            </a:r>
            <a:r>
              <a:rPr lang="en-US" sz="1500" u="none" dirty="0">
                <a:latin typeface="Futura Lt BT" panose="020B0402020204020303" pitchFamily="34" charset="0"/>
              </a:rPr>
              <a:t>guide rather </a:t>
            </a:r>
            <a:r>
              <a:rPr lang="en-US" sz="1500" dirty="0">
                <a:latin typeface="Futura Lt BT" panose="020B0402020204020303" pitchFamily="34" charset="0"/>
              </a:rPr>
              <a:t>than basing decision on </a:t>
            </a:r>
            <a:r>
              <a:rPr lang="en-US" sz="1500" u="sng" dirty="0">
                <a:latin typeface="Futura Lt BT" panose="020B0402020204020303" pitchFamily="34" charset="0"/>
              </a:rPr>
              <a:t>current need</a:t>
            </a:r>
            <a:r>
              <a:rPr lang="en-US" sz="1500" dirty="0">
                <a:latin typeface="Futura Lt BT" panose="020B0402020204020303" pitchFamily="34" charset="0"/>
              </a:rPr>
              <a:t>.</a:t>
            </a:r>
          </a:p>
          <a:p>
            <a:pPr marL="285750" lvl="0" indent="-285750">
              <a:buFont typeface="Arial" panose="020B0604020202020204" pitchFamily="34" charset="0"/>
              <a:buChar char="•"/>
            </a:pPr>
            <a:r>
              <a:rPr lang="en-US" sz="1500" u="sng" dirty="0">
                <a:latin typeface="Futura Lt BT" panose="020B0402020204020303" pitchFamily="34" charset="0"/>
              </a:rPr>
              <a:t>Occasionally</a:t>
            </a:r>
            <a:r>
              <a:rPr lang="en-US" sz="1500" dirty="0">
                <a:latin typeface="Futura Lt BT" panose="020B0402020204020303" pitchFamily="34" charset="0"/>
              </a:rPr>
              <a:t> uses budgets to focus on school improvement priorities.</a:t>
            </a:r>
          </a:p>
          <a:p>
            <a:pPr marL="285750" lvl="0" indent="-285750">
              <a:buFont typeface="Arial" panose="020B0604020202020204" pitchFamily="34" charset="0"/>
              <a:buChar char="•"/>
            </a:pPr>
            <a:r>
              <a:rPr lang="en-US" sz="1500" u="sng" dirty="0">
                <a:latin typeface="Futura Lt BT" panose="020B0402020204020303" pitchFamily="34" charset="0"/>
              </a:rPr>
              <a:t>Demonstrates knowledge</a:t>
            </a:r>
            <a:r>
              <a:rPr lang="en-US" sz="1500" dirty="0">
                <a:latin typeface="Futura Lt BT" panose="020B0402020204020303" pitchFamily="34" charset="0"/>
              </a:rPr>
              <a:t> of the alignment of school budget, human resources, and technological resources.</a:t>
            </a:r>
          </a:p>
          <a:p>
            <a:endParaRPr lang="en-US" dirty="0"/>
          </a:p>
        </p:txBody>
      </p:sp>
      <p:sp>
        <p:nvSpPr>
          <p:cNvPr id="9" name="TextBox 8">
            <a:extLst>
              <a:ext uri="{FF2B5EF4-FFF2-40B4-BE49-F238E27FC236}">
                <a16:creationId xmlns:a16="http://schemas.microsoft.com/office/drawing/2014/main" id="{A501704B-455B-015E-FF2A-EE3888F2361E}"/>
              </a:ext>
            </a:extLst>
          </p:cNvPr>
          <p:cNvSpPr txBox="1"/>
          <p:nvPr/>
        </p:nvSpPr>
        <p:spPr>
          <a:xfrm>
            <a:off x="1787540" y="3307868"/>
            <a:ext cx="9967408" cy="1754326"/>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Leverages knowledge of the budgeting process to </a:t>
            </a:r>
            <a:r>
              <a:rPr lang="en-US" sz="1500" u="sng" dirty="0">
                <a:latin typeface="Futura Lt BT" panose="020B0402020204020303" pitchFamily="34" charset="0"/>
              </a:rPr>
              <a:t>maximize all available dollars and other resources</a:t>
            </a:r>
            <a:r>
              <a:rPr lang="en-US" sz="1500" u="none" dirty="0">
                <a:latin typeface="Futura Lt BT" panose="020B0402020204020303" pitchFamily="34" charset="0"/>
              </a:rPr>
              <a:t> to achieve strategic priorities.</a:t>
            </a:r>
          </a:p>
          <a:p>
            <a:pPr marL="285750" lvl="0" indent="-285750">
              <a:buFont typeface="Arial" panose="020B0604020202020204" pitchFamily="34" charset="0"/>
              <a:buChar char="•"/>
            </a:pPr>
            <a:r>
              <a:rPr lang="en-US" sz="1500" u="sng" dirty="0">
                <a:latin typeface="Futura Lt BT" panose="020B0402020204020303" pitchFamily="34" charset="0"/>
              </a:rPr>
              <a:t>Effectively manages </a:t>
            </a:r>
            <a:r>
              <a:rPr lang="en-US" sz="1500" u="none" dirty="0">
                <a:latin typeface="Futura Lt BT" panose="020B0402020204020303" pitchFamily="34" charset="0"/>
              </a:rPr>
              <a:t>school budget, determines staff assignments, and technological needs </a:t>
            </a:r>
            <a:r>
              <a:rPr lang="en-US" sz="1500" u="sng" dirty="0">
                <a:latin typeface="Futura Lt BT" panose="020B0402020204020303" pitchFamily="34" charset="0"/>
              </a:rPr>
              <a:t>to address student learning needs</a:t>
            </a:r>
            <a:r>
              <a:rPr lang="en-US" sz="1500" u="none" dirty="0">
                <a:latin typeface="Futura Lt BT" panose="020B0402020204020303" pitchFamily="34" charset="0"/>
              </a:rPr>
              <a:t>.</a:t>
            </a:r>
          </a:p>
          <a:p>
            <a:pPr marL="285750" lvl="0" indent="-285750">
              <a:buFont typeface="Arial" panose="020B0604020202020204" pitchFamily="34" charset="0"/>
              <a:buChar char="•"/>
            </a:pPr>
            <a:r>
              <a:rPr lang="en-US" sz="1500" u="sng" dirty="0">
                <a:latin typeface="Futura Lt BT" panose="020B0402020204020303" pitchFamily="34" charset="0"/>
              </a:rPr>
              <a:t>Obtains and allocates funds</a:t>
            </a:r>
            <a:r>
              <a:rPr lang="en-US" sz="1500" u="none" dirty="0">
                <a:latin typeface="Futura Lt BT" panose="020B0402020204020303" pitchFamily="34" charset="0"/>
              </a:rPr>
              <a:t> within the framework of federal, state, and district policies.</a:t>
            </a:r>
          </a:p>
          <a:p>
            <a:pPr marL="285750" lvl="0" indent="-285750">
              <a:buFont typeface="Arial" panose="020B0604020202020204" pitchFamily="34" charset="0"/>
              <a:buChar char="•"/>
            </a:pPr>
            <a:r>
              <a:rPr lang="en-US" sz="1500" u="sng" dirty="0">
                <a:latin typeface="Futura Lt BT" panose="020B0402020204020303" pitchFamily="34" charset="0"/>
              </a:rPr>
              <a:t>Works with staff </a:t>
            </a:r>
            <a:r>
              <a:rPr lang="en-US" sz="1500" u="none" dirty="0">
                <a:latin typeface="Futura Lt BT" panose="020B0402020204020303" pitchFamily="34" charset="0"/>
              </a:rPr>
              <a:t>to determine equitable and effective allocation of resources.</a:t>
            </a:r>
          </a:p>
          <a:p>
            <a:endParaRPr lang="en-US" dirty="0"/>
          </a:p>
        </p:txBody>
      </p:sp>
      <p:sp>
        <p:nvSpPr>
          <p:cNvPr id="11" name="TextBox 10">
            <a:extLst>
              <a:ext uri="{FF2B5EF4-FFF2-40B4-BE49-F238E27FC236}">
                <a16:creationId xmlns:a16="http://schemas.microsoft.com/office/drawing/2014/main" id="{15636720-0B66-7B62-6EAB-8DEE4D38B8F5}"/>
              </a:ext>
            </a:extLst>
          </p:cNvPr>
          <p:cNvSpPr txBox="1"/>
          <p:nvPr/>
        </p:nvSpPr>
        <p:spPr>
          <a:xfrm>
            <a:off x="1779883" y="5062194"/>
            <a:ext cx="9967407" cy="1292662"/>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Has </a:t>
            </a:r>
            <a:r>
              <a:rPr lang="en-US" sz="1500" u="sng" dirty="0">
                <a:latin typeface="Futura Lt BT" panose="020B0402020204020303" pitchFamily="34" charset="0"/>
              </a:rPr>
              <a:t>established processes</a:t>
            </a:r>
            <a:r>
              <a:rPr lang="en-US" sz="1500" u="none" dirty="0">
                <a:latin typeface="Futura Lt BT" panose="020B0402020204020303" pitchFamily="34" charset="0"/>
              </a:rPr>
              <a:t> to leverage existing funds and increase capacity through grants, donations, and community resourcefulness.</a:t>
            </a:r>
          </a:p>
          <a:p>
            <a:pPr marL="285750" lvl="0" indent="-285750">
              <a:buFont typeface="Arial" panose="020B0604020202020204" pitchFamily="34" charset="0"/>
              <a:buChar char="•"/>
            </a:pPr>
            <a:r>
              <a:rPr lang="en-US" sz="1500" u="sng" dirty="0">
                <a:latin typeface="Futura Lt BT" panose="020B0402020204020303" pitchFamily="34" charset="0"/>
              </a:rPr>
              <a:t>Works with all appropriate stakeholders </a:t>
            </a:r>
            <a:r>
              <a:rPr lang="en-US" sz="1500" u="none" dirty="0">
                <a:latin typeface="Futura Lt BT" panose="020B0402020204020303" pitchFamily="34" charset="0"/>
              </a:rPr>
              <a:t>to ensure strategic and equitable allocation of financial, human, and technological resources to meet instructional goals. </a:t>
            </a:r>
          </a:p>
          <a:p>
            <a:endParaRPr lang="en-US" dirty="0"/>
          </a:p>
        </p:txBody>
      </p:sp>
      <p:pic>
        <p:nvPicPr>
          <p:cNvPr id="13" name="Picture 12">
            <a:extLst>
              <a:ext uri="{FF2B5EF4-FFF2-40B4-BE49-F238E27FC236}">
                <a16:creationId xmlns:a16="http://schemas.microsoft.com/office/drawing/2014/main" id="{95EE85B0-94A2-1FB6-1887-976B4F8350FB}"/>
              </a:ext>
            </a:extLst>
          </p:cNvPr>
          <p:cNvPicPr>
            <a:picLocks noChangeAspect="1"/>
          </p:cNvPicPr>
          <p:nvPr/>
        </p:nvPicPr>
        <p:blipFill>
          <a:blip r:embed="rId3"/>
          <a:stretch>
            <a:fillRect/>
          </a:stretch>
        </p:blipFill>
        <p:spPr>
          <a:xfrm>
            <a:off x="440638" y="2011895"/>
            <a:ext cx="1339245" cy="1921280"/>
          </a:xfrm>
          <a:prstGeom prst="rect">
            <a:avLst/>
          </a:prstGeom>
        </p:spPr>
      </p:pic>
      <p:pic>
        <p:nvPicPr>
          <p:cNvPr id="14" name="Picture 13">
            <a:extLst>
              <a:ext uri="{FF2B5EF4-FFF2-40B4-BE49-F238E27FC236}">
                <a16:creationId xmlns:a16="http://schemas.microsoft.com/office/drawing/2014/main" id="{995EEDDD-D317-50A6-9380-1526D2222AAF}"/>
              </a:ext>
            </a:extLst>
          </p:cNvPr>
          <p:cNvPicPr>
            <a:picLocks noChangeAspect="1"/>
          </p:cNvPicPr>
          <p:nvPr/>
        </p:nvPicPr>
        <p:blipFill>
          <a:blip r:embed="rId4"/>
          <a:stretch>
            <a:fillRect/>
          </a:stretch>
        </p:blipFill>
        <p:spPr>
          <a:xfrm>
            <a:off x="440637" y="3483190"/>
            <a:ext cx="1335140" cy="1908213"/>
          </a:xfrm>
          <a:prstGeom prst="rect">
            <a:avLst/>
          </a:prstGeom>
        </p:spPr>
      </p:pic>
      <p:grpSp>
        <p:nvGrpSpPr>
          <p:cNvPr id="21" name="Group 20">
            <a:extLst>
              <a:ext uri="{FF2B5EF4-FFF2-40B4-BE49-F238E27FC236}">
                <a16:creationId xmlns:a16="http://schemas.microsoft.com/office/drawing/2014/main" id="{A97B2D7A-DC3E-BC9C-AFBE-8E2B4D81575F}"/>
              </a:ext>
            </a:extLst>
          </p:cNvPr>
          <p:cNvGrpSpPr/>
          <p:nvPr/>
        </p:nvGrpSpPr>
        <p:grpSpPr>
          <a:xfrm>
            <a:off x="440637" y="4912739"/>
            <a:ext cx="1435296" cy="1945261"/>
            <a:chOff x="385006" y="4912739"/>
            <a:chExt cx="1490928" cy="1945261"/>
          </a:xfrm>
        </p:grpSpPr>
        <p:pic>
          <p:nvPicPr>
            <p:cNvPr id="18" name="Picture 17">
              <a:extLst>
                <a:ext uri="{FF2B5EF4-FFF2-40B4-BE49-F238E27FC236}">
                  <a16:creationId xmlns:a16="http://schemas.microsoft.com/office/drawing/2014/main" id="{2138F1FA-A751-375F-7326-8F8A79C135CC}"/>
                </a:ext>
              </a:extLst>
            </p:cNvPr>
            <p:cNvPicPr>
              <a:picLocks noChangeAspect="1"/>
            </p:cNvPicPr>
            <p:nvPr/>
          </p:nvPicPr>
          <p:blipFill>
            <a:blip r:embed="rId5"/>
            <a:stretch>
              <a:fillRect/>
            </a:stretch>
          </p:blipFill>
          <p:spPr>
            <a:xfrm>
              <a:off x="419249" y="4912739"/>
              <a:ext cx="1351985" cy="1945261"/>
            </a:xfrm>
            <a:prstGeom prst="rect">
              <a:avLst/>
            </a:prstGeom>
          </p:spPr>
        </p:pic>
        <p:sp>
          <p:nvSpPr>
            <p:cNvPr id="20" name="TextBox 19">
              <a:extLst>
                <a:ext uri="{FF2B5EF4-FFF2-40B4-BE49-F238E27FC236}">
                  <a16:creationId xmlns:a16="http://schemas.microsoft.com/office/drawing/2014/main" id="{A4580E8F-C2BD-24EF-8BD5-F94D9B677B03}"/>
                </a:ext>
              </a:extLst>
            </p:cNvPr>
            <p:cNvSpPr txBox="1"/>
            <p:nvPr/>
          </p:nvSpPr>
          <p:spPr>
            <a:xfrm>
              <a:off x="385006" y="5756440"/>
              <a:ext cx="1490928" cy="292388"/>
            </a:xfrm>
            <a:prstGeom prst="rect">
              <a:avLst/>
            </a:prstGeom>
            <a:noFill/>
          </p:spPr>
          <p:txBody>
            <a:bodyPr wrap="square">
              <a:spAutoFit/>
            </a:bodyPr>
            <a:lstStyle/>
            <a:p>
              <a:r>
                <a:rPr lang="en-US" sz="1300" dirty="0">
                  <a:solidFill>
                    <a:schemeClr val="bg1"/>
                  </a:solidFill>
                  <a:latin typeface="Futura Lt BT" panose="020B0402020204020303" pitchFamily="34" charset="0"/>
                </a:rPr>
                <a:t>DISTINGUISHED</a:t>
              </a:r>
            </a:p>
          </p:txBody>
        </p:sp>
      </p:grpSp>
      <p:pic>
        <p:nvPicPr>
          <p:cNvPr id="22" name="Picture 21">
            <a:extLst>
              <a:ext uri="{FF2B5EF4-FFF2-40B4-BE49-F238E27FC236}">
                <a16:creationId xmlns:a16="http://schemas.microsoft.com/office/drawing/2014/main" id="{43C22EDD-9035-868C-84A8-5E7572AA3473}"/>
              </a:ext>
            </a:extLst>
          </p:cNvPr>
          <p:cNvPicPr>
            <a:picLocks noChangeAspect="1"/>
          </p:cNvPicPr>
          <p:nvPr/>
        </p:nvPicPr>
        <p:blipFill>
          <a:blip r:embed="rId6"/>
          <a:stretch>
            <a:fillRect/>
          </a:stretch>
        </p:blipFill>
        <p:spPr>
          <a:xfrm>
            <a:off x="1775139" y="3238970"/>
            <a:ext cx="9992210" cy="18290"/>
          </a:xfrm>
          <a:prstGeom prst="rect">
            <a:avLst/>
          </a:prstGeom>
        </p:spPr>
      </p:pic>
      <p:pic>
        <p:nvPicPr>
          <p:cNvPr id="23" name="Picture 22">
            <a:extLst>
              <a:ext uri="{FF2B5EF4-FFF2-40B4-BE49-F238E27FC236}">
                <a16:creationId xmlns:a16="http://schemas.microsoft.com/office/drawing/2014/main" id="{CC09A6C0-CA64-EE02-75EE-FF7C9FDEA8D5}"/>
              </a:ext>
            </a:extLst>
          </p:cNvPr>
          <p:cNvPicPr>
            <a:picLocks noChangeAspect="1"/>
          </p:cNvPicPr>
          <p:nvPr/>
        </p:nvPicPr>
        <p:blipFill>
          <a:blip r:embed="rId6"/>
          <a:stretch>
            <a:fillRect/>
          </a:stretch>
        </p:blipFill>
        <p:spPr>
          <a:xfrm>
            <a:off x="1767481" y="4721076"/>
            <a:ext cx="9992210" cy="18290"/>
          </a:xfrm>
          <a:prstGeom prst="rect">
            <a:avLst/>
          </a:prstGeom>
        </p:spPr>
      </p:pic>
    </p:spTree>
    <p:extLst>
      <p:ext uri="{BB962C8B-B14F-4D97-AF65-F5344CB8AC3E}">
        <p14:creationId xmlns:p14="http://schemas.microsoft.com/office/powerpoint/2010/main" val="378409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86D8-9116-51A6-C821-850D7D503230}"/>
              </a:ext>
            </a:extLst>
          </p:cNvPr>
          <p:cNvSpPr>
            <a:spLocks noGrp="1"/>
          </p:cNvSpPr>
          <p:nvPr>
            <p:ph type="title"/>
          </p:nvPr>
        </p:nvSpPr>
        <p:spPr>
          <a:xfrm>
            <a:off x="1154954" y="838200"/>
            <a:ext cx="8761413" cy="706964"/>
          </a:xfrm>
        </p:spPr>
        <p:txBody>
          <a:bodyPr/>
          <a:lstStyle/>
          <a:p>
            <a:r>
              <a:rPr lang="en-US" sz="4000" dirty="0">
                <a:latin typeface="Futura Lt BT" panose="020B0402020204020303" pitchFamily="34" charset="0"/>
              </a:rPr>
              <a:t>Operational Procedures</a:t>
            </a:r>
            <a:br>
              <a:rPr lang="en-US" sz="4000" dirty="0">
                <a:latin typeface="Futura Lt BT" panose="020B0402020204020303" pitchFamily="34" charset="0"/>
              </a:rPr>
            </a:br>
            <a:r>
              <a:rPr lang="en-US" sz="4000" dirty="0">
                <a:latin typeface="Futura Lt BT" panose="020B0402020204020303" pitchFamily="34" charset="0"/>
              </a:rPr>
              <a:t>Sample Artifact Progression </a:t>
            </a:r>
          </a:p>
        </p:txBody>
      </p:sp>
      <p:sp>
        <p:nvSpPr>
          <p:cNvPr id="8" name="TextBox 7">
            <a:extLst>
              <a:ext uri="{FF2B5EF4-FFF2-40B4-BE49-F238E27FC236}">
                <a16:creationId xmlns:a16="http://schemas.microsoft.com/office/drawing/2014/main" id="{BE14DDE7-5506-476B-5939-B02C78B4C3B5}"/>
              </a:ext>
            </a:extLst>
          </p:cNvPr>
          <p:cNvSpPr txBox="1"/>
          <p:nvPr/>
        </p:nvSpPr>
        <p:spPr>
          <a:xfrm>
            <a:off x="1783954" y="2449318"/>
            <a:ext cx="9967408" cy="615553"/>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Rudimental budget documents based upon the past as the guide.</a:t>
            </a:r>
          </a:p>
          <a:p>
            <a:endParaRPr lang="en-US" dirty="0"/>
          </a:p>
        </p:txBody>
      </p:sp>
      <p:sp>
        <p:nvSpPr>
          <p:cNvPr id="9" name="TextBox 8">
            <a:extLst>
              <a:ext uri="{FF2B5EF4-FFF2-40B4-BE49-F238E27FC236}">
                <a16:creationId xmlns:a16="http://schemas.microsoft.com/office/drawing/2014/main" id="{A501704B-455B-015E-FF2A-EE3888F2361E}"/>
              </a:ext>
            </a:extLst>
          </p:cNvPr>
          <p:cNvSpPr txBox="1"/>
          <p:nvPr/>
        </p:nvSpPr>
        <p:spPr>
          <a:xfrm>
            <a:off x="1783954" y="3253382"/>
            <a:ext cx="9967408" cy="1523494"/>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Budget documents showing how all resource requests align with the School Improvement Plan or School Wide Goals</a:t>
            </a:r>
          </a:p>
          <a:p>
            <a:pPr marL="285750" lvl="0" indent="-285750">
              <a:buFont typeface="Arial" panose="020B0604020202020204" pitchFamily="34" charset="0"/>
              <a:buChar char="•"/>
            </a:pPr>
            <a:r>
              <a:rPr lang="en-US" sz="1500" dirty="0">
                <a:latin typeface="Futura Lt BT" panose="020B0402020204020303" pitchFamily="34" charset="0"/>
              </a:rPr>
              <a:t>Sample budget requests/documents that reflect principal’s knowledge of various funding sources and how those sources should be used according to district, state, and federal guidelines, i.e. Title, capital outlay, general fund, special education</a:t>
            </a:r>
          </a:p>
          <a:p>
            <a:pPr marL="285750" lvl="0" indent="-285750">
              <a:buFont typeface="Arial" panose="020B0604020202020204" pitchFamily="34" charset="0"/>
              <a:buChar char="•"/>
            </a:pPr>
            <a:r>
              <a:rPr lang="en-US" sz="1500" dirty="0">
                <a:latin typeface="Futura Lt BT" panose="020B0402020204020303" pitchFamily="34" charset="0"/>
              </a:rPr>
              <a:t>Staffing and scheduling documents aligned with the School Improvement Plan or School Wide Goals</a:t>
            </a:r>
          </a:p>
          <a:p>
            <a:endParaRPr lang="en-US" dirty="0"/>
          </a:p>
        </p:txBody>
      </p:sp>
      <p:sp>
        <p:nvSpPr>
          <p:cNvPr id="11" name="TextBox 10">
            <a:extLst>
              <a:ext uri="{FF2B5EF4-FFF2-40B4-BE49-F238E27FC236}">
                <a16:creationId xmlns:a16="http://schemas.microsoft.com/office/drawing/2014/main" id="{15636720-0B66-7B62-6EAB-8DEE4D38B8F5}"/>
              </a:ext>
            </a:extLst>
          </p:cNvPr>
          <p:cNvSpPr txBox="1"/>
          <p:nvPr/>
        </p:nvSpPr>
        <p:spPr>
          <a:xfrm>
            <a:off x="1775139" y="4652330"/>
            <a:ext cx="9967407" cy="2446824"/>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Budget documents showing how all resource requests align with the School Improvement Plan or School Wide Goals</a:t>
            </a:r>
          </a:p>
          <a:p>
            <a:pPr marL="285750" lvl="0" indent="-285750">
              <a:buFont typeface="Arial" panose="020B0604020202020204" pitchFamily="34" charset="0"/>
              <a:buChar char="•"/>
            </a:pPr>
            <a:r>
              <a:rPr lang="en-US" sz="1500" dirty="0">
                <a:latin typeface="Futura Lt BT" panose="020B0402020204020303" pitchFamily="34" charset="0"/>
              </a:rPr>
              <a:t>Sample budget requests/documents that reflect principal’s knowledge of various funding sources and how those sources should be used according to district, state, and federal guidelines, i.e. Title, capital outlay, general fund, special education</a:t>
            </a:r>
          </a:p>
          <a:p>
            <a:pPr marL="285750" lvl="0" indent="-285750">
              <a:buFont typeface="Arial" panose="020B0604020202020204" pitchFamily="34" charset="0"/>
              <a:buChar char="•"/>
            </a:pPr>
            <a:r>
              <a:rPr lang="en-US" sz="1500" dirty="0">
                <a:latin typeface="Futura Lt BT" panose="020B0402020204020303" pitchFamily="34" charset="0"/>
              </a:rPr>
              <a:t>Staffing and scheduling documents aligned with the School Improvement Plan or School Wide Goals</a:t>
            </a:r>
          </a:p>
          <a:p>
            <a:pPr marL="285750" lvl="0" indent="-285750">
              <a:buFont typeface="Arial" panose="020B0604020202020204" pitchFamily="34" charset="0"/>
              <a:buChar char="•"/>
            </a:pPr>
            <a:r>
              <a:rPr lang="en-US" sz="1500" dirty="0">
                <a:latin typeface="Futura Lt BT" panose="020B0402020204020303" pitchFamily="34" charset="0"/>
              </a:rPr>
              <a:t>Examples of how principal has increased funding capacity through grants, donations, and other community resources </a:t>
            </a:r>
          </a:p>
          <a:p>
            <a:pPr marL="285750" lvl="0" indent="-285750">
              <a:buFont typeface="Arial" panose="020B0604020202020204" pitchFamily="34" charset="0"/>
              <a:buChar char="•"/>
            </a:pPr>
            <a:r>
              <a:rPr lang="en-US" sz="1500" dirty="0">
                <a:latin typeface="Futura Lt BT" panose="020B0402020204020303" pitchFamily="34" charset="0"/>
              </a:rPr>
              <a:t>Evidence that these outside resources, i.e. grants, etc. align with the School Improvement Plan and/or School Wide Goals and evidence of goal attainment because of these resources</a:t>
            </a:r>
          </a:p>
          <a:p>
            <a:pPr marL="285750" lvl="0" indent="-285750">
              <a:buFont typeface="Arial" panose="020B0604020202020204" pitchFamily="34" charset="0"/>
              <a:buChar char="•"/>
            </a:pPr>
            <a:r>
              <a:rPr lang="en-US" sz="1500" dirty="0">
                <a:latin typeface="Futura Lt BT" panose="020B0402020204020303" pitchFamily="34" charset="0"/>
              </a:rPr>
              <a:t>Evidence of how principal has worked with stakeholders in procurement and allocation of resources</a:t>
            </a:r>
          </a:p>
          <a:p>
            <a:endParaRPr lang="en-US" dirty="0"/>
          </a:p>
        </p:txBody>
      </p:sp>
      <p:pic>
        <p:nvPicPr>
          <p:cNvPr id="13" name="Picture 12">
            <a:extLst>
              <a:ext uri="{FF2B5EF4-FFF2-40B4-BE49-F238E27FC236}">
                <a16:creationId xmlns:a16="http://schemas.microsoft.com/office/drawing/2014/main" id="{95EE85B0-94A2-1FB6-1887-976B4F8350FB}"/>
              </a:ext>
            </a:extLst>
          </p:cNvPr>
          <p:cNvPicPr>
            <a:picLocks noChangeAspect="1"/>
          </p:cNvPicPr>
          <p:nvPr/>
        </p:nvPicPr>
        <p:blipFill>
          <a:blip r:embed="rId3"/>
          <a:stretch>
            <a:fillRect/>
          </a:stretch>
        </p:blipFill>
        <p:spPr>
          <a:xfrm>
            <a:off x="440638" y="2011895"/>
            <a:ext cx="1339245" cy="1921280"/>
          </a:xfrm>
          <a:prstGeom prst="rect">
            <a:avLst/>
          </a:prstGeom>
        </p:spPr>
      </p:pic>
      <p:pic>
        <p:nvPicPr>
          <p:cNvPr id="14" name="Picture 13">
            <a:extLst>
              <a:ext uri="{FF2B5EF4-FFF2-40B4-BE49-F238E27FC236}">
                <a16:creationId xmlns:a16="http://schemas.microsoft.com/office/drawing/2014/main" id="{995EEDDD-D317-50A6-9380-1526D2222AAF}"/>
              </a:ext>
            </a:extLst>
          </p:cNvPr>
          <p:cNvPicPr>
            <a:picLocks noChangeAspect="1"/>
          </p:cNvPicPr>
          <p:nvPr/>
        </p:nvPicPr>
        <p:blipFill>
          <a:blip r:embed="rId4"/>
          <a:stretch>
            <a:fillRect/>
          </a:stretch>
        </p:blipFill>
        <p:spPr>
          <a:xfrm>
            <a:off x="440637" y="3483190"/>
            <a:ext cx="1335140" cy="1908213"/>
          </a:xfrm>
          <a:prstGeom prst="rect">
            <a:avLst/>
          </a:prstGeom>
        </p:spPr>
      </p:pic>
      <p:grpSp>
        <p:nvGrpSpPr>
          <p:cNvPr id="21" name="Group 20">
            <a:extLst>
              <a:ext uri="{FF2B5EF4-FFF2-40B4-BE49-F238E27FC236}">
                <a16:creationId xmlns:a16="http://schemas.microsoft.com/office/drawing/2014/main" id="{A97B2D7A-DC3E-BC9C-AFBE-8E2B4D81575F}"/>
              </a:ext>
            </a:extLst>
          </p:cNvPr>
          <p:cNvGrpSpPr/>
          <p:nvPr/>
        </p:nvGrpSpPr>
        <p:grpSpPr>
          <a:xfrm>
            <a:off x="440637" y="4912739"/>
            <a:ext cx="1435296" cy="1945261"/>
            <a:chOff x="385006" y="4912739"/>
            <a:chExt cx="1490928" cy="1945261"/>
          </a:xfrm>
        </p:grpSpPr>
        <p:pic>
          <p:nvPicPr>
            <p:cNvPr id="18" name="Picture 17">
              <a:extLst>
                <a:ext uri="{FF2B5EF4-FFF2-40B4-BE49-F238E27FC236}">
                  <a16:creationId xmlns:a16="http://schemas.microsoft.com/office/drawing/2014/main" id="{2138F1FA-A751-375F-7326-8F8A79C135CC}"/>
                </a:ext>
              </a:extLst>
            </p:cNvPr>
            <p:cNvPicPr>
              <a:picLocks noChangeAspect="1"/>
            </p:cNvPicPr>
            <p:nvPr/>
          </p:nvPicPr>
          <p:blipFill>
            <a:blip r:embed="rId5"/>
            <a:stretch>
              <a:fillRect/>
            </a:stretch>
          </p:blipFill>
          <p:spPr>
            <a:xfrm>
              <a:off x="419249" y="4912739"/>
              <a:ext cx="1351985" cy="1945261"/>
            </a:xfrm>
            <a:prstGeom prst="rect">
              <a:avLst/>
            </a:prstGeom>
          </p:spPr>
        </p:pic>
        <p:sp>
          <p:nvSpPr>
            <p:cNvPr id="20" name="TextBox 19">
              <a:extLst>
                <a:ext uri="{FF2B5EF4-FFF2-40B4-BE49-F238E27FC236}">
                  <a16:creationId xmlns:a16="http://schemas.microsoft.com/office/drawing/2014/main" id="{A4580E8F-C2BD-24EF-8BD5-F94D9B677B03}"/>
                </a:ext>
              </a:extLst>
            </p:cNvPr>
            <p:cNvSpPr txBox="1"/>
            <p:nvPr/>
          </p:nvSpPr>
          <p:spPr>
            <a:xfrm>
              <a:off x="385006" y="5756440"/>
              <a:ext cx="1490928" cy="292388"/>
            </a:xfrm>
            <a:prstGeom prst="rect">
              <a:avLst/>
            </a:prstGeom>
            <a:noFill/>
          </p:spPr>
          <p:txBody>
            <a:bodyPr wrap="square">
              <a:spAutoFit/>
            </a:bodyPr>
            <a:lstStyle/>
            <a:p>
              <a:r>
                <a:rPr lang="en-US" sz="1300" dirty="0">
                  <a:solidFill>
                    <a:schemeClr val="bg1"/>
                  </a:solidFill>
                  <a:latin typeface="Futura Lt BT" panose="020B0402020204020303" pitchFamily="34" charset="0"/>
                </a:rPr>
                <a:t>DISTINGUISHED</a:t>
              </a:r>
            </a:p>
          </p:txBody>
        </p:sp>
      </p:grpSp>
      <p:pic>
        <p:nvPicPr>
          <p:cNvPr id="3" name="Picture 2">
            <a:extLst>
              <a:ext uri="{FF2B5EF4-FFF2-40B4-BE49-F238E27FC236}">
                <a16:creationId xmlns:a16="http://schemas.microsoft.com/office/drawing/2014/main" id="{8DB41A47-C2E4-0C0E-E7C4-FA21ADC618EA}"/>
              </a:ext>
            </a:extLst>
          </p:cNvPr>
          <p:cNvPicPr>
            <a:picLocks noChangeAspect="1"/>
          </p:cNvPicPr>
          <p:nvPr/>
        </p:nvPicPr>
        <p:blipFill>
          <a:blip r:embed="rId6"/>
          <a:stretch>
            <a:fillRect/>
          </a:stretch>
        </p:blipFill>
        <p:spPr>
          <a:xfrm>
            <a:off x="1789635" y="3193856"/>
            <a:ext cx="9961727" cy="18290"/>
          </a:xfrm>
          <a:prstGeom prst="rect">
            <a:avLst/>
          </a:prstGeom>
        </p:spPr>
      </p:pic>
      <p:cxnSp>
        <p:nvCxnSpPr>
          <p:cNvPr id="7" name="Straight Connector 6">
            <a:extLst>
              <a:ext uri="{FF2B5EF4-FFF2-40B4-BE49-F238E27FC236}">
                <a16:creationId xmlns:a16="http://schemas.microsoft.com/office/drawing/2014/main" id="{6651FED2-C128-6412-282D-AF4140C1ECED}"/>
              </a:ext>
            </a:extLst>
          </p:cNvPr>
          <p:cNvCxnSpPr/>
          <p:nvPr/>
        </p:nvCxnSpPr>
        <p:spPr>
          <a:xfrm>
            <a:off x="1775139" y="4652330"/>
            <a:ext cx="9967407"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0332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0D76D88-B3F3-B393-02E0-C586C14DEA71}"/>
              </a:ext>
            </a:extLst>
          </p:cNvPr>
          <p:cNvSpPr>
            <a:spLocks noGrp="1"/>
          </p:cNvSpPr>
          <p:nvPr>
            <p:ph type="title"/>
          </p:nvPr>
        </p:nvSpPr>
        <p:spPr>
          <a:xfrm>
            <a:off x="1080656" y="1646768"/>
            <a:ext cx="2942210" cy="1020232"/>
          </a:xfrm>
        </p:spPr>
        <p:txBody>
          <a:bodyPr>
            <a:noAutofit/>
          </a:bodyPr>
          <a:lstStyle/>
          <a:p>
            <a:r>
              <a:rPr lang="en-US" sz="4800" dirty="0">
                <a:solidFill>
                  <a:srgbClr val="EBEBEB"/>
                </a:solidFill>
                <a:latin typeface="Futura Lt BT" panose="020B0402020204020303" pitchFamily="34" charset="0"/>
              </a:rPr>
              <a:t>Shared Leadership </a:t>
            </a:r>
          </a:p>
        </p:txBody>
      </p:sp>
      <p:pic>
        <p:nvPicPr>
          <p:cNvPr id="4" name="Picture 3">
            <a:extLst>
              <a:ext uri="{FF2B5EF4-FFF2-40B4-BE49-F238E27FC236}">
                <a16:creationId xmlns:a16="http://schemas.microsoft.com/office/drawing/2014/main" id="{FD63D419-7AB5-1149-B540-DB2D4B0E3FA0}"/>
              </a:ext>
            </a:extLst>
          </p:cNvPr>
          <p:cNvPicPr>
            <a:picLocks noChangeAspect="1"/>
          </p:cNvPicPr>
          <p:nvPr/>
        </p:nvPicPr>
        <p:blipFill>
          <a:blip r:embed="rId2"/>
          <a:stretch>
            <a:fillRect/>
          </a:stretch>
        </p:blipFill>
        <p:spPr>
          <a:xfrm>
            <a:off x="5557511" y="402164"/>
            <a:ext cx="4784543" cy="6075612"/>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C4C4CB7-3904-1E68-083F-B9EEF617A2EF}"/>
              </a:ext>
            </a:extLst>
          </p:cNvPr>
          <p:cNvSpPr>
            <a:spLocks noGrp="1"/>
          </p:cNvSpPr>
          <p:nvPr>
            <p:ph idx="1"/>
          </p:nvPr>
        </p:nvSpPr>
        <p:spPr>
          <a:xfrm>
            <a:off x="1041754" y="2959100"/>
            <a:ext cx="3133726" cy="1160616"/>
          </a:xfrm>
        </p:spPr>
        <p:txBody>
          <a:bodyPr>
            <a:normAutofit/>
          </a:bodyPr>
          <a:lstStyle/>
          <a:p>
            <a:pPr marL="0" indent="0">
              <a:buNone/>
            </a:pPr>
            <a:r>
              <a:rPr lang="en-US" dirty="0">
                <a:solidFill>
                  <a:srgbClr val="FFFFFF"/>
                </a:solidFill>
                <a:latin typeface="Futura Lt BT" panose="020B0402020204020303" pitchFamily="34" charset="0"/>
              </a:rPr>
              <a:t>Domain 3.2</a:t>
            </a: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8025487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p:txBody>
          <a:bodyPr/>
          <a:lstStyle/>
          <a:p>
            <a:r>
              <a:rPr lang="en-US" sz="4400" dirty="0">
                <a:latin typeface="Futura Lt BT" panose="020B0402020204020303" pitchFamily="34" charset="0"/>
              </a:rPr>
              <a:t>Shared Leadership</a:t>
            </a:r>
            <a:br>
              <a:rPr lang="en-US" sz="4400" dirty="0">
                <a:latin typeface="Futura Lt BT" panose="020B0402020204020303" pitchFamily="34" charset="0"/>
              </a:rPr>
            </a:br>
            <a:r>
              <a:rPr lang="en-US" sz="4400" dirty="0">
                <a:latin typeface="Futura Lt BT" panose="020B0402020204020303" pitchFamily="34" charset="0"/>
              </a:rPr>
              <a:t>Considerations</a:t>
            </a:r>
          </a:p>
        </p:txBody>
      </p:sp>
      <p:sp>
        <p:nvSpPr>
          <p:cNvPr id="3" name="Content Placeholder 2">
            <a:extLst>
              <a:ext uri="{FF2B5EF4-FFF2-40B4-BE49-F238E27FC236}">
                <a16:creationId xmlns:a16="http://schemas.microsoft.com/office/drawing/2014/main" id="{415BC256-AF67-394E-489A-BA5E5C76899E}"/>
              </a:ext>
            </a:extLst>
          </p:cNvPr>
          <p:cNvSpPr>
            <a:spLocks noGrp="1"/>
          </p:cNvSpPr>
          <p:nvPr>
            <p:ph idx="1"/>
          </p:nvPr>
        </p:nvSpPr>
        <p:spPr>
          <a:xfrm>
            <a:off x="461639" y="2318995"/>
            <a:ext cx="11239129" cy="4326902"/>
          </a:xfrm>
        </p:spPr>
        <p:txBody>
          <a:bodyPr>
            <a:normAutofit/>
          </a:bodyPr>
          <a:lstStyle/>
          <a:p>
            <a:pPr>
              <a:lnSpc>
                <a:spcPct val="150000"/>
              </a:lnSpc>
              <a:buFont typeface="+mj-lt"/>
              <a:buAutoNum type="arabicPeriod"/>
            </a:pPr>
            <a:r>
              <a:rPr lang="en-US" sz="1800" dirty="0">
                <a:latin typeface="Futura Lt BT" panose="020B0402020204020303" pitchFamily="34" charset="0"/>
              </a:rPr>
              <a:t>What kind of leadership opportunities do you provide for staff?</a:t>
            </a:r>
          </a:p>
          <a:p>
            <a:pPr>
              <a:lnSpc>
                <a:spcPct val="150000"/>
              </a:lnSpc>
              <a:buFont typeface="+mj-lt"/>
              <a:buAutoNum type="arabicPeriod"/>
            </a:pPr>
            <a:r>
              <a:rPr lang="en-US" sz="1800" dirty="0">
                <a:latin typeface="Futura Lt BT" panose="020B0402020204020303" pitchFamily="34" charset="0"/>
              </a:rPr>
              <a:t>Do you facilitate or make accessible to your staff mentoring programs that promote leadership?</a:t>
            </a:r>
          </a:p>
          <a:p>
            <a:pPr>
              <a:lnSpc>
                <a:spcPct val="150000"/>
              </a:lnSpc>
              <a:buFont typeface="+mj-lt"/>
              <a:buAutoNum type="arabicPeriod"/>
            </a:pPr>
            <a:r>
              <a:rPr lang="en-US" sz="1800" dirty="0">
                <a:latin typeface="Futura Lt BT" panose="020B0402020204020303" pitchFamily="34" charset="0"/>
              </a:rPr>
              <a:t>When you delegate leadership tasks to staff, do you give them the authority to successfully complete the task?</a:t>
            </a:r>
          </a:p>
          <a:p>
            <a:pPr>
              <a:lnSpc>
                <a:spcPct val="150000"/>
              </a:lnSpc>
              <a:buFont typeface="+mj-lt"/>
              <a:buAutoNum type="arabicPeriod"/>
            </a:pPr>
            <a:r>
              <a:rPr lang="en-US" sz="1800" dirty="0">
                <a:latin typeface="Futura Lt BT" panose="020B0402020204020303" pitchFamily="34" charset="0"/>
              </a:rPr>
              <a:t>How do you monitor progress and completion of delegated tasks?</a:t>
            </a:r>
          </a:p>
          <a:p>
            <a:pPr>
              <a:lnSpc>
                <a:spcPct val="150000"/>
              </a:lnSpc>
              <a:buFont typeface="+mj-lt"/>
              <a:buAutoNum type="arabicPeriod"/>
            </a:pPr>
            <a:r>
              <a:rPr lang="en-US" sz="1800" dirty="0">
                <a:latin typeface="Futura Lt BT" panose="020B0402020204020303" pitchFamily="34" charset="0"/>
              </a:rPr>
              <a:t>How do you recognize and/or celebrate staff members who seek out leadership responsibilities?</a:t>
            </a:r>
          </a:p>
          <a:p>
            <a:pPr>
              <a:lnSpc>
                <a:spcPct val="150000"/>
              </a:lnSpc>
              <a:buFont typeface="+mj-lt"/>
              <a:buAutoNum type="arabicPeriod"/>
            </a:pPr>
            <a:r>
              <a:rPr lang="en-US" sz="1800" dirty="0">
                <a:latin typeface="Futura Lt BT" panose="020B0402020204020303" pitchFamily="34" charset="0"/>
              </a:rPr>
              <a:t>How do you work with staff in fashion that develops their ability to manage tasks and responsibilities?</a:t>
            </a:r>
          </a:p>
          <a:p>
            <a:pPr>
              <a:lnSpc>
                <a:spcPct val="150000"/>
              </a:lnSpc>
              <a:buFont typeface="+mj-lt"/>
              <a:buAutoNum type="arabicPeriod"/>
            </a:pPr>
            <a:r>
              <a:rPr lang="en-US" sz="1800" dirty="0">
                <a:latin typeface="Futura Lt BT" panose="020B0402020204020303" pitchFamily="34" charset="0"/>
              </a:rPr>
              <a:t>How are you tying the leadership discussion with the Danielson Model, particularly Domain 4: Professional Responsibilities?</a:t>
            </a:r>
          </a:p>
          <a:p>
            <a:pPr>
              <a:buAutoNum type="arabicPeriod"/>
            </a:pPr>
            <a:endParaRPr lang="en-US" dirty="0"/>
          </a:p>
        </p:txBody>
      </p:sp>
    </p:spTree>
    <p:extLst>
      <p:ext uri="{BB962C8B-B14F-4D97-AF65-F5344CB8AC3E}">
        <p14:creationId xmlns:p14="http://schemas.microsoft.com/office/powerpoint/2010/main" val="2871481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260d0cd-db01-4cbd-9425-961b5769df0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b9ed2647-d5be-4697-88de-5c0786b6619f&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4" ma:contentTypeDescription="Create a new document." ma:contentTypeScope="" ma:versionID="b5918f26653a74d17a12134b644d4de7">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6afa4bef324131a1064abc90c3d80e45"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5FEF16-212B-4E7D-9F25-683807D95A96}">
  <ds:schemaRefs>
    <ds:schemaRef ds:uri="http://schemas.microsoft.com/sharepoint/v3/contenttype/forms"/>
  </ds:schemaRefs>
</ds:datastoreItem>
</file>

<file path=customXml/itemProps2.xml><?xml version="1.0" encoding="utf-8"?>
<ds:datastoreItem xmlns:ds="http://schemas.openxmlformats.org/officeDocument/2006/customXml" ds:itemID="{696AADEC-587F-452D-B057-1EBDA126D614}">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853c9343-3086-4295-8dfc-e14ff63cbec1"/>
    <ds:schemaRef ds:uri="43f58a11-f7c6-4403-a5cb-a614c2a87166"/>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757B7EF-596C-4293-B947-92A754C4D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157</TotalTime>
  <Words>2741</Words>
  <Application>Microsoft Office PowerPoint</Application>
  <PresentationFormat>Widescreen</PresentationFormat>
  <Paragraphs>203</Paragraphs>
  <Slides>26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Futura Lt BT</vt:lpstr>
      <vt:lpstr>Wingdings 3</vt:lpstr>
      <vt:lpstr>Ion Boardroom</vt:lpstr>
      <vt:lpstr>South Dakota Principal Effectiveness Model</vt:lpstr>
      <vt:lpstr>Domain Three </vt:lpstr>
      <vt:lpstr>Domain Three</vt:lpstr>
      <vt:lpstr>Operational Procedures</vt:lpstr>
      <vt:lpstr>Operational Procedures Considerations</vt:lpstr>
      <vt:lpstr>Operational Procedures Level Comparison and Progression</vt:lpstr>
      <vt:lpstr>Operational Procedures Sample Artifact Progression </vt:lpstr>
      <vt:lpstr>Shared Leadership </vt:lpstr>
      <vt:lpstr>Shared Leadership Considerations</vt:lpstr>
      <vt:lpstr>Shared Leadership Level Comparison and Progression</vt:lpstr>
      <vt:lpstr>Shared Leadership Sample Artifact Progression </vt:lpstr>
      <vt:lpstr>Shared Leadership Opportunities</vt:lpstr>
      <vt:lpstr>High Quality Teachers</vt:lpstr>
      <vt:lpstr>High Quality Teachers Considerations</vt:lpstr>
      <vt:lpstr>High Quality Teachers Considerations </vt:lpstr>
      <vt:lpstr>High Quality Teachers Level Comparison and Progression</vt:lpstr>
      <vt:lpstr>High Quality Teachers Sample Artifact Progression </vt:lpstr>
      <vt:lpstr>Challenges and Opportunities</vt:lpstr>
      <vt:lpstr>Challenges and Opportunities Considerations</vt:lpstr>
      <vt:lpstr>Challenges and Opportunities Level Comparison and Progression</vt:lpstr>
      <vt:lpstr>Challenges and Opportunities Sample Artifact Progression </vt:lpstr>
      <vt:lpstr>Domain 3 Sample Artifact List</vt:lpstr>
      <vt:lpstr>Domain 3 PE to TE Crosswalk</vt:lpstr>
      <vt:lpstr>Domain 3 PE to TE Crosswalk</vt:lpstr>
      <vt:lpstr>Principal Effectiveness Comparison to Turnaround Principles</vt:lpstr>
      <vt:lpstr>Principal Effectiveness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Odean-Carlin, Kodi</dc:creator>
  <cp:lastModifiedBy>Johnson, Allison</cp:lastModifiedBy>
  <cp:revision>43</cp:revision>
  <dcterms:created xsi:type="dcterms:W3CDTF">2021-06-09T21:29:36Z</dcterms:created>
  <dcterms:modified xsi:type="dcterms:W3CDTF">2023-02-16T20:59:06Z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