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7.xml" ContentType="application/vnd.openxmlformats-officedocument.presentationml.tags+xml"/>
  <Override PartName="/ppt/notesSlides/notesSlide48.xml" ContentType="application/vnd.openxmlformats-officedocument.presentationml.notesSlide+xml"/>
  <Override PartName="/ppt/tags/tag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58"/>
  </p:notesMasterIdLst>
  <p:sldIdLst>
    <p:sldId id="256" r:id="rId5"/>
    <p:sldId id="267" r:id="rId6"/>
    <p:sldId id="270" r:id="rId7"/>
    <p:sldId id="271" r:id="rId8"/>
    <p:sldId id="277" r:id="rId9"/>
    <p:sldId id="283" r:id="rId10"/>
    <p:sldId id="284" r:id="rId11"/>
    <p:sldId id="285" r:id="rId12"/>
    <p:sldId id="299" r:id="rId13"/>
    <p:sldId id="286" r:id="rId14"/>
    <p:sldId id="300" r:id="rId15"/>
    <p:sldId id="287" r:id="rId16"/>
    <p:sldId id="301" r:id="rId17"/>
    <p:sldId id="302" r:id="rId18"/>
    <p:sldId id="303" r:id="rId19"/>
    <p:sldId id="304" r:id="rId20"/>
    <p:sldId id="305" r:id="rId21"/>
    <p:sldId id="306" r:id="rId22"/>
    <p:sldId id="307" r:id="rId23"/>
    <p:sldId id="308" r:id="rId24"/>
    <p:sldId id="289"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290" r:id="rId40"/>
    <p:sldId id="323" r:id="rId41"/>
    <p:sldId id="324" r:id="rId42"/>
    <p:sldId id="291" r:id="rId43"/>
    <p:sldId id="293" r:id="rId44"/>
    <p:sldId id="326" r:id="rId45"/>
    <p:sldId id="327" r:id="rId46"/>
    <p:sldId id="325" r:id="rId47"/>
    <p:sldId id="328" r:id="rId48"/>
    <p:sldId id="329" r:id="rId49"/>
    <p:sldId id="330" r:id="rId50"/>
    <p:sldId id="294" r:id="rId51"/>
    <p:sldId id="331" r:id="rId52"/>
    <p:sldId id="332" r:id="rId53"/>
    <p:sldId id="295" r:id="rId54"/>
    <p:sldId id="333" r:id="rId55"/>
    <p:sldId id="334" r:id="rId56"/>
    <p:sldId id="29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48C02"/>
    <a:srgbClr val="673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3" autoAdjust="0"/>
    <p:restoredTop sz="86376" autoAdjust="0"/>
  </p:normalViewPr>
  <p:slideViewPr>
    <p:cSldViewPr snapToGrid="0">
      <p:cViewPr varScale="1">
        <p:scale>
          <a:sx n="47" d="100"/>
          <a:sy n="47" d="100"/>
        </p:scale>
        <p:origin x="78" y="9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24A15-26E6-47CA-B18D-C068D345E214}"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90DBE26B-8E94-4A35-ADE9-B6EACBBE7EC0}">
      <dgm:prSet phldrT="[Text]"/>
      <dgm:spPr/>
      <dgm:t>
        <a:bodyPr/>
        <a:lstStyle/>
        <a:p>
          <a:r>
            <a:rPr lang="en-US" dirty="0">
              <a:latin typeface="Braggadocio"/>
              <a:cs typeface="Braggadocio"/>
            </a:rPr>
            <a:t>S</a:t>
          </a:r>
        </a:p>
      </dgm:t>
    </dgm:pt>
    <dgm:pt modelId="{A68CC637-8B1B-49AE-8723-C791DDAC5C96}" type="parTrans" cxnId="{48878A7E-D087-4FE1-918B-DB58439B38CA}">
      <dgm:prSet/>
      <dgm:spPr/>
      <dgm:t>
        <a:bodyPr/>
        <a:lstStyle/>
        <a:p>
          <a:endParaRPr lang="en-US"/>
        </a:p>
      </dgm:t>
    </dgm:pt>
    <dgm:pt modelId="{F014E94B-FC0B-46A1-908D-38E1A2F0297E}" type="sibTrans" cxnId="{48878A7E-D087-4FE1-918B-DB58439B38CA}">
      <dgm:prSet/>
      <dgm:spPr/>
      <dgm:t>
        <a:bodyPr/>
        <a:lstStyle/>
        <a:p>
          <a:endParaRPr lang="en-US"/>
        </a:p>
      </dgm:t>
    </dgm:pt>
    <dgm:pt modelId="{4D0E1384-304C-4A30-979A-72CBA71F533D}">
      <dgm:prSet phldrT="[Text]" custT="1"/>
      <dgm:spPr/>
      <dgm:t>
        <a:bodyPr anchor="t"/>
        <a:lstStyle/>
        <a:p>
          <a:r>
            <a:rPr lang="en-US" sz="1800" b="1" u="sng" dirty="0">
              <a:latin typeface="Arial Narrow"/>
              <a:cs typeface="Arial Narrow"/>
            </a:rPr>
            <a:t>Specific</a:t>
          </a:r>
        </a:p>
        <a:p>
          <a:r>
            <a:rPr lang="en-US" sz="1600" b="1" dirty="0">
              <a:latin typeface="Arial Narrow"/>
              <a:cs typeface="Arial Narrow"/>
            </a:rPr>
            <a:t>The goal addresses  student needs within the content.</a:t>
          </a:r>
        </a:p>
      </dgm:t>
    </dgm:pt>
    <dgm:pt modelId="{9E8DE63F-AC54-46EC-83EC-959DD4905660}" type="parTrans" cxnId="{420AF0D6-434F-497C-B29C-906F6E43358A}">
      <dgm:prSet/>
      <dgm:spPr/>
      <dgm:t>
        <a:bodyPr/>
        <a:lstStyle/>
        <a:p>
          <a:endParaRPr lang="en-US"/>
        </a:p>
      </dgm:t>
    </dgm:pt>
    <dgm:pt modelId="{FE2522EC-F1A5-407A-94B5-59D595124D3C}" type="sibTrans" cxnId="{420AF0D6-434F-497C-B29C-906F6E43358A}">
      <dgm:prSet/>
      <dgm:spPr/>
      <dgm:t>
        <a:bodyPr/>
        <a:lstStyle/>
        <a:p>
          <a:endParaRPr lang="en-US"/>
        </a:p>
      </dgm:t>
    </dgm:pt>
    <dgm:pt modelId="{5379D8CE-552B-437F-BB68-611EAA3F6B75}">
      <dgm:prSet phldrT="[Text]"/>
      <dgm:spPr/>
      <dgm:t>
        <a:bodyPr/>
        <a:lstStyle/>
        <a:p>
          <a:r>
            <a:rPr lang="en-US" dirty="0">
              <a:latin typeface="Braggadocio"/>
              <a:cs typeface="Braggadocio"/>
            </a:rPr>
            <a:t>M</a:t>
          </a:r>
        </a:p>
      </dgm:t>
    </dgm:pt>
    <dgm:pt modelId="{667A296A-5FF6-4D06-8697-9D42FD4E54AB}" type="parTrans" cxnId="{B59862BB-69B8-4A1C-B4C2-652D3D553B5D}">
      <dgm:prSet/>
      <dgm:spPr/>
      <dgm:t>
        <a:bodyPr/>
        <a:lstStyle/>
        <a:p>
          <a:endParaRPr lang="en-US"/>
        </a:p>
      </dgm:t>
    </dgm:pt>
    <dgm:pt modelId="{0F2A9C8A-0698-4C49-BCDA-85D7D21EE546}" type="sibTrans" cxnId="{B59862BB-69B8-4A1C-B4C2-652D3D553B5D}">
      <dgm:prSet/>
      <dgm:spPr/>
      <dgm:t>
        <a:bodyPr/>
        <a:lstStyle/>
        <a:p>
          <a:endParaRPr lang="en-US"/>
        </a:p>
      </dgm:t>
    </dgm:pt>
    <dgm:pt modelId="{5675B5E7-B7E5-4FD0-9912-1D6A2EEB1923}">
      <dgm:prSet phldrT="[Text]" custT="1"/>
      <dgm:spPr/>
      <dgm:t>
        <a:bodyPr anchor="t"/>
        <a:lstStyle/>
        <a:p>
          <a:r>
            <a:rPr lang="en-US" sz="1800" b="1" u="sng" dirty="0">
              <a:latin typeface="Arial Narrow"/>
              <a:cs typeface="Arial Narrow"/>
            </a:rPr>
            <a:t>Measurable</a:t>
          </a:r>
          <a:r>
            <a:rPr lang="en-US" sz="1600" b="1" dirty="0">
              <a:latin typeface="Arial Narrow"/>
              <a:cs typeface="Arial Narrow"/>
            </a:rPr>
            <a:t> An appropriate instrument or measure is selected to assess the goal.</a:t>
          </a:r>
        </a:p>
      </dgm:t>
    </dgm:pt>
    <dgm:pt modelId="{117A3C98-2EA9-42EF-BC32-4326EC1CEA73}" type="parTrans" cxnId="{22FB2664-9D7E-4B74-9587-6B830D49B324}">
      <dgm:prSet/>
      <dgm:spPr/>
      <dgm:t>
        <a:bodyPr/>
        <a:lstStyle/>
        <a:p>
          <a:endParaRPr lang="en-US"/>
        </a:p>
      </dgm:t>
    </dgm:pt>
    <dgm:pt modelId="{47E81B5C-137F-4925-9E11-0A4E6D443884}" type="sibTrans" cxnId="{22FB2664-9D7E-4B74-9587-6B830D49B324}">
      <dgm:prSet/>
      <dgm:spPr/>
      <dgm:t>
        <a:bodyPr/>
        <a:lstStyle/>
        <a:p>
          <a:endParaRPr lang="en-US"/>
        </a:p>
      </dgm:t>
    </dgm:pt>
    <dgm:pt modelId="{9B1B8AD2-FE9C-477A-AF30-AB7ED45D3332}">
      <dgm:prSet phldrT="[Text]"/>
      <dgm:spPr/>
      <dgm:t>
        <a:bodyPr/>
        <a:lstStyle/>
        <a:p>
          <a:r>
            <a:rPr lang="en-US" dirty="0">
              <a:latin typeface="Braggadocio"/>
              <a:cs typeface="Braggadocio"/>
            </a:rPr>
            <a:t>A</a:t>
          </a:r>
        </a:p>
      </dgm:t>
    </dgm:pt>
    <dgm:pt modelId="{17195745-B09D-4E7C-AA18-19628BEC42CC}" type="parTrans" cxnId="{76770806-A9F6-4FE1-9F7D-7CFBC932964D}">
      <dgm:prSet/>
      <dgm:spPr/>
      <dgm:t>
        <a:bodyPr/>
        <a:lstStyle/>
        <a:p>
          <a:endParaRPr lang="en-US"/>
        </a:p>
      </dgm:t>
    </dgm:pt>
    <dgm:pt modelId="{95B4296A-5CB2-4202-B88B-D89CD650D286}" type="sibTrans" cxnId="{76770806-A9F6-4FE1-9F7D-7CFBC932964D}">
      <dgm:prSet/>
      <dgm:spPr/>
      <dgm:t>
        <a:bodyPr/>
        <a:lstStyle/>
        <a:p>
          <a:endParaRPr lang="en-US"/>
        </a:p>
      </dgm:t>
    </dgm:pt>
    <dgm:pt modelId="{DF96D67C-7095-4A27-A620-668F7BF59B7B}">
      <dgm:prSet phldrT="[Text]" custT="1"/>
      <dgm:spPr/>
      <dgm:t>
        <a:bodyPr anchor="t"/>
        <a:lstStyle/>
        <a:p>
          <a:r>
            <a:rPr lang="en-US" sz="1800" b="1" u="sng" dirty="0">
              <a:latin typeface="Arial Narrow"/>
              <a:cs typeface="Arial Narrow"/>
            </a:rPr>
            <a:t>Appropriate</a:t>
          </a:r>
          <a:endParaRPr lang="en-US" sz="2000" b="1" u="sng" dirty="0">
            <a:latin typeface="Arial Narrow"/>
            <a:cs typeface="Arial Narrow"/>
          </a:endParaRPr>
        </a:p>
        <a:p>
          <a:r>
            <a:rPr lang="en-US" sz="1600" b="1" dirty="0">
              <a:latin typeface="Arial Narrow"/>
              <a:cs typeface="Arial Narrow"/>
            </a:rPr>
            <a:t>The goal is </a:t>
          </a:r>
          <a:r>
            <a:rPr lang="en-US" sz="1600" b="1" dirty="0">
              <a:solidFill>
                <a:schemeClr val="tx1"/>
              </a:solidFill>
              <a:latin typeface="Arial Narrow"/>
              <a:cs typeface="Arial Narrow"/>
            </a:rPr>
            <a:t>standards-based, needs-focused</a:t>
          </a:r>
          <a:r>
            <a:rPr lang="en-US" sz="1600" b="1" dirty="0">
              <a:latin typeface="Arial Narrow"/>
              <a:cs typeface="Arial Narrow"/>
            </a:rPr>
            <a:t> (and directly addresses all students in your target group)</a:t>
          </a:r>
        </a:p>
      </dgm:t>
    </dgm:pt>
    <dgm:pt modelId="{FEBACC2F-EEF5-4F07-8B14-2E22A1C615A5}" type="parTrans" cxnId="{7C2A6A0F-E48D-440F-A546-B266269E2474}">
      <dgm:prSet/>
      <dgm:spPr/>
      <dgm:t>
        <a:bodyPr/>
        <a:lstStyle/>
        <a:p>
          <a:endParaRPr lang="en-US"/>
        </a:p>
      </dgm:t>
    </dgm:pt>
    <dgm:pt modelId="{C13201D3-BD54-494F-A3DD-AC4C03BAE9EF}" type="sibTrans" cxnId="{7C2A6A0F-E48D-440F-A546-B266269E2474}">
      <dgm:prSet/>
      <dgm:spPr/>
      <dgm:t>
        <a:bodyPr/>
        <a:lstStyle/>
        <a:p>
          <a:endParaRPr lang="en-US"/>
        </a:p>
      </dgm:t>
    </dgm:pt>
    <dgm:pt modelId="{9BEC7191-4C0A-42EF-A31B-AA0091526184}">
      <dgm:prSet phldrT="[Text]"/>
      <dgm:spPr/>
      <dgm:t>
        <a:bodyPr/>
        <a:lstStyle/>
        <a:p>
          <a:r>
            <a:rPr lang="en-US" dirty="0">
              <a:latin typeface="Braggadocio"/>
              <a:cs typeface="Braggadocio"/>
            </a:rPr>
            <a:t>R</a:t>
          </a:r>
        </a:p>
      </dgm:t>
    </dgm:pt>
    <dgm:pt modelId="{DFA2942F-7F0B-43AF-8F45-167CE18926A9}" type="parTrans" cxnId="{BB9F94C7-50AB-4D78-A3B7-F3D9C5F0B97C}">
      <dgm:prSet/>
      <dgm:spPr/>
      <dgm:t>
        <a:bodyPr/>
        <a:lstStyle/>
        <a:p>
          <a:endParaRPr lang="en-US"/>
        </a:p>
      </dgm:t>
    </dgm:pt>
    <dgm:pt modelId="{6CA3D284-22B9-495C-80DB-51A19D312633}" type="sibTrans" cxnId="{BB9F94C7-50AB-4D78-A3B7-F3D9C5F0B97C}">
      <dgm:prSet/>
      <dgm:spPr/>
      <dgm:t>
        <a:bodyPr/>
        <a:lstStyle/>
        <a:p>
          <a:endParaRPr lang="en-US"/>
        </a:p>
      </dgm:t>
    </dgm:pt>
    <dgm:pt modelId="{E03CF622-4F0C-4761-BDF2-3984D415087A}">
      <dgm:prSet phldrT="[Text]"/>
      <dgm:spPr/>
      <dgm:t>
        <a:bodyPr/>
        <a:lstStyle/>
        <a:p>
          <a:r>
            <a:rPr lang="en-US" dirty="0">
              <a:latin typeface="Braggadocio"/>
              <a:cs typeface="Braggadocio"/>
            </a:rPr>
            <a:t>T</a:t>
          </a:r>
        </a:p>
      </dgm:t>
    </dgm:pt>
    <dgm:pt modelId="{0E871C5B-BBEC-4ED8-A551-09CEF79D8ABA}" type="parTrans" cxnId="{34C6FFB5-EA30-445E-8D20-96EAD9CC0E30}">
      <dgm:prSet/>
      <dgm:spPr/>
      <dgm:t>
        <a:bodyPr/>
        <a:lstStyle/>
        <a:p>
          <a:endParaRPr lang="en-US"/>
        </a:p>
      </dgm:t>
    </dgm:pt>
    <dgm:pt modelId="{3BC18CB6-C04D-4BB9-8411-179D6EA41579}" type="sibTrans" cxnId="{34C6FFB5-EA30-445E-8D20-96EAD9CC0E30}">
      <dgm:prSet/>
      <dgm:spPr/>
      <dgm:t>
        <a:bodyPr/>
        <a:lstStyle/>
        <a:p>
          <a:endParaRPr lang="en-US"/>
        </a:p>
      </dgm:t>
    </dgm:pt>
    <dgm:pt modelId="{A4F7A8BF-5FCD-40D0-A014-04E4A6B75145}">
      <dgm:prSet phldrT="[Text]" custT="1"/>
      <dgm:spPr/>
      <dgm:t>
        <a:bodyPr anchor="t"/>
        <a:lstStyle/>
        <a:p>
          <a:r>
            <a:rPr lang="en-US" sz="1800" b="1" u="sng" dirty="0">
              <a:latin typeface="Arial Narrow"/>
              <a:cs typeface="Arial Narrow"/>
            </a:rPr>
            <a:t>Realistic &amp; Rigorous</a:t>
          </a:r>
        </a:p>
        <a:p>
          <a:r>
            <a:rPr lang="en-US" sz="1600" b="1" dirty="0">
              <a:latin typeface="Arial Narrow"/>
              <a:cs typeface="Arial Narrow"/>
            </a:rPr>
            <a:t>The goal is attainable and stretches student learning.</a:t>
          </a:r>
        </a:p>
      </dgm:t>
    </dgm:pt>
    <dgm:pt modelId="{E0DD5841-50D3-49F9-9EE6-57411BC68F61}" type="parTrans" cxnId="{29B5F3E1-EE51-466F-A666-BA4F2AB7401D}">
      <dgm:prSet/>
      <dgm:spPr/>
      <dgm:t>
        <a:bodyPr/>
        <a:lstStyle/>
        <a:p>
          <a:endParaRPr lang="en-US"/>
        </a:p>
      </dgm:t>
    </dgm:pt>
    <dgm:pt modelId="{5511FAC6-E52D-446B-BBB8-61948D04237A}" type="sibTrans" cxnId="{29B5F3E1-EE51-466F-A666-BA4F2AB7401D}">
      <dgm:prSet/>
      <dgm:spPr/>
      <dgm:t>
        <a:bodyPr/>
        <a:lstStyle/>
        <a:p>
          <a:endParaRPr lang="en-US"/>
        </a:p>
      </dgm:t>
    </dgm:pt>
    <dgm:pt modelId="{E366BD9F-8A2C-4B8E-B71D-9A29EE70D655}">
      <dgm:prSet phldrT="[Text]" custT="1"/>
      <dgm:spPr/>
      <dgm:t>
        <a:bodyPr anchor="t"/>
        <a:lstStyle/>
        <a:p>
          <a:r>
            <a:rPr lang="en-US" sz="1800" b="1" u="sng" dirty="0">
              <a:latin typeface="Arial Narrow"/>
              <a:cs typeface="Arial Narrow"/>
            </a:rPr>
            <a:t>Time-bound</a:t>
          </a:r>
        </a:p>
        <a:p>
          <a:r>
            <a:rPr lang="en-US" sz="1600" b="1" dirty="0">
              <a:latin typeface="Arial Narrow"/>
              <a:cs typeface="Arial Narrow"/>
            </a:rPr>
            <a:t>A time frame is included in the goal (ex: year, semester)</a:t>
          </a:r>
          <a:r>
            <a:rPr lang="en-US" sz="1400" b="1" dirty="0">
              <a:latin typeface="Arial Narrow"/>
              <a:cs typeface="Arial Narrow"/>
            </a:rPr>
            <a:t>.</a:t>
          </a:r>
        </a:p>
      </dgm:t>
    </dgm:pt>
    <dgm:pt modelId="{1D4616E6-B617-4ADF-A3BB-F11E211D6F2C}" type="parTrans" cxnId="{DC9257C2-1831-4456-B0EF-8E4CDDFD7B38}">
      <dgm:prSet/>
      <dgm:spPr/>
      <dgm:t>
        <a:bodyPr/>
        <a:lstStyle/>
        <a:p>
          <a:endParaRPr lang="en-US"/>
        </a:p>
      </dgm:t>
    </dgm:pt>
    <dgm:pt modelId="{61339A24-CD71-4941-8D2B-B4FB9E8E3DEE}" type="sibTrans" cxnId="{DC9257C2-1831-4456-B0EF-8E4CDDFD7B38}">
      <dgm:prSet/>
      <dgm:spPr/>
      <dgm:t>
        <a:bodyPr/>
        <a:lstStyle/>
        <a:p>
          <a:endParaRPr lang="en-US"/>
        </a:p>
      </dgm:t>
    </dgm:pt>
    <dgm:pt modelId="{1FEDC8D5-906B-44ED-ABE0-2127C63AF0E1}" type="pres">
      <dgm:prSet presAssocID="{93624A15-26E6-47CA-B18D-C068D345E214}" presName="theList" presStyleCnt="0">
        <dgm:presLayoutVars>
          <dgm:dir/>
          <dgm:animLvl val="lvl"/>
          <dgm:resizeHandles val="exact"/>
        </dgm:presLayoutVars>
      </dgm:prSet>
      <dgm:spPr/>
    </dgm:pt>
    <dgm:pt modelId="{42AA9E59-ACDB-41E6-A113-B4B74F363BF2}" type="pres">
      <dgm:prSet presAssocID="{90DBE26B-8E94-4A35-ADE9-B6EACBBE7EC0}" presName="compNode" presStyleCnt="0"/>
      <dgm:spPr/>
    </dgm:pt>
    <dgm:pt modelId="{29B47219-0AC5-4194-B460-D88111C40EFF}" type="pres">
      <dgm:prSet presAssocID="{90DBE26B-8E94-4A35-ADE9-B6EACBBE7EC0}" presName="aNode" presStyleLbl="bgShp" presStyleIdx="0" presStyleCnt="5"/>
      <dgm:spPr/>
    </dgm:pt>
    <dgm:pt modelId="{07B368A7-B5BC-43E6-A5B5-8BE3AA90C905}" type="pres">
      <dgm:prSet presAssocID="{90DBE26B-8E94-4A35-ADE9-B6EACBBE7EC0}" presName="textNode" presStyleLbl="bgShp" presStyleIdx="0" presStyleCnt="5"/>
      <dgm:spPr/>
    </dgm:pt>
    <dgm:pt modelId="{E417F366-6726-4972-9EDE-CB9D670DD65A}" type="pres">
      <dgm:prSet presAssocID="{90DBE26B-8E94-4A35-ADE9-B6EACBBE7EC0}" presName="compChildNode" presStyleCnt="0"/>
      <dgm:spPr/>
    </dgm:pt>
    <dgm:pt modelId="{DA715097-4351-4A6A-971A-4A0CFCB5CF7E}" type="pres">
      <dgm:prSet presAssocID="{90DBE26B-8E94-4A35-ADE9-B6EACBBE7EC0}" presName="theInnerList" presStyleCnt="0"/>
      <dgm:spPr/>
    </dgm:pt>
    <dgm:pt modelId="{731477FA-158B-4F19-8678-98F3CEBA64AB}" type="pres">
      <dgm:prSet presAssocID="{4D0E1384-304C-4A30-979A-72CBA71F533D}" presName="childNode" presStyleLbl="node1" presStyleIdx="0" presStyleCnt="5">
        <dgm:presLayoutVars>
          <dgm:bulletEnabled val="1"/>
        </dgm:presLayoutVars>
      </dgm:prSet>
      <dgm:spPr/>
    </dgm:pt>
    <dgm:pt modelId="{82C05029-AC1F-4413-B58E-937DED9829F7}" type="pres">
      <dgm:prSet presAssocID="{90DBE26B-8E94-4A35-ADE9-B6EACBBE7EC0}" presName="aSpace" presStyleCnt="0"/>
      <dgm:spPr/>
    </dgm:pt>
    <dgm:pt modelId="{DE1B66D7-81C7-4349-B61C-C36FFB281D80}" type="pres">
      <dgm:prSet presAssocID="{5379D8CE-552B-437F-BB68-611EAA3F6B75}" presName="compNode" presStyleCnt="0"/>
      <dgm:spPr/>
    </dgm:pt>
    <dgm:pt modelId="{00323CB8-AE2B-4311-9C96-8D0ED43ED4ED}" type="pres">
      <dgm:prSet presAssocID="{5379D8CE-552B-437F-BB68-611EAA3F6B75}" presName="aNode" presStyleLbl="bgShp" presStyleIdx="1" presStyleCnt="5"/>
      <dgm:spPr/>
    </dgm:pt>
    <dgm:pt modelId="{A1282598-F429-4B90-94E4-C2D331A19C59}" type="pres">
      <dgm:prSet presAssocID="{5379D8CE-552B-437F-BB68-611EAA3F6B75}" presName="textNode" presStyleLbl="bgShp" presStyleIdx="1" presStyleCnt="5"/>
      <dgm:spPr/>
    </dgm:pt>
    <dgm:pt modelId="{6863FF76-4677-404A-9C50-1072166A302D}" type="pres">
      <dgm:prSet presAssocID="{5379D8CE-552B-437F-BB68-611EAA3F6B75}" presName="compChildNode" presStyleCnt="0"/>
      <dgm:spPr/>
    </dgm:pt>
    <dgm:pt modelId="{72F4867D-D335-4E8F-B4C2-69F2DF7323CB}" type="pres">
      <dgm:prSet presAssocID="{5379D8CE-552B-437F-BB68-611EAA3F6B75}" presName="theInnerList" presStyleCnt="0"/>
      <dgm:spPr/>
    </dgm:pt>
    <dgm:pt modelId="{573FF00E-BD2F-4BBE-A33D-F116EA6E8A46}" type="pres">
      <dgm:prSet presAssocID="{5675B5E7-B7E5-4FD0-9912-1D6A2EEB1923}" presName="childNode" presStyleLbl="node1" presStyleIdx="1" presStyleCnt="5">
        <dgm:presLayoutVars>
          <dgm:bulletEnabled val="1"/>
        </dgm:presLayoutVars>
      </dgm:prSet>
      <dgm:spPr/>
    </dgm:pt>
    <dgm:pt modelId="{5E0723C9-BB71-40A1-9625-F148C8BA9F2E}" type="pres">
      <dgm:prSet presAssocID="{5379D8CE-552B-437F-BB68-611EAA3F6B75}" presName="aSpace" presStyleCnt="0"/>
      <dgm:spPr/>
    </dgm:pt>
    <dgm:pt modelId="{A1CA6A30-BA58-48EF-8D90-8178E8483B70}" type="pres">
      <dgm:prSet presAssocID="{9B1B8AD2-FE9C-477A-AF30-AB7ED45D3332}" presName="compNode" presStyleCnt="0"/>
      <dgm:spPr/>
    </dgm:pt>
    <dgm:pt modelId="{2505F961-13B7-444C-AD19-40CAA994683C}" type="pres">
      <dgm:prSet presAssocID="{9B1B8AD2-FE9C-477A-AF30-AB7ED45D3332}" presName="aNode" presStyleLbl="bgShp" presStyleIdx="2" presStyleCnt="5"/>
      <dgm:spPr/>
    </dgm:pt>
    <dgm:pt modelId="{F5A12A3D-E480-4ED7-BDB2-14FD8F5F5DE2}" type="pres">
      <dgm:prSet presAssocID="{9B1B8AD2-FE9C-477A-AF30-AB7ED45D3332}" presName="textNode" presStyleLbl="bgShp" presStyleIdx="2" presStyleCnt="5"/>
      <dgm:spPr/>
    </dgm:pt>
    <dgm:pt modelId="{E4B0F1E9-3701-4B7C-8577-CF99E9A94BAD}" type="pres">
      <dgm:prSet presAssocID="{9B1B8AD2-FE9C-477A-AF30-AB7ED45D3332}" presName="compChildNode" presStyleCnt="0"/>
      <dgm:spPr/>
    </dgm:pt>
    <dgm:pt modelId="{21BCBF56-9412-4416-8BE8-B37A54C72BAC}" type="pres">
      <dgm:prSet presAssocID="{9B1B8AD2-FE9C-477A-AF30-AB7ED45D3332}" presName="theInnerList" presStyleCnt="0"/>
      <dgm:spPr/>
    </dgm:pt>
    <dgm:pt modelId="{B4DA65E3-6262-49EC-8DA2-86E0B2B94FC1}" type="pres">
      <dgm:prSet presAssocID="{DF96D67C-7095-4A27-A620-668F7BF59B7B}" presName="childNode" presStyleLbl="node1" presStyleIdx="2" presStyleCnt="5">
        <dgm:presLayoutVars>
          <dgm:bulletEnabled val="1"/>
        </dgm:presLayoutVars>
      </dgm:prSet>
      <dgm:spPr/>
    </dgm:pt>
    <dgm:pt modelId="{CA5A71AD-D181-4163-99BD-EC13976A51E4}" type="pres">
      <dgm:prSet presAssocID="{9B1B8AD2-FE9C-477A-AF30-AB7ED45D3332}" presName="aSpace" presStyleCnt="0"/>
      <dgm:spPr/>
    </dgm:pt>
    <dgm:pt modelId="{C9A42981-4CC6-47C1-B773-DC8663CD2096}" type="pres">
      <dgm:prSet presAssocID="{9BEC7191-4C0A-42EF-A31B-AA0091526184}" presName="compNode" presStyleCnt="0"/>
      <dgm:spPr/>
    </dgm:pt>
    <dgm:pt modelId="{19A67E69-8D24-4C04-98DC-123EAD42B217}" type="pres">
      <dgm:prSet presAssocID="{9BEC7191-4C0A-42EF-A31B-AA0091526184}" presName="aNode" presStyleLbl="bgShp" presStyleIdx="3" presStyleCnt="5"/>
      <dgm:spPr/>
    </dgm:pt>
    <dgm:pt modelId="{6C8BD044-1ADC-4953-90C5-342E1AAFAC31}" type="pres">
      <dgm:prSet presAssocID="{9BEC7191-4C0A-42EF-A31B-AA0091526184}" presName="textNode" presStyleLbl="bgShp" presStyleIdx="3" presStyleCnt="5"/>
      <dgm:spPr/>
    </dgm:pt>
    <dgm:pt modelId="{0FCEA832-8BEE-4AAA-9415-5B639800FD60}" type="pres">
      <dgm:prSet presAssocID="{9BEC7191-4C0A-42EF-A31B-AA0091526184}" presName="compChildNode" presStyleCnt="0"/>
      <dgm:spPr/>
    </dgm:pt>
    <dgm:pt modelId="{6A269AD0-C407-4FB3-ADB8-316C234C3258}" type="pres">
      <dgm:prSet presAssocID="{9BEC7191-4C0A-42EF-A31B-AA0091526184}" presName="theInnerList" presStyleCnt="0"/>
      <dgm:spPr/>
    </dgm:pt>
    <dgm:pt modelId="{19748DA9-B6E2-44F0-9959-C2481430C90D}" type="pres">
      <dgm:prSet presAssocID="{A4F7A8BF-5FCD-40D0-A014-04E4A6B75145}" presName="childNode" presStyleLbl="node1" presStyleIdx="3" presStyleCnt="5" custLinFactNeighborX="2261" custLinFactNeighborY="-15">
        <dgm:presLayoutVars>
          <dgm:bulletEnabled val="1"/>
        </dgm:presLayoutVars>
      </dgm:prSet>
      <dgm:spPr/>
    </dgm:pt>
    <dgm:pt modelId="{CF646481-696B-4AE6-896D-4F5C1E6E657D}" type="pres">
      <dgm:prSet presAssocID="{9BEC7191-4C0A-42EF-A31B-AA0091526184}" presName="aSpace" presStyleCnt="0"/>
      <dgm:spPr/>
    </dgm:pt>
    <dgm:pt modelId="{37F7DCED-81EE-4827-8352-4BDAA28AC8A4}" type="pres">
      <dgm:prSet presAssocID="{E03CF622-4F0C-4761-BDF2-3984D415087A}" presName="compNode" presStyleCnt="0"/>
      <dgm:spPr/>
    </dgm:pt>
    <dgm:pt modelId="{322E053B-8B62-4303-89D2-5FA31F9CDE10}" type="pres">
      <dgm:prSet presAssocID="{E03CF622-4F0C-4761-BDF2-3984D415087A}" presName="aNode" presStyleLbl="bgShp" presStyleIdx="4" presStyleCnt="5" custLinFactNeighborX="285" custLinFactNeighborY="-19503"/>
      <dgm:spPr/>
    </dgm:pt>
    <dgm:pt modelId="{19F58BF4-5583-49D9-B023-E1BC629F327F}" type="pres">
      <dgm:prSet presAssocID="{E03CF622-4F0C-4761-BDF2-3984D415087A}" presName="textNode" presStyleLbl="bgShp" presStyleIdx="4" presStyleCnt="5"/>
      <dgm:spPr/>
    </dgm:pt>
    <dgm:pt modelId="{9B3561A3-5F46-4BE4-90A6-B697D2FDBD12}" type="pres">
      <dgm:prSet presAssocID="{E03CF622-4F0C-4761-BDF2-3984D415087A}" presName="compChildNode" presStyleCnt="0"/>
      <dgm:spPr/>
    </dgm:pt>
    <dgm:pt modelId="{4E614EC6-DE19-4B2D-8EDA-35349C324947}" type="pres">
      <dgm:prSet presAssocID="{E03CF622-4F0C-4761-BDF2-3984D415087A}" presName="theInnerList" presStyleCnt="0"/>
      <dgm:spPr/>
    </dgm:pt>
    <dgm:pt modelId="{531A5F82-8A5B-477C-BAF4-7CE7520E8A31}" type="pres">
      <dgm:prSet presAssocID="{E366BD9F-8A2C-4B8E-B71D-9A29EE70D655}" presName="childNode" presStyleLbl="node1" presStyleIdx="4" presStyleCnt="5">
        <dgm:presLayoutVars>
          <dgm:bulletEnabled val="1"/>
        </dgm:presLayoutVars>
      </dgm:prSet>
      <dgm:spPr/>
    </dgm:pt>
  </dgm:ptLst>
  <dgm:cxnLst>
    <dgm:cxn modelId="{76770806-A9F6-4FE1-9F7D-7CFBC932964D}" srcId="{93624A15-26E6-47CA-B18D-C068D345E214}" destId="{9B1B8AD2-FE9C-477A-AF30-AB7ED45D3332}" srcOrd="2" destOrd="0" parTransId="{17195745-B09D-4E7C-AA18-19628BEC42CC}" sibTransId="{95B4296A-5CB2-4202-B88B-D89CD650D286}"/>
    <dgm:cxn modelId="{975B5C0A-3655-BB43-BDC5-1AAAEA2F36DE}" type="presOf" srcId="{E03CF622-4F0C-4761-BDF2-3984D415087A}" destId="{19F58BF4-5583-49D9-B023-E1BC629F327F}" srcOrd="1" destOrd="0" presId="urn:microsoft.com/office/officeart/2005/8/layout/lProcess2"/>
    <dgm:cxn modelId="{5F5B7F0C-D521-B642-BC9A-F4973E7A165B}" type="presOf" srcId="{A4F7A8BF-5FCD-40D0-A014-04E4A6B75145}" destId="{19748DA9-B6E2-44F0-9959-C2481430C90D}" srcOrd="0" destOrd="0" presId="urn:microsoft.com/office/officeart/2005/8/layout/lProcess2"/>
    <dgm:cxn modelId="{7C2A6A0F-E48D-440F-A546-B266269E2474}" srcId="{9B1B8AD2-FE9C-477A-AF30-AB7ED45D3332}" destId="{DF96D67C-7095-4A27-A620-668F7BF59B7B}" srcOrd="0" destOrd="0" parTransId="{FEBACC2F-EEF5-4F07-8B14-2E22A1C615A5}" sibTransId="{C13201D3-BD54-494F-A3DD-AC4C03BAE9EF}"/>
    <dgm:cxn modelId="{8CD87B14-AE7F-B746-8832-8DEC5DAF4EDC}" type="presOf" srcId="{5379D8CE-552B-437F-BB68-611EAA3F6B75}" destId="{A1282598-F429-4B90-94E4-C2D331A19C59}" srcOrd="1" destOrd="0" presId="urn:microsoft.com/office/officeart/2005/8/layout/lProcess2"/>
    <dgm:cxn modelId="{2862AB1D-54EB-184A-A474-D1377CD0DCC2}" type="presOf" srcId="{4D0E1384-304C-4A30-979A-72CBA71F533D}" destId="{731477FA-158B-4F19-8678-98F3CEBA64AB}" srcOrd="0" destOrd="0" presId="urn:microsoft.com/office/officeart/2005/8/layout/lProcess2"/>
    <dgm:cxn modelId="{78208D2F-D8EA-914E-AE98-DE9C08858005}" type="presOf" srcId="{DF96D67C-7095-4A27-A620-668F7BF59B7B}" destId="{B4DA65E3-6262-49EC-8DA2-86E0B2B94FC1}" srcOrd="0" destOrd="0" presId="urn:microsoft.com/office/officeart/2005/8/layout/lProcess2"/>
    <dgm:cxn modelId="{8F3DEB40-19BF-B240-B02A-A3927B7B32F0}" type="presOf" srcId="{90DBE26B-8E94-4A35-ADE9-B6EACBBE7EC0}" destId="{07B368A7-B5BC-43E6-A5B5-8BE3AA90C905}" srcOrd="1" destOrd="0" presId="urn:microsoft.com/office/officeart/2005/8/layout/lProcess2"/>
    <dgm:cxn modelId="{C87D8361-E251-9443-B830-03AE1A5C48BE}" type="presOf" srcId="{93624A15-26E6-47CA-B18D-C068D345E214}" destId="{1FEDC8D5-906B-44ED-ABE0-2127C63AF0E1}" srcOrd="0" destOrd="0" presId="urn:microsoft.com/office/officeart/2005/8/layout/lProcess2"/>
    <dgm:cxn modelId="{12AE1064-B34F-9548-9222-39B862EAD27E}" type="presOf" srcId="{5675B5E7-B7E5-4FD0-9912-1D6A2EEB1923}" destId="{573FF00E-BD2F-4BBE-A33D-F116EA6E8A46}" srcOrd="0" destOrd="0" presId="urn:microsoft.com/office/officeart/2005/8/layout/lProcess2"/>
    <dgm:cxn modelId="{22FB2664-9D7E-4B74-9587-6B830D49B324}" srcId="{5379D8CE-552B-437F-BB68-611EAA3F6B75}" destId="{5675B5E7-B7E5-4FD0-9912-1D6A2EEB1923}" srcOrd="0" destOrd="0" parTransId="{117A3C98-2EA9-42EF-BC32-4326EC1CEA73}" sibTransId="{47E81B5C-137F-4925-9E11-0A4E6D443884}"/>
    <dgm:cxn modelId="{56EB5A52-D9E9-1043-93E4-F75728B1A8E6}" type="presOf" srcId="{5379D8CE-552B-437F-BB68-611EAA3F6B75}" destId="{00323CB8-AE2B-4311-9C96-8D0ED43ED4ED}" srcOrd="0" destOrd="0" presId="urn:microsoft.com/office/officeart/2005/8/layout/lProcess2"/>
    <dgm:cxn modelId="{EE132F73-73F8-E246-AB73-CE299529062E}" type="presOf" srcId="{9B1B8AD2-FE9C-477A-AF30-AB7ED45D3332}" destId="{F5A12A3D-E480-4ED7-BDB2-14FD8F5F5DE2}" srcOrd="1" destOrd="0" presId="urn:microsoft.com/office/officeart/2005/8/layout/lProcess2"/>
    <dgm:cxn modelId="{FE951C5A-2A00-2444-A5BF-41F4F594D004}" type="presOf" srcId="{E366BD9F-8A2C-4B8E-B71D-9A29EE70D655}" destId="{531A5F82-8A5B-477C-BAF4-7CE7520E8A31}" srcOrd="0" destOrd="0" presId="urn:microsoft.com/office/officeart/2005/8/layout/lProcess2"/>
    <dgm:cxn modelId="{48878A7E-D087-4FE1-918B-DB58439B38CA}" srcId="{93624A15-26E6-47CA-B18D-C068D345E214}" destId="{90DBE26B-8E94-4A35-ADE9-B6EACBBE7EC0}" srcOrd="0" destOrd="0" parTransId="{A68CC637-8B1B-49AE-8723-C791DDAC5C96}" sibTransId="{F014E94B-FC0B-46A1-908D-38E1A2F0297E}"/>
    <dgm:cxn modelId="{2D78AA99-A3AB-7F49-A97D-065692CA33B6}" type="presOf" srcId="{9BEC7191-4C0A-42EF-A31B-AA0091526184}" destId="{6C8BD044-1ADC-4953-90C5-342E1AAFAC31}" srcOrd="1" destOrd="0" presId="urn:microsoft.com/office/officeart/2005/8/layout/lProcess2"/>
    <dgm:cxn modelId="{C7BFFBAB-3B0C-0A41-93B6-70D90A1CBC55}" type="presOf" srcId="{E03CF622-4F0C-4761-BDF2-3984D415087A}" destId="{322E053B-8B62-4303-89D2-5FA31F9CDE10}" srcOrd="0" destOrd="0" presId="urn:microsoft.com/office/officeart/2005/8/layout/lProcess2"/>
    <dgm:cxn modelId="{3A6C1BB2-1C75-E24C-B2C4-3DBDB03CFFF9}" type="presOf" srcId="{90DBE26B-8E94-4A35-ADE9-B6EACBBE7EC0}" destId="{29B47219-0AC5-4194-B460-D88111C40EFF}" srcOrd="0" destOrd="0" presId="urn:microsoft.com/office/officeart/2005/8/layout/lProcess2"/>
    <dgm:cxn modelId="{34C6FFB5-EA30-445E-8D20-96EAD9CC0E30}" srcId="{93624A15-26E6-47CA-B18D-C068D345E214}" destId="{E03CF622-4F0C-4761-BDF2-3984D415087A}" srcOrd="4" destOrd="0" parTransId="{0E871C5B-BBEC-4ED8-A551-09CEF79D8ABA}" sibTransId="{3BC18CB6-C04D-4BB9-8411-179D6EA41579}"/>
    <dgm:cxn modelId="{B59862BB-69B8-4A1C-B4C2-652D3D553B5D}" srcId="{93624A15-26E6-47CA-B18D-C068D345E214}" destId="{5379D8CE-552B-437F-BB68-611EAA3F6B75}" srcOrd="1" destOrd="0" parTransId="{667A296A-5FF6-4D06-8697-9D42FD4E54AB}" sibTransId="{0F2A9C8A-0698-4C49-BCDA-85D7D21EE546}"/>
    <dgm:cxn modelId="{DC9257C2-1831-4456-B0EF-8E4CDDFD7B38}" srcId="{E03CF622-4F0C-4761-BDF2-3984D415087A}" destId="{E366BD9F-8A2C-4B8E-B71D-9A29EE70D655}" srcOrd="0" destOrd="0" parTransId="{1D4616E6-B617-4ADF-A3BB-F11E211D6F2C}" sibTransId="{61339A24-CD71-4941-8D2B-B4FB9E8E3DEE}"/>
    <dgm:cxn modelId="{BB9F94C7-50AB-4D78-A3B7-F3D9C5F0B97C}" srcId="{93624A15-26E6-47CA-B18D-C068D345E214}" destId="{9BEC7191-4C0A-42EF-A31B-AA0091526184}" srcOrd="3" destOrd="0" parTransId="{DFA2942F-7F0B-43AF-8F45-167CE18926A9}" sibTransId="{6CA3D284-22B9-495C-80DB-51A19D312633}"/>
    <dgm:cxn modelId="{7232E3CD-1439-3E4D-A238-45DE3D076C69}" type="presOf" srcId="{9B1B8AD2-FE9C-477A-AF30-AB7ED45D3332}" destId="{2505F961-13B7-444C-AD19-40CAA994683C}" srcOrd="0" destOrd="0" presId="urn:microsoft.com/office/officeart/2005/8/layout/lProcess2"/>
    <dgm:cxn modelId="{420AF0D6-434F-497C-B29C-906F6E43358A}" srcId="{90DBE26B-8E94-4A35-ADE9-B6EACBBE7EC0}" destId="{4D0E1384-304C-4A30-979A-72CBA71F533D}" srcOrd="0" destOrd="0" parTransId="{9E8DE63F-AC54-46EC-83EC-959DD4905660}" sibTransId="{FE2522EC-F1A5-407A-94B5-59D595124D3C}"/>
    <dgm:cxn modelId="{449077E0-1499-7344-8EC2-CA0EC3C7BB0F}" type="presOf" srcId="{9BEC7191-4C0A-42EF-A31B-AA0091526184}" destId="{19A67E69-8D24-4C04-98DC-123EAD42B217}" srcOrd="0" destOrd="0" presId="urn:microsoft.com/office/officeart/2005/8/layout/lProcess2"/>
    <dgm:cxn modelId="{29B5F3E1-EE51-466F-A666-BA4F2AB7401D}" srcId="{9BEC7191-4C0A-42EF-A31B-AA0091526184}" destId="{A4F7A8BF-5FCD-40D0-A014-04E4A6B75145}" srcOrd="0" destOrd="0" parTransId="{E0DD5841-50D3-49F9-9EE6-57411BC68F61}" sibTransId="{5511FAC6-E52D-446B-BBB8-61948D04237A}"/>
    <dgm:cxn modelId="{CABD0CCE-577C-EE4C-AF92-0E180DB1D1A5}" type="presParOf" srcId="{1FEDC8D5-906B-44ED-ABE0-2127C63AF0E1}" destId="{42AA9E59-ACDB-41E6-A113-B4B74F363BF2}" srcOrd="0" destOrd="0" presId="urn:microsoft.com/office/officeart/2005/8/layout/lProcess2"/>
    <dgm:cxn modelId="{23E11E99-8919-9648-87B8-2ED0F5F38904}" type="presParOf" srcId="{42AA9E59-ACDB-41E6-A113-B4B74F363BF2}" destId="{29B47219-0AC5-4194-B460-D88111C40EFF}" srcOrd="0" destOrd="0" presId="urn:microsoft.com/office/officeart/2005/8/layout/lProcess2"/>
    <dgm:cxn modelId="{D83E8580-BBF9-C546-985E-4CB157F96670}" type="presParOf" srcId="{42AA9E59-ACDB-41E6-A113-B4B74F363BF2}" destId="{07B368A7-B5BC-43E6-A5B5-8BE3AA90C905}" srcOrd="1" destOrd="0" presId="urn:microsoft.com/office/officeart/2005/8/layout/lProcess2"/>
    <dgm:cxn modelId="{3F29A235-F613-0544-9698-8BC20D25CF93}" type="presParOf" srcId="{42AA9E59-ACDB-41E6-A113-B4B74F363BF2}" destId="{E417F366-6726-4972-9EDE-CB9D670DD65A}" srcOrd="2" destOrd="0" presId="urn:microsoft.com/office/officeart/2005/8/layout/lProcess2"/>
    <dgm:cxn modelId="{8E58DB05-0DD8-7C45-8CF0-8BB4C5B6DE59}" type="presParOf" srcId="{E417F366-6726-4972-9EDE-CB9D670DD65A}" destId="{DA715097-4351-4A6A-971A-4A0CFCB5CF7E}" srcOrd="0" destOrd="0" presId="urn:microsoft.com/office/officeart/2005/8/layout/lProcess2"/>
    <dgm:cxn modelId="{E38DC074-340A-4E41-9006-78E7F1EB3475}" type="presParOf" srcId="{DA715097-4351-4A6A-971A-4A0CFCB5CF7E}" destId="{731477FA-158B-4F19-8678-98F3CEBA64AB}" srcOrd="0" destOrd="0" presId="urn:microsoft.com/office/officeart/2005/8/layout/lProcess2"/>
    <dgm:cxn modelId="{9EABE4FA-99F8-1749-80C7-EBC2BAE313AD}" type="presParOf" srcId="{1FEDC8D5-906B-44ED-ABE0-2127C63AF0E1}" destId="{82C05029-AC1F-4413-B58E-937DED9829F7}" srcOrd="1" destOrd="0" presId="urn:microsoft.com/office/officeart/2005/8/layout/lProcess2"/>
    <dgm:cxn modelId="{452A70E4-58A8-734E-9539-E889B2190CF6}" type="presParOf" srcId="{1FEDC8D5-906B-44ED-ABE0-2127C63AF0E1}" destId="{DE1B66D7-81C7-4349-B61C-C36FFB281D80}" srcOrd="2" destOrd="0" presId="urn:microsoft.com/office/officeart/2005/8/layout/lProcess2"/>
    <dgm:cxn modelId="{12089642-D117-1F40-A93F-44FC34D6906A}" type="presParOf" srcId="{DE1B66D7-81C7-4349-B61C-C36FFB281D80}" destId="{00323CB8-AE2B-4311-9C96-8D0ED43ED4ED}" srcOrd="0" destOrd="0" presId="urn:microsoft.com/office/officeart/2005/8/layout/lProcess2"/>
    <dgm:cxn modelId="{D834E0EC-EBB3-9A4B-BF61-172EB14BECD5}" type="presParOf" srcId="{DE1B66D7-81C7-4349-B61C-C36FFB281D80}" destId="{A1282598-F429-4B90-94E4-C2D331A19C59}" srcOrd="1" destOrd="0" presId="urn:microsoft.com/office/officeart/2005/8/layout/lProcess2"/>
    <dgm:cxn modelId="{1B875448-14BE-CE48-8159-8B49FCB3FF7B}" type="presParOf" srcId="{DE1B66D7-81C7-4349-B61C-C36FFB281D80}" destId="{6863FF76-4677-404A-9C50-1072166A302D}" srcOrd="2" destOrd="0" presId="urn:microsoft.com/office/officeart/2005/8/layout/lProcess2"/>
    <dgm:cxn modelId="{39C9B169-5986-A946-86ED-F3DE95775036}" type="presParOf" srcId="{6863FF76-4677-404A-9C50-1072166A302D}" destId="{72F4867D-D335-4E8F-B4C2-69F2DF7323CB}" srcOrd="0" destOrd="0" presId="urn:microsoft.com/office/officeart/2005/8/layout/lProcess2"/>
    <dgm:cxn modelId="{C16D6C30-09F2-8041-AC4B-08E84EA75AF6}" type="presParOf" srcId="{72F4867D-D335-4E8F-B4C2-69F2DF7323CB}" destId="{573FF00E-BD2F-4BBE-A33D-F116EA6E8A46}" srcOrd="0" destOrd="0" presId="urn:microsoft.com/office/officeart/2005/8/layout/lProcess2"/>
    <dgm:cxn modelId="{27D51256-503A-6F4E-8499-6C1745EE25A3}" type="presParOf" srcId="{1FEDC8D5-906B-44ED-ABE0-2127C63AF0E1}" destId="{5E0723C9-BB71-40A1-9625-F148C8BA9F2E}" srcOrd="3" destOrd="0" presId="urn:microsoft.com/office/officeart/2005/8/layout/lProcess2"/>
    <dgm:cxn modelId="{71914574-1277-4C4D-BEB2-1F69DEFD6178}" type="presParOf" srcId="{1FEDC8D5-906B-44ED-ABE0-2127C63AF0E1}" destId="{A1CA6A30-BA58-48EF-8D90-8178E8483B70}" srcOrd="4" destOrd="0" presId="urn:microsoft.com/office/officeart/2005/8/layout/lProcess2"/>
    <dgm:cxn modelId="{9C223596-A4BE-994A-8F01-5A82ACAA7E1A}" type="presParOf" srcId="{A1CA6A30-BA58-48EF-8D90-8178E8483B70}" destId="{2505F961-13B7-444C-AD19-40CAA994683C}" srcOrd="0" destOrd="0" presId="urn:microsoft.com/office/officeart/2005/8/layout/lProcess2"/>
    <dgm:cxn modelId="{B220B69A-5D30-3F47-A0A0-54357DE71A86}" type="presParOf" srcId="{A1CA6A30-BA58-48EF-8D90-8178E8483B70}" destId="{F5A12A3D-E480-4ED7-BDB2-14FD8F5F5DE2}" srcOrd="1" destOrd="0" presId="urn:microsoft.com/office/officeart/2005/8/layout/lProcess2"/>
    <dgm:cxn modelId="{A97248F7-7D4B-4F44-B850-96AA797232CE}" type="presParOf" srcId="{A1CA6A30-BA58-48EF-8D90-8178E8483B70}" destId="{E4B0F1E9-3701-4B7C-8577-CF99E9A94BAD}" srcOrd="2" destOrd="0" presId="urn:microsoft.com/office/officeart/2005/8/layout/lProcess2"/>
    <dgm:cxn modelId="{BDE39CE7-B9FD-4241-B026-1143A27092EC}" type="presParOf" srcId="{E4B0F1E9-3701-4B7C-8577-CF99E9A94BAD}" destId="{21BCBF56-9412-4416-8BE8-B37A54C72BAC}" srcOrd="0" destOrd="0" presId="urn:microsoft.com/office/officeart/2005/8/layout/lProcess2"/>
    <dgm:cxn modelId="{A1490137-E330-384E-9440-17C84F9C72A2}" type="presParOf" srcId="{21BCBF56-9412-4416-8BE8-B37A54C72BAC}" destId="{B4DA65E3-6262-49EC-8DA2-86E0B2B94FC1}" srcOrd="0" destOrd="0" presId="urn:microsoft.com/office/officeart/2005/8/layout/lProcess2"/>
    <dgm:cxn modelId="{A5A92DBA-6D99-8445-9F53-3BEC98A8EF11}" type="presParOf" srcId="{1FEDC8D5-906B-44ED-ABE0-2127C63AF0E1}" destId="{CA5A71AD-D181-4163-99BD-EC13976A51E4}" srcOrd="5" destOrd="0" presId="urn:microsoft.com/office/officeart/2005/8/layout/lProcess2"/>
    <dgm:cxn modelId="{D51B1E94-9A59-6F4B-9358-C8A890F0D245}" type="presParOf" srcId="{1FEDC8D5-906B-44ED-ABE0-2127C63AF0E1}" destId="{C9A42981-4CC6-47C1-B773-DC8663CD2096}" srcOrd="6" destOrd="0" presId="urn:microsoft.com/office/officeart/2005/8/layout/lProcess2"/>
    <dgm:cxn modelId="{490B1F23-FE85-2A4D-8C62-693188AFB846}" type="presParOf" srcId="{C9A42981-4CC6-47C1-B773-DC8663CD2096}" destId="{19A67E69-8D24-4C04-98DC-123EAD42B217}" srcOrd="0" destOrd="0" presId="urn:microsoft.com/office/officeart/2005/8/layout/lProcess2"/>
    <dgm:cxn modelId="{98B0BE41-714D-FF48-8A2B-231A4D3B10A5}" type="presParOf" srcId="{C9A42981-4CC6-47C1-B773-DC8663CD2096}" destId="{6C8BD044-1ADC-4953-90C5-342E1AAFAC31}" srcOrd="1" destOrd="0" presId="urn:microsoft.com/office/officeart/2005/8/layout/lProcess2"/>
    <dgm:cxn modelId="{66D35BB3-0ED3-7642-80BD-95E458620842}" type="presParOf" srcId="{C9A42981-4CC6-47C1-B773-DC8663CD2096}" destId="{0FCEA832-8BEE-4AAA-9415-5B639800FD60}" srcOrd="2" destOrd="0" presId="urn:microsoft.com/office/officeart/2005/8/layout/lProcess2"/>
    <dgm:cxn modelId="{84B74FC4-0C52-5D4B-8C10-76CCC0BF6632}" type="presParOf" srcId="{0FCEA832-8BEE-4AAA-9415-5B639800FD60}" destId="{6A269AD0-C407-4FB3-ADB8-316C234C3258}" srcOrd="0" destOrd="0" presId="urn:microsoft.com/office/officeart/2005/8/layout/lProcess2"/>
    <dgm:cxn modelId="{49CBC2DF-F86D-A046-9557-9D2BCF49FBEE}" type="presParOf" srcId="{6A269AD0-C407-4FB3-ADB8-316C234C3258}" destId="{19748DA9-B6E2-44F0-9959-C2481430C90D}" srcOrd="0" destOrd="0" presId="urn:microsoft.com/office/officeart/2005/8/layout/lProcess2"/>
    <dgm:cxn modelId="{AD6929B8-F671-2A47-BDEC-91A2C864F647}" type="presParOf" srcId="{1FEDC8D5-906B-44ED-ABE0-2127C63AF0E1}" destId="{CF646481-696B-4AE6-896D-4F5C1E6E657D}" srcOrd="7" destOrd="0" presId="urn:microsoft.com/office/officeart/2005/8/layout/lProcess2"/>
    <dgm:cxn modelId="{90D47C19-6CDD-C940-929A-64F6457194F6}" type="presParOf" srcId="{1FEDC8D5-906B-44ED-ABE0-2127C63AF0E1}" destId="{37F7DCED-81EE-4827-8352-4BDAA28AC8A4}" srcOrd="8" destOrd="0" presId="urn:microsoft.com/office/officeart/2005/8/layout/lProcess2"/>
    <dgm:cxn modelId="{83E9795D-EDF5-E147-A00C-AD21A97B2DB4}" type="presParOf" srcId="{37F7DCED-81EE-4827-8352-4BDAA28AC8A4}" destId="{322E053B-8B62-4303-89D2-5FA31F9CDE10}" srcOrd="0" destOrd="0" presId="urn:microsoft.com/office/officeart/2005/8/layout/lProcess2"/>
    <dgm:cxn modelId="{DCF2FB95-85FE-E140-A1D9-8260BEAE4117}" type="presParOf" srcId="{37F7DCED-81EE-4827-8352-4BDAA28AC8A4}" destId="{19F58BF4-5583-49D9-B023-E1BC629F327F}" srcOrd="1" destOrd="0" presId="urn:microsoft.com/office/officeart/2005/8/layout/lProcess2"/>
    <dgm:cxn modelId="{41887BA1-87A0-BB45-9280-B55F97B4918E}" type="presParOf" srcId="{37F7DCED-81EE-4827-8352-4BDAA28AC8A4}" destId="{9B3561A3-5F46-4BE4-90A6-B697D2FDBD12}" srcOrd="2" destOrd="0" presId="urn:microsoft.com/office/officeart/2005/8/layout/lProcess2"/>
    <dgm:cxn modelId="{BD4D1BDA-394E-ED45-96B3-31DB6DA16C31}" type="presParOf" srcId="{9B3561A3-5F46-4BE4-90A6-B697D2FDBD12}" destId="{4E614EC6-DE19-4B2D-8EDA-35349C324947}" srcOrd="0" destOrd="0" presId="urn:microsoft.com/office/officeart/2005/8/layout/lProcess2"/>
    <dgm:cxn modelId="{8A697F08-F480-8F4E-8F26-3DE7D0178C80}" type="presParOf" srcId="{4E614EC6-DE19-4B2D-8EDA-35349C324947}" destId="{531A5F82-8A5B-477C-BAF4-7CE7520E8A3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7219-0AC5-4194-B460-D88111C40EFF}">
      <dsp:nvSpPr>
        <dsp:cNvPr id="0" name=""/>
        <dsp:cNvSpPr/>
      </dsp:nvSpPr>
      <dsp:spPr>
        <a:xfrm>
          <a:off x="4542"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Braggadocio"/>
              <a:cs typeface="Braggadocio"/>
            </a:rPr>
            <a:t>S</a:t>
          </a:r>
        </a:p>
      </dsp:txBody>
      <dsp:txXfrm>
        <a:off x="4542" y="0"/>
        <a:ext cx="1594172" cy="1485899"/>
      </dsp:txXfrm>
    </dsp:sp>
    <dsp:sp modelId="{731477FA-158B-4F19-8678-98F3CEBA64AB}">
      <dsp:nvSpPr>
        <dsp:cNvPr id="0" name=""/>
        <dsp:cNvSpPr/>
      </dsp:nvSpPr>
      <dsp:spPr>
        <a:xfrm>
          <a:off x="163960" y="1485899"/>
          <a:ext cx="1275337" cy="3219449"/>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Specific</a:t>
          </a:r>
        </a:p>
        <a:p>
          <a:pPr marL="0" lvl="0" indent="0" algn="ctr" defTabSz="800100">
            <a:lnSpc>
              <a:spcPct val="90000"/>
            </a:lnSpc>
            <a:spcBef>
              <a:spcPct val="0"/>
            </a:spcBef>
            <a:spcAft>
              <a:spcPct val="35000"/>
            </a:spcAft>
            <a:buNone/>
          </a:pPr>
          <a:r>
            <a:rPr lang="en-US" sz="1600" b="1" kern="1200" dirty="0">
              <a:latin typeface="Arial Narrow"/>
              <a:cs typeface="Arial Narrow"/>
            </a:rPr>
            <a:t>The goal addresses  student needs within the content.</a:t>
          </a:r>
        </a:p>
      </dsp:txBody>
      <dsp:txXfrm>
        <a:off x="201313" y="1523252"/>
        <a:ext cx="1200631" cy="3144743"/>
      </dsp:txXfrm>
    </dsp:sp>
    <dsp:sp modelId="{00323CB8-AE2B-4311-9C96-8D0ED43ED4ED}">
      <dsp:nvSpPr>
        <dsp:cNvPr id="0" name=""/>
        <dsp:cNvSpPr/>
      </dsp:nvSpPr>
      <dsp:spPr>
        <a:xfrm>
          <a:off x="1718278"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Braggadocio"/>
              <a:cs typeface="Braggadocio"/>
            </a:rPr>
            <a:t>M</a:t>
          </a:r>
        </a:p>
      </dsp:txBody>
      <dsp:txXfrm>
        <a:off x="1718278" y="0"/>
        <a:ext cx="1594172" cy="1485899"/>
      </dsp:txXfrm>
    </dsp:sp>
    <dsp:sp modelId="{573FF00E-BD2F-4BBE-A33D-F116EA6E8A46}">
      <dsp:nvSpPr>
        <dsp:cNvPr id="0" name=""/>
        <dsp:cNvSpPr/>
      </dsp:nvSpPr>
      <dsp:spPr>
        <a:xfrm>
          <a:off x="1877695" y="1485899"/>
          <a:ext cx="1275337" cy="3219449"/>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Measurable</a:t>
          </a:r>
          <a:r>
            <a:rPr lang="en-US" sz="1600" b="1" kern="1200" dirty="0">
              <a:latin typeface="Arial Narrow"/>
              <a:cs typeface="Arial Narrow"/>
            </a:rPr>
            <a:t> An appropriate instrument or measure is selected to assess the goal.</a:t>
          </a:r>
        </a:p>
      </dsp:txBody>
      <dsp:txXfrm>
        <a:off x="1915048" y="1523252"/>
        <a:ext cx="1200631" cy="3144743"/>
      </dsp:txXfrm>
    </dsp:sp>
    <dsp:sp modelId="{2505F961-13B7-444C-AD19-40CAA994683C}">
      <dsp:nvSpPr>
        <dsp:cNvPr id="0" name=""/>
        <dsp:cNvSpPr/>
      </dsp:nvSpPr>
      <dsp:spPr>
        <a:xfrm>
          <a:off x="3432013"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Braggadocio"/>
              <a:cs typeface="Braggadocio"/>
            </a:rPr>
            <a:t>A</a:t>
          </a:r>
        </a:p>
      </dsp:txBody>
      <dsp:txXfrm>
        <a:off x="3432013" y="0"/>
        <a:ext cx="1594172" cy="1485899"/>
      </dsp:txXfrm>
    </dsp:sp>
    <dsp:sp modelId="{B4DA65E3-6262-49EC-8DA2-86E0B2B94FC1}">
      <dsp:nvSpPr>
        <dsp:cNvPr id="0" name=""/>
        <dsp:cNvSpPr/>
      </dsp:nvSpPr>
      <dsp:spPr>
        <a:xfrm>
          <a:off x="3591431" y="1485899"/>
          <a:ext cx="1275337" cy="3219449"/>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Appropriate</a:t>
          </a:r>
          <a:endParaRPr lang="en-US" sz="2000" b="1" u="sng" kern="1200" dirty="0">
            <a:latin typeface="Arial Narrow"/>
            <a:cs typeface="Arial Narrow"/>
          </a:endParaRPr>
        </a:p>
        <a:p>
          <a:pPr marL="0" lvl="0" indent="0" algn="ctr" defTabSz="800100">
            <a:lnSpc>
              <a:spcPct val="90000"/>
            </a:lnSpc>
            <a:spcBef>
              <a:spcPct val="0"/>
            </a:spcBef>
            <a:spcAft>
              <a:spcPct val="35000"/>
            </a:spcAft>
            <a:buNone/>
          </a:pPr>
          <a:r>
            <a:rPr lang="en-US" sz="1600" b="1" kern="1200" dirty="0">
              <a:latin typeface="Arial Narrow"/>
              <a:cs typeface="Arial Narrow"/>
            </a:rPr>
            <a:t>The goal is </a:t>
          </a:r>
          <a:r>
            <a:rPr lang="en-US" sz="1600" b="1" kern="1200" dirty="0">
              <a:solidFill>
                <a:schemeClr val="tx1"/>
              </a:solidFill>
              <a:latin typeface="Arial Narrow"/>
              <a:cs typeface="Arial Narrow"/>
            </a:rPr>
            <a:t>standards-based, needs-focused</a:t>
          </a:r>
          <a:r>
            <a:rPr lang="en-US" sz="1600" b="1" kern="1200" dirty="0">
              <a:latin typeface="Arial Narrow"/>
              <a:cs typeface="Arial Narrow"/>
            </a:rPr>
            <a:t> (and directly addresses all students in your target group)</a:t>
          </a:r>
        </a:p>
      </dsp:txBody>
      <dsp:txXfrm>
        <a:off x="3628784" y="1523252"/>
        <a:ext cx="1200631" cy="3144743"/>
      </dsp:txXfrm>
    </dsp:sp>
    <dsp:sp modelId="{19A67E69-8D24-4C04-98DC-123EAD42B217}">
      <dsp:nvSpPr>
        <dsp:cNvPr id="0" name=""/>
        <dsp:cNvSpPr/>
      </dsp:nvSpPr>
      <dsp:spPr>
        <a:xfrm>
          <a:off x="5145749"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Braggadocio"/>
              <a:cs typeface="Braggadocio"/>
            </a:rPr>
            <a:t>R</a:t>
          </a:r>
        </a:p>
      </dsp:txBody>
      <dsp:txXfrm>
        <a:off x="5145749" y="0"/>
        <a:ext cx="1594172" cy="1485899"/>
      </dsp:txXfrm>
    </dsp:sp>
    <dsp:sp modelId="{19748DA9-B6E2-44F0-9959-C2481430C90D}">
      <dsp:nvSpPr>
        <dsp:cNvPr id="0" name=""/>
        <dsp:cNvSpPr/>
      </dsp:nvSpPr>
      <dsp:spPr>
        <a:xfrm>
          <a:off x="5334001" y="1485416"/>
          <a:ext cx="1275337" cy="3219449"/>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Realistic &amp; Rigorous</a:t>
          </a:r>
        </a:p>
        <a:p>
          <a:pPr marL="0" lvl="0" indent="0" algn="ctr" defTabSz="800100">
            <a:lnSpc>
              <a:spcPct val="90000"/>
            </a:lnSpc>
            <a:spcBef>
              <a:spcPct val="0"/>
            </a:spcBef>
            <a:spcAft>
              <a:spcPct val="35000"/>
            </a:spcAft>
            <a:buNone/>
          </a:pPr>
          <a:r>
            <a:rPr lang="en-US" sz="1600" b="1" kern="1200" dirty="0">
              <a:latin typeface="Arial Narrow"/>
              <a:cs typeface="Arial Narrow"/>
            </a:rPr>
            <a:t>The goal is attainable and stretches student learning.</a:t>
          </a:r>
        </a:p>
      </dsp:txBody>
      <dsp:txXfrm>
        <a:off x="5371354" y="1522769"/>
        <a:ext cx="1200631" cy="3144743"/>
      </dsp:txXfrm>
    </dsp:sp>
    <dsp:sp modelId="{322E053B-8B62-4303-89D2-5FA31F9CDE10}">
      <dsp:nvSpPr>
        <dsp:cNvPr id="0" name=""/>
        <dsp:cNvSpPr/>
      </dsp:nvSpPr>
      <dsp:spPr>
        <a:xfrm>
          <a:off x="6864027" y="0"/>
          <a:ext cx="1594172" cy="4952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Braggadocio"/>
              <a:cs typeface="Braggadocio"/>
            </a:rPr>
            <a:t>T</a:t>
          </a:r>
        </a:p>
      </dsp:txBody>
      <dsp:txXfrm>
        <a:off x="6864027" y="0"/>
        <a:ext cx="1594172" cy="1485899"/>
      </dsp:txXfrm>
    </dsp:sp>
    <dsp:sp modelId="{531A5F82-8A5B-477C-BAF4-7CE7520E8A31}">
      <dsp:nvSpPr>
        <dsp:cNvPr id="0" name=""/>
        <dsp:cNvSpPr/>
      </dsp:nvSpPr>
      <dsp:spPr>
        <a:xfrm>
          <a:off x="7018901" y="1485899"/>
          <a:ext cx="1275337" cy="3219449"/>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ctr" defTabSz="800100">
            <a:lnSpc>
              <a:spcPct val="90000"/>
            </a:lnSpc>
            <a:spcBef>
              <a:spcPct val="0"/>
            </a:spcBef>
            <a:spcAft>
              <a:spcPct val="35000"/>
            </a:spcAft>
            <a:buNone/>
          </a:pPr>
          <a:r>
            <a:rPr lang="en-US" sz="1800" b="1" u="sng" kern="1200" dirty="0">
              <a:latin typeface="Arial Narrow"/>
              <a:cs typeface="Arial Narrow"/>
            </a:rPr>
            <a:t>Time-bound</a:t>
          </a:r>
        </a:p>
        <a:p>
          <a:pPr marL="0" lvl="0" indent="0" algn="ctr" defTabSz="800100">
            <a:lnSpc>
              <a:spcPct val="90000"/>
            </a:lnSpc>
            <a:spcBef>
              <a:spcPct val="0"/>
            </a:spcBef>
            <a:spcAft>
              <a:spcPct val="35000"/>
            </a:spcAft>
            <a:buNone/>
          </a:pPr>
          <a:r>
            <a:rPr lang="en-US" sz="1600" b="1" kern="1200" dirty="0">
              <a:latin typeface="Arial Narrow"/>
              <a:cs typeface="Arial Narrow"/>
            </a:rPr>
            <a:t>A time frame is included in the goal (ex: year, semester)</a:t>
          </a:r>
          <a:r>
            <a:rPr lang="en-US" sz="1400" b="1" kern="1200" dirty="0">
              <a:latin typeface="Arial Narrow"/>
              <a:cs typeface="Arial Narrow"/>
            </a:rPr>
            <a:t>.</a:t>
          </a:r>
        </a:p>
      </dsp:txBody>
      <dsp:txXfrm>
        <a:off x="7056254" y="1523252"/>
        <a:ext cx="1200631" cy="31447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01/03/2024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972247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Individuals with Disabilities Education Act 2004:</a:t>
            </a:r>
          </a:p>
          <a:p>
            <a:r>
              <a:rPr lang="en-US" dirty="0"/>
              <a:t>“To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 environment occurs only when the nature or severity of the disability of a child is such that education in regular classes with the use of supplementary aids and services cannot be achieved satisfactorily.”</a:t>
            </a:r>
          </a:p>
          <a:p>
            <a:endParaRPr lang="en-US" dirty="0"/>
          </a:p>
          <a:p>
            <a:pPr marL="0" indent="0">
              <a:buFont typeface="Arial" panose="020B0604020202020204" pitchFamily="34" charset="0"/>
              <a:buNone/>
            </a:pPr>
            <a:r>
              <a:rPr lang="en-US" sz="1200" dirty="0"/>
              <a:t>The Council for Exceptional Children published a “Position on Special Education Teacher Evaluation” in 2012.</a:t>
            </a:r>
          </a:p>
          <a:p>
            <a:pPr marL="0" indent="0">
              <a:buFont typeface="Arial" panose="020B0604020202020204" pitchFamily="34" charset="0"/>
              <a:buNone/>
            </a:pPr>
            <a:r>
              <a:rPr lang="en-US" sz="1200" dirty="0"/>
              <a:t>The position statement does not support the use of progress on IEP goals as a measure of growth for teacher evaluation. (bottom</a:t>
            </a:r>
            <a:r>
              <a:rPr lang="en-US" sz="1200" baseline="0" dirty="0"/>
              <a:t> of first page)</a:t>
            </a:r>
          </a:p>
          <a:p>
            <a:pPr marL="0" indent="0">
              <a:buFont typeface="Arial" panose="020B0604020202020204" pitchFamily="34" charset="0"/>
              <a:buNone/>
            </a:pPr>
            <a:endParaRPr lang="en-US" sz="1200" baseline="0" dirty="0"/>
          </a:p>
          <a:p>
            <a:pPr marL="0" indent="0">
              <a:buFont typeface="Arial" panose="020B0604020202020204" pitchFamily="34" charset="0"/>
              <a:buNone/>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86932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Student growth in a specific content area should be measured in the environment where they receive the majority of their instruction in that content area.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Ex: If you have a student who receives accommodations/modifications for an SLD in reading, he/she should receive those same accommodations/modifications when assessing/instructing for your SLO.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157169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Step 3 of </a:t>
            </a:r>
            <a:r>
              <a:rPr lang="en-US" baseline="0" dirty="0">
                <a:latin typeface="Calibri" charset="0"/>
              </a:rPr>
              <a:t>the process guide is to document your interval of instruction, or the time frame in which you will measure student growth. For most teachers, this will be a semester or school year. SLOs are intended to encompass the larger academic standards within a course or content area. It is important that the duration of the SLO spans the full length of time students are with their teacher for instruction. If you are unsure of the time frame you should select, contact your district evaluator.</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229907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10">
              <a:defRPr/>
            </a:pPr>
            <a:r>
              <a:rPr lang="en-US" baseline="0" dirty="0"/>
              <a:t>Ex: past student progress can help ID growth trends</a:t>
            </a:r>
          </a:p>
          <a:p>
            <a:pPr marL="0" marR="0" indent="0" algn="l" defTabSz="950610" rtl="0" eaLnBrk="1" fontAlgn="auto" latinLnBrk="0" hangingPunct="1">
              <a:lnSpc>
                <a:spcPct val="100000"/>
              </a:lnSpc>
              <a:spcBef>
                <a:spcPts val="0"/>
              </a:spcBef>
              <a:spcAft>
                <a:spcPts val="0"/>
              </a:spcAft>
              <a:buClrTx/>
              <a:buSzTx/>
              <a:buFontTx/>
              <a:buNone/>
              <a:tabLst/>
              <a:defRPr/>
            </a:pPr>
            <a:r>
              <a:rPr lang="en-US" dirty="0"/>
              <a:t>STAR: What types of services and supports may be needed from related service providers to help SWDs achieve their targets?</a:t>
            </a:r>
          </a:p>
          <a:p>
            <a:pPr marL="0" marR="0" indent="0" algn="l" defTabSz="950610" rtl="0" eaLnBrk="1" fontAlgn="auto" latinLnBrk="0" hangingPunct="1">
              <a:lnSpc>
                <a:spcPct val="100000"/>
              </a:lnSpc>
              <a:spcBef>
                <a:spcPts val="0"/>
              </a:spcBef>
              <a:spcAft>
                <a:spcPts val="0"/>
              </a:spcAft>
              <a:buClrTx/>
              <a:buSzTx/>
              <a:buFontTx/>
              <a:buNone/>
              <a:tabLst/>
              <a:defRPr/>
            </a:pPr>
            <a:endParaRPr lang="en-US" dirty="0"/>
          </a:p>
          <a:p>
            <a:r>
              <a:rPr lang="en-US" sz="3600" dirty="0"/>
              <a:t>Special education teachers can leverage work already performed within the context of the specialized instruction outlined in the IEP to gather data for SLOs.</a:t>
            </a:r>
          </a:p>
          <a:p>
            <a:pPr lvl="1"/>
            <a:r>
              <a:rPr lang="en-US" sz="2400" dirty="0"/>
              <a:t>Progress monitoring</a:t>
            </a:r>
          </a:p>
          <a:p>
            <a:pPr lvl="1"/>
            <a:r>
              <a:rPr lang="en-US" sz="2400" dirty="0"/>
              <a:t>Specialized assessments</a:t>
            </a:r>
          </a:p>
          <a:p>
            <a:pPr lvl="1"/>
            <a:r>
              <a:rPr lang="en-US" sz="2400" dirty="0"/>
              <a:t>Team structures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53075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10">
              <a:defRPr/>
            </a:pPr>
            <a:r>
              <a:rPr lang="en-US" dirty="0"/>
              <a:t>SLOs</a:t>
            </a:r>
            <a:r>
              <a:rPr lang="en-US" baseline="0" dirty="0"/>
              <a:t> and IEPs share many of the same components.</a:t>
            </a:r>
            <a:endParaRPr lang="en-US" dirty="0"/>
          </a:p>
          <a:p>
            <a:pPr defTabSz="950610">
              <a:defRPr/>
            </a:pPr>
            <a:endParaRPr lang="en-US" dirty="0"/>
          </a:p>
          <a:p>
            <a:pPr defTabSz="950610">
              <a:defRPr/>
            </a:pPr>
            <a:r>
              <a:rPr lang="en-US" dirty="0"/>
              <a:t>Keep in mind: Focus needs to remain on teacher, not student</a:t>
            </a:r>
            <a:r>
              <a:rPr lang="en-US" baseline="0" dirty="0"/>
              <a:t> goal attainment!</a:t>
            </a:r>
          </a:p>
          <a:p>
            <a:pPr defTabSz="950610">
              <a:defRPr/>
            </a:pPr>
            <a:r>
              <a:rPr lang="en-US" dirty="0"/>
              <a:t>SLOs</a:t>
            </a:r>
            <a:r>
              <a:rPr lang="en-US" baseline="0" dirty="0"/>
              <a:t> and IEPs share many of the same components.</a:t>
            </a:r>
            <a:endParaRPr lang="en-US" dirty="0"/>
          </a:p>
          <a:p>
            <a:pPr defTabSz="950610">
              <a:defRPr/>
            </a:pPr>
            <a:endParaRPr lang="en-US" dirty="0"/>
          </a:p>
          <a:p>
            <a:pPr defTabSz="950610">
              <a:defRPr/>
            </a:pPr>
            <a:r>
              <a:rPr lang="en-US" dirty="0"/>
              <a:t>Keep in mind: Focus needs to remain on teacher, not student</a:t>
            </a:r>
            <a:r>
              <a:rPr lang="en-US" baseline="0" dirty="0"/>
              <a:t> goal attainment!</a:t>
            </a:r>
          </a:p>
          <a:p>
            <a:pPr defTabSz="950610">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96281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Remember, this was the second principle</a:t>
            </a:r>
            <a:r>
              <a:rPr lang="en-US" b="0" baseline="0" dirty="0"/>
              <a:t> to follow.</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Let’s take a look at each of these considerations more closely</a:t>
            </a: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24:05:13:02 Free Appropriate Public Education - FAPE must be provided to any child found eligible for special education and related services</a:t>
            </a:r>
          </a:p>
          <a:p>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24:05:27:01.03(2)(a)</a:t>
            </a:r>
            <a:r>
              <a:rPr lang="en-US" b="0" baseline="0" dirty="0"/>
              <a:t> </a:t>
            </a:r>
            <a:r>
              <a:rPr lang="en-US" b="0" dirty="0"/>
              <a:t>- Must meet the students needs so he/she is enabled to be involved and progress in the general education curriculum</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283979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unified template and process reinforces the expectation that all teachers are accountable for student growth.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REMINDER:</a:t>
            </a:r>
            <a:r>
              <a:rPr lang="en-US" baseline="0" dirty="0"/>
              <a:t> Sped teachers </a:t>
            </a:r>
            <a:r>
              <a:rPr lang="en-US" baseline="0"/>
              <a:t>ARE NOT </a:t>
            </a:r>
            <a:r>
              <a:rPr lang="en-US" baseline="0" dirty="0"/>
              <a:t>required to write an SLO for every student on their caseload.</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22247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If the</a:t>
            </a:r>
            <a:r>
              <a:rPr lang="en-US" baseline="0" dirty="0"/>
              <a:t> group you are planning to use for your SLO is a group you teach collaboratively with a gen-ed teacher (push-in situation), keep this in mind.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this situation,</a:t>
            </a:r>
            <a:r>
              <a:rPr lang="en-US" baseline="0" dirty="0"/>
              <a:t> may be appropriate for gen ed and sped teacher to share same SLO and results.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would be a situation</a:t>
            </a:r>
            <a:r>
              <a:rPr lang="en-US" baseline="0" dirty="0"/>
              <a:t> where they may want to consider a </a:t>
            </a:r>
            <a:r>
              <a:rPr lang="en-US" b="1" baseline="0" dirty="0"/>
              <a:t>Team SLO</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405265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Think about your target group.</a:t>
            </a:r>
            <a:r>
              <a:rPr lang="en-US" baseline="0" dirty="0"/>
              <a:t> Where do they receive instruction?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Settings Ex: Inclusion, Resource Room, Self-Contained</a:t>
            </a:r>
            <a:r>
              <a:rPr lang="en-US" baseline="0" dirty="0"/>
              <a:t> Room</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Again, this is where the different</a:t>
            </a:r>
            <a:r>
              <a:rPr lang="en-US" baseline="0" dirty="0"/>
              <a:t> “Types of SLOs” should be considered.</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310191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students on your caseload</a:t>
            </a:r>
            <a:r>
              <a:rPr lang="en-US" baseline="0" dirty="0"/>
              <a:t> that do not receive instruction from you, they would not be a good target group for an independent SLO.</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373490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130089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390674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process</a:t>
            </a:r>
            <a:r>
              <a:rPr lang="en-US" baseline="0" dirty="0"/>
              <a:t> guide – helps to guide the teacher through all the steps of developing the SLO through determining growth.</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291493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237642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277894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14980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SLO has to have starting point – this is the baseline</a:t>
            </a:r>
            <a:r>
              <a:rPr lang="en-US" baseline="0" dirty="0"/>
              <a:t> data you use to determine your area of growth</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2028129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you’ve collected and</a:t>
            </a:r>
            <a:r>
              <a:rPr lang="en-US" baseline="0" dirty="0"/>
              <a:t> analyzed your data, what assessment will determine your starting point?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340977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3386329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Calibri" charset="0"/>
              </a:rPr>
              <a:t>Review each part of the acronym.</a:t>
            </a:r>
          </a:p>
          <a:p>
            <a:pPr>
              <a:spcBef>
                <a:spcPct val="0"/>
              </a:spcBef>
            </a:pPr>
            <a:r>
              <a:rPr lang="en-US" baseline="0" dirty="0">
                <a:latin typeface="Calibri" charset="0"/>
              </a:rPr>
              <a:t>S – states exactly what learning content needs to be addressed, content is aligned to credible standards</a:t>
            </a:r>
          </a:p>
          <a:p>
            <a:pPr>
              <a:spcBef>
                <a:spcPct val="0"/>
              </a:spcBef>
            </a:pPr>
            <a:r>
              <a:rPr lang="en-US" baseline="0" dirty="0">
                <a:latin typeface="Calibri" charset="0"/>
              </a:rPr>
              <a:t>M – appropriate measurement tool, states increment to measure</a:t>
            </a:r>
          </a:p>
          <a:p>
            <a:pPr>
              <a:spcBef>
                <a:spcPct val="0"/>
              </a:spcBef>
            </a:pPr>
            <a:r>
              <a:rPr lang="en-US" baseline="0" dirty="0">
                <a:latin typeface="Calibri" charset="0"/>
              </a:rPr>
              <a:t>A – developed using baseline data, includes growth for all students</a:t>
            </a:r>
          </a:p>
          <a:p>
            <a:pPr>
              <a:spcBef>
                <a:spcPct val="0"/>
              </a:spcBef>
            </a:pPr>
            <a:r>
              <a:rPr lang="en-US" baseline="0" dirty="0">
                <a:latin typeface="Calibri" charset="0"/>
              </a:rPr>
              <a:t>R – stretches outer boundary of what is attainable</a:t>
            </a:r>
          </a:p>
          <a:p>
            <a:pPr>
              <a:spcBef>
                <a:spcPct val="0"/>
              </a:spcBef>
            </a:pPr>
            <a:r>
              <a:rPr lang="en-US" baseline="0" dirty="0">
                <a:latin typeface="Calibri" charset="0"/>
              </a:rPr>
              <a:t>T – includes a time frame, data collected throughout the time frame</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105930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Ask teachers to choose one of these goals and ID each of the SMART components</a:t>
            </a:r>
          </a:p>
          <a:p>
            <a:r>
              <a:rPr lang="en-US" baseline="0" dirty="0"/>
              <a:t>Key:</a:t>
            </a:r>
          </a:p>
          <a:p>
            <a:r>
              <a:rPr lang="en-US" baseline="0" dirty="0"/>
              <a:t>Specific – states content-based learning focus</a:t>
            </a:r>
          </a:p>
          <a:p>
            <a:r>
              <a:rPr lang="en-US" baseline="0" dirty="0"/>
              <a:t>Measurable – includes your assessment and measurement (ex: minutes, points, percent, </a:t>
            </a:r>
            <a:r>
              <a:rPr lang="en-US" baseline="0" dirty="0" err="1"/>
              <a:t>etc</a:t>
            </a:r>
            <a:r>
              <a:rPr lang="en-US" baseline="0" dirty="0"/>
              <a:t>…)</a:t>
            </a:r>
          </a:p>
          <a:p>
            <a:r>
              <a:rPr lang="en-US" baseline="0" dirty="0"/>
              <a:t>Appropriate – includes growth for ALL students in your target group</a:t>
            </a:r>
          </a:p>
          <a:p>
            <a:r>
              <a:rPr lang="en-US" baseline="0" dirty="0"/>
              <a:t>Realistic/Rigorous – based on pre-assessment/current knowledge of students’ abilities</a:t>
            </a:r>
          </a:p>
          <a:p>
            <a:r>
              <a:rPr lang="en-US" baseline="0" dirty="0"/>
              <a:t>Time Bound – includes a time frame</a:t>
            </a:r>
          </a:p>
          <a:p>
            <a:r>
              <a:rPr lang="en-US" baseline="0" dirty="0"/>
              <a:t>NOTICE: We are not saying 80% of students will …. Why? Is it okay for 10, 20, 30% of students to NOT increase/reach goal/score X….?</a:t>
            </a:r>
          </a:p>
          <a:p>
            <a:endParaRPr lang="en-US" baseline="0" dirty="0"/>
          </a:p>
          <a:p>
            <a:r>
              <a:rPr lang="en-US" baseline="0" dirty="0"/>
              <a:t>From presentation by Michele Davis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197941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Review with teachers the Teacher Effectiveness Model.  </a:t>
            </a:r>
          </a:p>
          <a:p>
            <a:pPr>
              <a:spcBef>
                <a:spcPct val="0"/>
              </a:spcBef>
            </a:pPr>
            <a:r>
              <a:rPr lang="en-US" dirty="0">
                <a:latin typeface="Calibri" charset="0"/>
              </a:rPr>
              <a:t>Focus in on the Student Growth Area (SLO)</a:t>
            </a:r>
            <a:r>
              <a:rPr lang="en-US" baseline="0" dirty="0">
                <a:latin typeface="Calibri" charset="0"/>
              </a:rPr>
              <a:t> as that is the purpose of this training.</a:t>
            </a:r>
          </a:p>
          <a:p>
            <a:r>
              <a:rPr lang="en-US" sz="1200" kern="1200" dirty="0">
                <a:solidFill>
                  <a:schemeClr val="tx1"/>
                </a:solidFill>
                <a:effectLst/>
                <a:latin typeface="+mn-lt"/>
                <a:ea typeface="+mn-ea"/>
                <a:cs typeface="+mn-cs"/>
              </a:rPr>
              <a:t>The South Dakota Teacher Effectiveness Model is a collection of recommended practices that serves as guidance toward successful implementation of high quality teacher evaluation systems. Practices outlined in the model are not required. Public school districts have the freedom to implement evaluation systems that differ from the model, provided a locally-developed system complies with all minimum state requirements. South Dakota’s Teacher Effectiveness Model establishes clear performance expectations, identifies multiple performance measures, includes recommendations for evidence collection and provides guidance to meaningfully determine and differentiate teaching performance.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309856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to focus on growth for all, not a number of students who can achieve the goal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235647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are a couple of goal examples. </a:t>
            </a:r>
          </a:p>
          <a:p>
            <a:r>
              <a:rPr lang="en-US" dirty="0"/>
              <a:t>First</a:t>
            </a:r>
            <a:r>
              <a:rPr lang="en-US" baseline="0" dirty="0"/>
              <a:t> click – two children WONT reach the goal</a:t>
            </a:r>
          </a:p>
          <a:p>
            <a:r>
              <a:rPr lang="en-US" baseline="0" dirty="0"/>
              <a:t>Second click – goal for all students in my group</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Images from Pixabay.com</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3574693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u="sng" dirty="0">
                <a:solidFill>
                  <a:schemeClr val="accent2">
                    <a:lumMod val="75000"/>
                  </a:schemeClr>
                </a:solidFill>
              </a:rPr>
              <a:t>Class Mastery Goal</a:t>
            </a:r>
            <a:r>
              <a:rPr lang="en-US" sz="4000" u="sng" baseline="0" dirty="0">
                <a:solidFill>
                  <a:schemeClr val="accent2">
                    <a:lumMod val="75000"/>
                  </a:schemeClr>
                </a:solidFill>
              </a:rPr>
              <a:t> </a:t>
            </a:r>
            <a:r>
              <a:rPr lang="en-US" sz="4000" baseline="0" dirty="0">
                <a:solidFill>
                  <a:schemeClr val="accent2">
                    <a:lumMod val="75000"/>
                  </a:schemeClr>
                </a:solidFill>
              </a:rPr>
              <a:t>- </a:t>
            </a:r>
            <a:r>
              <a:rPr lang="en-US" sz="3200" dirty="0"/>
              <a:t>All students will grow by x amount on test</a:t>
            </a:r>
            <a:endParaRPr lang="en-US" dirty="0">
              <a:solidFill>
                <a:schemeClr val="accent2">
                  <a:lumMod val="75000"/>
                </a:schemeClr>
              </a:solidFill>
            </a:endParaRPr>
          </a:p>
          <a:p>
            <a:r>
              <a:rPr lang="en-US" i="0" u="sng" dirty="0">
                <a:solidFill>
                  <a:schemeClr val="accent2">
                    <a:lumMod val="75000"/>
                  </a:schemeClr>
                </a:solidFill>
              </a:rPr>
              <a:t>Differentiated Goal</a:t>
            </a:r>
          </a:p>
          <a:p>
            <a:pPr lvl="1"/>
            <a:r>
              <a:rPr lang="en-US" sz="3200" dirty="0"/>
              <a:t>Tiered expectations</a:t>
            </a:r>
          </a:p>
          <a:p>
            <a:pPr lvl="1"/>
            <a:r>
              <a:rPr lang="en-US" sz="3200" dirty="0"/>
              <a:t>More realistic</a:t>
            </a:r>
          </a:p>
          <a:p>
            <a:r>
              <a:rPr lang="en-US" u="sng" dirty="0"/>
              <a:t>Shared Performance Goal</a:t>
            </a:r>
            <a:r>
              <a:rPr lang="en-US" u="sng" baseline="0" dirty="0"/>
              <a:t> </a:t>
            </a:r>
            <a:r>
              <a:rPr lang="en-US" baseline="0" dirty="0"/>
              <a:t>- Teachers have to share everything in the aspect of instructing and assessing</a:t>
            </a:r>
          </a:p>
          <a:p>
            <a:endParaRPr lang="en-US" baseline="0" dirty="0"/>
          </a:p>
          <a:p>
            <a:r>
              <a:rPr lang="en-US" baseline="0" dirty="0"/>
              <a:t>Let’s take a look at an example of each kind of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1768814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u="sng" dirty="0">
                <a:solidFill>
                  <a:schemeClr val="accent2">
                    <a:lumMod val="75000"/>
                  </a:schemeClr>
                </a:solidFill>
              </a:rPr>
              <a:t>Class Mastery Goal</a:t>
            </a:r>
            <a:r>
              <a:rPr lang="en-US" sz="4000" u="sng" baseline="0" dirty="0">
                <a:solidFill>
                  <a:schemeClr val="accent2">
                    <a:lumMod val="75000"/>
                  </a:schemeClr>
                </a:solidFill>
              </a:rPr>
              <a:t> </a:t>
            </a:r>
            <a:r>
              <a:rPr lang="en-US" sz="4000" baseline="0" dirty="0">
                <a:solidFill>
                  <a:schemeClr val="accent2">
                    <a:lumMod val="75000"/>
                  </a:schemeClr>
                </a:solidFill>
              </a:rPr>
              <a:t>- </a:t>
            </a:r>
            <a:r>
              <a:rPr lang="en-US" sz="3200" dirty="0"/>
              <a:t>All students will grow by x amount on test</a:t>
            </a:r>
            <a:endParaRPr lang="en-US" dirty="0">
              <a:solidFill>
                <a:schemeClr val="accent2">
                  <a:lumMod val="75000"/>
                </a:schemeClr>
              </a:solidFill>
            </a:endParaRPr>
          </a:p>
          <a:p>
            <a:r>
              <a:rPr lang="en-US" i="0" u="sng" dirty="0">
                <a:solidFill>
                  <a:schemeClr val="accent2">
                    <a:lumMod val="75000"/>
                  </a:schemeClr>
                </a:solidFill>
              </a:rPr>
              <a:t>Differentiated Goal</a:t>
            </a:r>
          </a:p>
          <a:p>
            <a:pPr lvl="1"/>
            <a:r>
              <a:rPr lang="en-US" sz="3200" dirty="0"/>
              <a:t>Tiered expectations</a:t>
            </a:r>
          </a:p>
          <a:p>
            <a:pPr lvl="1"/>
            <a:r>
              <a:rPr lang="en-US" sz="3200" dirty="0"/>
              <a:t>More realistic</a:t>
            </a:r>
          </a:p>
          <a:p>
            <a:r>
              <a:rPr lang="en-US" u="sng" dirty="0"/>
              <a:t>Shared Performance Goal</a:t>
            </a:r>
            <a:r>
              <a:rPr lang="en-US" u="sng" baseline="0" dirty="0"/>
              <a:t> </a:t>
            </a:r>
            <a:r>
              <a:rPr lang="en-US" baseline="0" dirty="0"/>
              <a:t>- Teachers have to share everything in the aspect of instructing and assessing</a:t>
            </a:r>
          </a:p>
          <a:p>
            <a:endParaRPr lang="en-US" baseline="0" dirty="0"/>
          </a:p>
          <a:p>
            <a:r>
              <a:rPr lang="en-US" baseline="0" dirty="0"/>
              <a:t>Let’s take a look at an example of each kind of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247029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u="sng" dirty="0">
                <a:solidFill>
                  <a:schemeClr val="accent2">
                    <a:lumMod val="75000"/>
                  </a:schemeClr>
                </a:solidFill>
              </a:rPr>
              <a:t>Class Mastery Goal</a:t>
            </a:r>
            <a:r>
              <a:rPr lang="en-US" sz="4000" u="sng" baseline="0" dirty="0">
                <a:solidFill>
                  <a:schemeClr val="accent2">
                    <a:lumMod val="75000"/>
                  </a:schemeClr>
                </a:solidFill>
              </a:rPr>
              <a:t> </a:t>
            </a:r>
            <a:r>
              <a:rPr lang="en-US" sz="4000" baseline="0" dirty="0">
                <a:solidFill>
                  <a:schemeClr val="accent2">
                    <a:lumMod val="75000"/>
                  </a:schemeClr>
                </a:solidFill>
              </a:rPr>
              <a:t>- </a:t>
            </a:r>
            <a:r>
              <a:rPr lang="en-US" sz="3200" dirty="0"/>
              <a:t>All students will grow by x amount on test</a:t>
            </a:r>
            <a:endParaRPr lang="en-US" dirty="0">
              <a:solidFill>
                <a:schemeClr val="accent2">
                  <a:lumMod val="75000"/>
                </a:schemeClr>
              </a:solidFill>
            </a:endParaRPr>
          </a:p>
          <a:p>
            <a:r>
              <a:rPr lang="en-US" i="0" u="sng" dirty="0">
                <a:solidFill>
                  <a:schemeClr val="accent2">
                    <a:lumMod val="75000"/>
                  </a:schemeClr>
                </a:solidFill>
              </a:rPr>
              <a:t>Differentiated Goal</a:t>
            </a:r>
          </a:p>
          <a:p>
            <a:pPr lvl="1"/>
            <a:r>
              <a:rPr lang="en-US" sz="3200" dirty="0"/>
              <a:t>Tiered expectations</a:t>
            </a:r>
          </a:p>
          <a:p>
            <a:pPr lvl="1"/>
            <a:r>
              <a:rPr lang="en-US" sz="3200" dirty="0"/>
              <a:t>More realistic</a:t>
            </a:r>
          </a:p>
          <a:p>
            <a:r>
              <a:rPr lang="en-US" u="sng" dirty="0"/>
              <a:t>Shared Performance Goal</a:t>
            </a:r>
            <a:r>
              <a:rPr lang="en-US" u="sng" baseline="0" dirty="0"/>
              <a:t> </a:t>
            </a:r>
            <a:r>
              <a:rPr lang="en-US" baseline="0" dirty="0"/>
              <a:t>- Teachers have to share everything in the aspect of instructing and assessing</a:t>
            </a:r>
          </a:p>
          <a:p>
            <a:endParaRPr lang="en-US" baseline="0" dirty="0"/>
          </a:p>
          <a:p>
            <a:r>
              <a:rPr lang="en-US" baseline="0" dirty="0"/>
              <a:t>Let’s take a look at an example of each kind of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34</a:t>
            </a:fld>
            <a:endParaRPr lang="en-US"/>
          </a:p>
        </p:txBody>
      </p:sp>
    </p:spTree>
    <p:extLst>
      <p:ext uri="{BB962C8B-B14F-4D97-AF65-F5344CB8AC3E}">
        <p14:creationId xmlns:p14="http://schemas.microsoft.com/office/powerpoint/2010/main" val="2646618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u="sng" dirty="0">
                <a:solidFill>
                  <a:schemeClr val="accent2">
                    <a:lumMod val="75000"/>
                  </a:schemeClr>
                </a:solidFill>
              </a:rPr>
              <a:t>Class Mastery Goal</a:t>
            </a:r>
            <a:r>
              <a:rPr lang="en-US" sz="4000" u="sng" baseline="0" dirty="0">
                <a:solidFill>
                  <a:schemeClr val="accent2">
                    <a:lumMod val="75000"/>
                  </a:schemeClr>
                </a:solidFill>
              </a:rPr>
              <a:t> </a:t>
            </a:r>
            <a:r>
              <a:rPr lang="en-US" sz="4000" baseline="0" dirty="0">
                <a:solidFill>
                  <a:schemeClr val="accent2">
                    <a:lumMod val="75000"/>
                  </a:schemeClr>
                </a:solidFill>
              </a:rPr>
              <a:t>- </a:t>
            </a:r>
            <a:r>
              <a:rPr lang="en-US" sz="3200" dirty="0"/>
              <a:t>All students will grow by x amount on test</a:t>
            </a:r>
            <a:endParaRPr lang="en-US" dirty="0">
              <a:solidFill>
                <a:schemeClr val="accent2">
                  <a:lumMod val="75000"/>
                </a:schemeClr>
              </a:solidFill>
            </a:endParaRPr>
          </a:p>
          <a:p>
            <a:r>
              <a:rPr lang="en-US" i="0" u="sng" dirty="0">
                <a:solidFill>
                  <a:schemeClr val="accent2">
                    <a:lumMod val="75000"/>
                  </a:schemeClr>
                </a:solidFill>
              </a:rPr>
              <a:t>Differentiated Goal</a:t>
            </a:r>
          </a:p>
          <a:p>
            <a:pPr lvl="1"/>
            <a:r>
              <a:rPr lang="en-US" sz="3200" dirty="0"/>
              <a:t>Tiered expectations</a:t>
            </a:r>
          </a:p>
          <a:p>
            <a:pPr lvl="1"/>
            <a:r>
              <a:rPr lang="en-US" sz="3200" dirty="0"/>
              <a:t>More realistic</a:t>
            </a:r>
          </a:p>
          <a:p>
            <a:r>
              <a:rPr lang="en-US" u="sng" dirty="0"/>
              <a:t>Shared Performance Goal</a:t>
            </a:r>
            <a:r>
              <a:rPr lang="en-US" u="sng" baseline="0" dirty="0"/>
              <a:t> </a:t>
            </a:r>
            <a:r>
              <a:rPr lang="en-US" baseline="0" dirty="0"/>
              <a:t>- Teachers have to share everything in the aspect of instructing and assessing</a:t>
            </a:r>
          </a:p>
          <a:p>
            <a:endParaRPr lang="en-US" baseline="0" dirty="0"/>
          </a:p>
          <a:p>
            <a:r>
              <a:rPr lang="en-US" baseline="0" dirty="0"/>
              <a:t>Let’s take a look at an example of each kind of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35</a:t>
            </a:fld>
            <a:endParaRPr lang="en-US"/>
          </a:p>
        </p:txBody>
      </p:sp>
    </p:spTree>
    <p:extLst>
      <p:ext uri="{BB962C8B-B14F-4D97-AF65-F5344CB8AC3E}">
        <p14:creationId xmlns:p14="http://schemas.microsoft.com/office/powerpoint/2010/main" val="447180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36</a:t>
            </a:fld>
            <a:endParaRPr lang="en-US"/>
          </a:p>
        </p:txBody>
      </p:sp>
    </p:spTree>
    <p:extLst>
      <p:ext uri="{BB962C8B-B14F-4D97-AF65-F5344CB8AC3E}">
        <p14:creationId xmlns:p14="http://schemas.microsoft.com/office/powerpoint/2010/main" val="3648453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37</a:t>
            </a:fld>
            <a:endParaRPr lang="en-US"/>
          </a:p>
        </p:txBody>
      </p:sp>
    </p:spTree>
    <p:extLst>
      <p:ext uri="{BB962C8B-B14F-4D97-AF65-F5344CB8AC3E}">
        <p14:creationId xmlns:p14="http://schemas.microsoft.com/office/powerpoint/2010/main" val="15053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38</a:t>
            </a:fld>
            <a:endParaRPr lang="en-US"/>
          </a:p>
        </p:txBody>
      </p:sp>
    </p:spTree>
    <p:extLst>
      <p:ext uri="{BB962C8B-B14F-4D97-AF65-F5344CB8AC3E}">
        <p14:creationId xmlns:p14="http://schemas.microsoft.com/office/powerpoint/2010/main" val="1148114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39</a:t>
            </a:fld>
            <a:endParaRPr lang="en-US"/>
          </a:p>
        </p:txBody>
      </p:sp>
    </p:spTree>
    <p:extLst>
      <p:ext uri="{BB962C8B-B14F-4D97-AF65-F5344CB8AC3E}">
        <p14:creationId xmlns:p14="http://schemas.microsoft.com/office/powerpoint/2010/main" val="137194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Professional Practice Rating represents aggregate performance on all evaluated components</a:t>
            </a:r>
            <a:r>
              <a:rPr lang="en-US" sz="1200" kern="1200" baseline="0" dirty="0">
                <a:solidFill>
                  <a:schemeClr val="tx1"/>
                </a:solidFill>
                <a:effectLst/>
                <a:latin typeface="+mn-lt"/>
                <a:ea typeface="+mn-ea"/>
                <a:cs typeface="+mn-cs"/>
              </a:rPr>
              <a:t> (min of 8: 1 from each domain)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Evaluations of professional practice are guided by standards-based rubrics and supported by evidence gathered by the evaluator and teacher. Once component-level performance is determined, the evaluator assigns a numerical value to component-level performance and calculates an average score across the evaluated components. This average score translates into one of four levels of performance: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Unsatisfactory, Basic, Proficient, or Distinguished.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a:t>
            </a:r>
            <a:r>
              <a:rPr lang="en-US" sz="1200" kern="1200" baseline="0" dirty="0">
                <a:solidFill>
                  <a:schemeClr val="tx1"/>
                </a:solidFill>
                <a:effectLst/>
                <a:latin typeface="+mn-lt"/>
                <a:ea typeface="+mn-ea"/>
                <a:cs typeface="+mn-cs"/>
              </a:rPr>
              <a:t> Growth Rating – calculated based on growth within SLO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155716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40</a:t>
            </a:fld>
            <a:endParaRPr lang="en-US"/>
          </a:p>
        </p:txBody>
      </p:sp>
    </p:spTree>
    <p:extLst>
      <p:ext uri="{BB962C8B-B14F-4D97-AF65-F5344CB8AC3E}">
        <p14:creationId xmlns:p14="http://schemas.microsoft.com/office/powerpoint/2010/main" val="4004449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41</a:t>
            </a:fld>
            <a:endParaRPr lang="en-US"/>
          </a:p>
        </p:txBody>
      </p:sp>
    </p:spTree>
    <p:extLst>
      <p:ext uri="{BB962C8B-B14F-4D97-AF65-F5344CB8AC3E}">
        <p14:creationId xmlns:p14="http://schemas.microsoft.com/office/powerpoint/2010/main" val="2199719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42</a:t>
            </a:fld>
            <a:endParaRPr lang="en-US"/>
          </a:p>
        </p:txBody>
      </p:sp>
    </p:spTree>
    <p:extLst>
      <p:ext uri="{BB962C8B-B14F-4D97-AF65-F5344CB8AC3E}">
        <p14:creationId xmlns:p14="http://schemas.microsoft.com/office/powerpoint/2010/main" val="2991643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43</a:t>
            </a:fld>
            <a:endParaRPr lang="en-US"/>
          </a:p>
        </p:txBody>
      </p:sp>
    </p:spTree>
    <p:extLst>
      <p:ext uri="{BB962C8B-B14F-4D97-AF65-F5344CB8AC3E}">
        <p14:creationId xmlns:p14="http://schemas.microsoft.com/office/powerpoint/2010/main" val="712113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44</a:t>
            </a:fld>
            <a:endParaRPr lang="en-US"/>
          </a:p>
        </p:txBody>
      </p:sp>
    </p:spTree>
    <p:extLst>
      <p:ext uri="{BB962C8B-B14F-4D97-AF65-F5344CB8AC3E}">
        <p14:creationId xmlns:p14="http://schemas.microsoft.com/office/powerpoint/2010/main" val="408298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45</a:t>
            </a:fld>
            <a:endParaRPr lang="en-US"/>
          </a:p>
        </p:txBody>
      </p:sp>
    </p:spTree>
    <p:extLst>
      <p:ext uri="{BB962C8B-B14F-4D97-AF65-F5344CB8AC3E}">
        <p14:creationId xmlns:p14="http://schemas.microsoft.com/office/powerpoint/2010/main" val="4277421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46</a:t>
            </a:fld>
            <a:endParaRPr lang="en-US"/>
          </a:p>
        </p:txBody>
      </p:sp>
    </p:spTree>
    <p:extLst>
      <p:ext uri="{BB962C8B-B14F-4D97-AF65-F5344CB8AC3E}">
        <p14:creationId xmlns:p14="http://schemas.microsoft.com/office/powerpoint/2010/main" val="3821786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47</a:t>
            </a:fld>
            <a:endParaRPr lang="en-US"/>
          </a:p>
        </p:txBody>
      </p:sp>
    </p:spTree>
    <p:extLst>
      <p:ext uri="{BB962C8B-B14F-4D97-AF65-F5344CB8AC3E}">
        <p14:creationId xmlns:p14="http://schemas.microsoft.com/office/powerpoint/2010/main" val="152035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had a better look at the Framework for Teaching,</a:t>
            </a:r>
            <a:r>
              <a:rPr lang="en-US" baseline="0" dirty="0"/>
              <a:t> let’s take a look at the artifacts that could be used for different domains.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48</a:t>
            </a:fld>
            <a:endParaRPr lang="en-US"/>
          </a:p>
        </p:txBody>
      </p:sp>
    </p:spTree>
    <p:extLst>
      <p:ext uri="{BB962C8B-B14F-4D97-AF65-F5344CB8AC3E}">
        <p14:creationId xmlns:p14="http://schemas.microsoft.com/office/powerpoint/2010/main" val="3461844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Reminder of the 4 domains and components of each</a:t>
            </a:r>
          </a:p>
          <a:p>
            <a:endParaRPr lang="en-US" baseline="0" dirty="0"/>
          </a:p>
          <a:p>
            <a:r>
              <a:rPr lang="en-US" baseline="0" dirty="0"/>
              <a:t>Taken from the Teacher Effectiveness Handbook</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49</a:t>
            </a:fld>
            <a:endParaRPr lang="en-US"/>
          </a:p>
        </p:txBody>
      </p:sp>
    </p:spTree>
    <p:extLst>
      <p:ext uri="{BB962C8B-B14F-4D97-AF65-F5344CB8AC3E}">
        <p14:creationId xmlns:p14="http://schemas.microsoft.com/office/powerpoint/2010/main" val="21009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goes through SLO process (we will discuss</a:t>
            </a:r>
            <a:r>
              <a:rPr lang="en-US" baseline="0" dirty="0"/>
              <a:t> in depth later) and at the end of the cycle, calculates growth based on percent of goal attainment.</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3324947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and</a:t>
            </a:r>
            <a:r>
              <a:rPr lang="en-US" baseline="0" dirty="0"/>
              <a:t> 4 – artifact domains</a:t>
            </a:r>
          </a:p>
          <a:p>
            <a:r>
              <a:rPr lang="en-US" baseline="0" dirty="0"/>
              <a:t>2 and 3 – observable domains</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50</a:t>
            </a:fld>
            <a:endParaRPr lang="en-US"/>
          </a:p>
        </p:txBody>
      </p:sp>
    </p:spTree>
    <p:extLst>
      <p:ext uri="{BB962C8B-B14F-4D97-AF65-F5344CB8AC3E}">
        <p14:creationId xmlns:p14="http://schemas.microsoft.com/office/powerpoint/2010/main" val="2742743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a:t>
            </a:r>
            <a:r>
              <a:rPr lang="en-US" baseline="0" dirty="0"/>
              <a:t> flyers, communication logs, emails, video clips, </a:t>
            </a:r>
            <a:r>
              <a:rPr lang="en-US" baseline="0" dirty="0" err="1"/>
              <a:t>etc</a:t>
            </a:r>
            <a:r>
              <a:rPr lang="en-US" baseline="0" dirty="0"/>
              <a:t>…</a:t>
            </a:r>
          </a:p>
          <a:p>
            <a:r>
              <a:rPr lang="en-US" baseline="0" dirty="0"/>
              <a:t>When in doubt, KEEP IT!</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51</a:t>
            </a:fld>
            <a:endParaRPr lang="en-US"/>
          </a:p>
        </p:txBody>
      </p:sp>
    </p:spTree>
    <p:extLst>
      <p:ext uri="{BB962C8B-B14F-4D97-AF65-F5344CB8AC3E}">
        <p14:creationId xmlns:p14="http://schemas.microsoft.com/office/powerpoint/2010/main" val="3533737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thought 2 and 3 are considered “observable domains” you can</a:t>
            </a:r>
            <a:r>
              <a:rPr lang="en-US" baseline="0" dirty="0"/>
              <a:t> still submit artifacts demonstrating those components</a:t>
            </a:r>
            <a:endParaRPr lang="en-US" dirty="0"/>
          </a:p>
          <a:p>
            <a:r>
              <a:rPr lang="en-US" dirty="0"/>
              <a:t>Hand out second artifact</a:t>
            </a:r>
            <a:r>
              <a:rPr lang="en-US" baseline="0" dirty="0"/>
              <a:t> sheet – taken from TE handbook</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52</a:t>
            </a:fld>
            <a:endParaRPr lang="en-US"/>
          </a:p>
        </p:txBody>
      </p:sp>
    </p:spTree>
    <p:extLst>
      <p:ext uri="{BB962C8B-B14F-4D97-AF65-F5344CB8AC3E}">
        <p14:creationId xmlns:p14="http://schemas.microsoft.com/office/powerpoint/2010/main" val="726455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53</a:t>
            </a:fld>
            <a:endParaRPr lang="en-US"/>
          </a:p>
        </p:txBody>
      </p:sp>
    </p:spTree>
    <p:extLst>
      <p:ext uri="{BB962C8B-B14F-4D97-AF65-F5344CB8AC3E}">
        <p14:creationId xmlns:p14="http://schemas.microsoft.com/office/powerpoint/2010/main" val="342289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Show</a:t>
            </a:r>
            <a:r>
              <a:rPr lang="en-US" baseline="0" dirty="0">
                <a:latin typeface="Calibri" charset="0"/>
              </a:rPr>
              <a:t> teachers where the student growth rating fits in on the matrix.</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Using the recommended model, public school districts will separately determine a Professional Practice Rating and a Student Growth Rating. The two separate ratings are combined by using the Summative Rating Matrix, a tool that provides educators the opportunity to exercise professional judgment prior to classifying teacher performance into one of the three performance categories. This model of combining the two ratings does not rely on a uniform formula to calculate a Summative Teacher Effectiveness Rating. Instead, the model prioritizes evaluations based on the South Dakota Framework for Teaching, while incorporating the evaluation of student growth as one significant factor in the rating system. Determining Teacher Effectiveness based on the recommended model is described in detail in the remaining portions of the South Dakota Teacher Effectiveness Handbook.</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378147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SPED teachers go through the same</a:t>
            </a:r>
            <a:r>
              <a:rPr lang="en-US" baseline="0" dirty="0"/>
              <a:t> process, but with their “SPED” glasses on. </a:t>
            </a:r>
          </a:p>
          <a:p>
            <a:r>
              <a:rPr lang="en-US" baseline="0" dirty="0"/>
              <a:t>I.E. – your caseload, job assignment, student IEP goals, administrator directions, </a:t>
            </a:r>
            <a:r>
              <a:rPr lang="en-US" baseline="0" dirty="0" err="1"/>
              <a:t>etc</a:t>
            </a:r>
            <a:r>
              <a:rPr lang="en-US" baseline="0" dirty="0"/>
              <a:t>… will have an effect on which students are included, the subject area chosen, the goal(s) you set.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Taken from SLO Handbook</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195246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Here are some things to keep in mind when create your SLO.</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next several slides will look at each of these principles in more detail.</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24:05:13:02 Free Appropriate Public Education - FAPE must be provided to any child found eligible for special education and related services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24:05:27:01.03(2)(a)</a:t>
            </a:r>
            <a:r>
              <a:rPr lang="en-US" b="0" baseline="0" dirty="0"/>
              <a:t> </a:t>
            </a:r>
            <a:r>
              <a:rPr lang="en-US" b="0" dirty="0"/>
              <a:t>- Must meet the students needs so he/she is enabled to be involved and progress in the general education curriculum</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337436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a:t>The IEP can be a helpful document in determining what area to focus on, but should not be the only factor.</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a:t>The IEP is a legal document, and using it as your SLO is not okay.</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a:t>Let’s dig into each of these considerations.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421403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01/03/2024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idea.e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ec.sped.org/~/media/Files/Policy/CEC%20Professional%20Policies%20and%20Positions/just%20TE%20position.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98838" y="1833403"/>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SPED Teacher Effectiveness Training </a:t>
            </a:r>
          </a:p>
        </p:txBody>
      </p:sp>
      <p:sp>
        <p:nvSpPr>
          <p:cNvPr id="3" name="Subtitle 2">
            <a:extLst>
              <a:ext uri="{FF2B5EF4-FFF2-40B4-BE49-F238E27FC236}">
                <a16:creationId xmlns:a16="http://schemas.microsoft.com/office/drawing/2014/main" id="{E70BD522-972F-BBDA-DBEC-A8B2120CE657}"/>
              </a:ext>
            </a:extLst>
          </p:cNvPr>
          <p:cNvSpPr>
            <a:spLocks noGrp="1"/>
          </p:cNvSpPr>
          <p:nvPr>
            <p:ph type="subTitle" idx="1"/>
          </p:nvPr>
        </p:nvSpPr>
        <p:spPr>
          <a:xfrm>
            <a:off x="8961120" y="5201919"/>
            <a:ext cx="2737429" cy="1132753"/>
          </a:xfrm>
        </p:spPr>
        <p:txBody>
          <a:bodyPr>
            <a:normAutofit fontScale="70000" lnSpcReduction="20000"/>
          </a:bodyPr>
          <a:lstStyle/>
          <a:p>
            <a:r>
              <a:rPr lang="en-US" sz="3600" dirty="0">
                <a:effectLst>
                  <a:outerShdw blurRad="38100" dist="38100" dir="2700000" algn="tl">
                    <a:srgbClr val="000000">
                      <a:alpha val="43137"/>
                    </a:srgbClr>
                  </a:outerShdw>
                </a:effectLst>
              </a:rPr>
              <a:t>Brandi Gerry </a:t>
            </a:r>
            <a:br>
              <a:rPr lang="en-US" sz="3600" dirty="0">
                <a:effectLst>
                  <a:outerShdw blurRad="38100" dist="38100" dir="2700000" algn="tl">
                    <a:srgbClr val="000000">
                      <a:alpha val="43137"/>
                    </a:srgbClr>
                  </a:outerShdw>
                </a:effectLst>
              </a:rPr>
            </a:br>
            <a:r>
              <a:rPr lang="en-US" sz="3600" dirty="0" err="1">
                <a:effectLst>
                  <a:outerShdw blurRad="38100" dist="38100" dir="2700000" algn="tl">
                    <a:srgbClr val="000000">
                      <a:alpha val="43137"/>
                    </a:srgbClr>
                  </a:outerShdw>
                </a:effectLst>
              </a:rPr>
              <a:t>MaryLou</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McGirr</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William </a:t>
            </a:r>
            <a:r>
              <a:rPr lang="en-US" sz="3600" dirty="0" err="1">
                <a:effectLst>
                  <a:outerShdw blurRad="38100" dist="38100" dir="2700000" algn="tl">
                    <a:srgbClr val="000000">
                      <a:alpha val="43137"/>
                    </a:srgbClr>
                  </a:outerShdw>
                </a:effectLst>
              </a:rPr>
              <a:t>Kliche</a:t>
            </a:r>
            <a:endParaRPr lang="en-US" sz="36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FCDCF-5540-BFD6-05ED-F0398936426D}"/>
              </a:ext>
            </a:extLst>
          </p:cNvPr>
          <p:cNvSpPr txBox="1"/>
          <p:nvPr/>
        </p:nvSpPr>
        <p:spPr>
          <a:xfrm>
            <a:off x="783996" y="886126"/>
            <a:ext cx="10624008" cy="954107"/>
          </a:xfrm>
          <a:prstGeom prst="rect">
            <a:avLst/>
          </a:prstGeom>
          <a:noFill/>
        </p:spPr>
        <p:txBody>
          <a:bodyPr wrap="square">
            <a:spAutoFit/>
          </a:bodyPr>
          <a:lstStyle/>
          <a:p>
            <a:pPr algn="ctr"/>
            <a:r>
              <a:rPr lang="en-US" sz="2800" b="1" dirty="0">
                <a:solidFill>
                  <a:schemeClr val="bg1"/>
                </a:solidFill>
              </a:rPr>
              <a:t>Consideration 1:  SLOs </a:t>
            </a:r>
            <a:r>
              <a:rPr lang="en-US" sz="2800" dirty="0">
                <a:solidFill>
                  <a:schemeClr val="bg1"/>
                </a:solidFill>
                <a:effectLst>
                  <a:outerShdw blurRad="38100" dist="38100" dir="2700000" algn="tl">
                    <a:srgbClr val="000000">
                      <a:alpha val="43137"/>
                    </a:srgbClr>
                  </a:outerShdw>
                </a:effectLst>
              </a:rPr>
              <a:t>should not </a:t>
            </a:r>
            <a:r>
              <a:rPr lang="en-US" sz="2800" b="1" dirty="0">
                <a:solidFill>
                  <a:schemeClr val="bg1"/>
                </a:solidFill>
              </a:rPr>
              <a:t>be based on the attainment of individualized education program (IEP) goals.</a:t>
            </a:r>
            <a:endParaRPr lang="en-US" sz="2800" dirty="0">
              <a:solidFill>
                <a:schemeClr val="bg1"/>
              </a:solidFill>
            </a:endParaRPr>
          </a:p>
        </p:txBody>
      </p:sp>
      <p:sp>
        <p:nvSpPr>
          <p:cNvPr id="8" name="Content Placeholder 1">
            <a:extLst>
              <a:ext uri="{FF2B5EF4-FFF2-40B4-BE49-F238E27FC236}">
                <a16:creationId xmlns:a16="http://schemas.microsoft.com/office/drawing/2014/main" id="{286B0726-38DD-C2E9-C729-5B724CD38DAF}"/>
              </a:ext>
            </a:extLst>
          </p:cNvPr>
          <p:cNvSpPr>
            <a:spLocks noGrp="1"/>
          </p:cNvSpPr>
          <p:nvPr>
            <p:ph idx="1"/>
          </p:nvPr>
        </p:nvSpPr>
        <p:spPr>
          <a:xfrm>
            <a:off x="666947" y="2536972"/>
            <a:ext cx="10858106" cy="3306763"/>
          </a:xfrm>
        </p:spPr>
        <p:txBody>
          <a:bodyPr>
            <a:normAutofit/>
          </a:bodyPr>
          <a:lstStyle/>
          <a:p>
            <a:pPr marL="342900" indent="-342900">
              <a:buFont typeface="Arial" panose="020B0604020202020204" pitchFamily="34" charset="0"/>
              <a:buChar char="•"/>
            </a:pPr>
            <a:r>
              <a:rPr lang="en-US" sz="2400" b="0" dirty="0">
                <a:solidFill>
                  <a:schemeClr val="tx1"/>
                </a:solidFill>
              </a:rPr>
              <a:t>Students with disabilities, when appropriate, should be instructed and assessed using the same college and career readiness standards as their general education peers.</a:t>
            </a:r>
          </a:p>
          <a:p>
            <a:pPr marL="342900" indent="-342900">
              <a:buFont typeface="Arial" panose="020B0604020202020204" pitchFamily="34" charset="0"/>
              <a:buChar char="•"/>
            </a:pPr>
            <a:endParaRPr lang="en-US" sz="2400" b="0" dirty="0">
              <a:solidFill>
                <a:schemeClr val="tx1"/>
              </a:solidFill>
            </a:endParaRPr>
          </a:p>
          <a:p>
            <a:pPr marL="342900" indent="-342900">
              <a:buFont typeface="Arial" panose="020B0604020202020204" pitchFamily="34" charset="0"/>
              <a:buChar char="•"/>
            </a:pPr>
            <a:r>
              <a:rPr lang="en-US" sz="2400" b="0" dirty="0">
                <a:solidFill>
                  <a:schemeClr val="tx1"/>
                </a:solidFill>
              </a:rPr>
              <a:t>IEPs are </a:t>
            </a:r>
            <a:r>
              <a:rPr lang="en-US" sz="2400" b="0" u="sng" dirty="0">
                <a:solidFill>
                  <a:schemeClr val="tx1"/>
                </a:solidFill>
              </a:rPr>
              <a:t>legal documents </a:t>
            </a:r>
            <a:r>
              <a:rPr lang="en-US" sz="2400" b="0" dirty="0">
                <a:solidFill>
                  <a:schemeClr val="tx1"/>
                </a:solidFill>
              </a:rPr>
              <a:t>designed to ensure individualized services to students with disabilities based on their needs.  Including IEP goals within teacher evaluation systems may unintentionally move the focus away from the student.</a:t>
            </a:r>
          </a:p>
        </p:txBody>
      </p:sp>
      <p:sp>
        <p:nvSpPr>
          <p:cNvPr id="9" name="Snip and Round Single Corner Rectangle 4">
            <a:hlinkClick r:id="rId3"/>
            <a:extLst>
              <a:ext uri="{FF2B5EF4-FFF2-40B4-BE49-F238E27FC236}">
                <a16:creationId xmlns:a16="http://schemas.microsoft.com/office/drawing/2014/main" id="{2BCE6DE5-A3B0-37EF-6123-F5FBEBEF4037}"/>
              </a:ext>
            </a:extLst>
          </p:cNvPr>
          <p:cNvSpPr/>
          <p:nvPr/>
        </p:nvSpPr>
        <p:spPr>
          <a:xfrm>
            <a:off x="2430448" y="5352729"/>
            <a:ext cx="2116126" cy="1505271"/>
          </a:xfrm>
          <a:prstGeom prst="snipRoundRect">
            <a:avLst/>
          </a:prstGeom>
          <a:solidFill>
            <a:srgbClr val="0000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solidFill>
                  <a:schemeClr val="bg1"/>
                </a:solidFill>
              </a:rPr>
              <a:t>IDEA 2004</a:t>
            </a:r>
          </a:p>
        </p:txBody>
      </p:sp>
      <p:sp>
        <p:nvSpPr>
          <p:cNvPr id="10" name="Snip and Round Single Corner Rectangle 5">
            <a:hlinkClick r:id="rId4"/>
            <a:extLst>
              <a:ext uri="{FF2B5EF4-FFF2-40B4-BE49-F238E27FC236}">
                <a16:creationId xmlns:a16="http://schemas.microsoft.com/office/drawing/2014/main" id="{DAD9DEC9-83F0-4D30-359B-58C5862182BD}"/>
              </a:ext>
            </a:extLst>
          </p:cNvPr>
          <p:cNvSpPr/>
          <p:nvPr/>
        </p:nvSpPr>
        <p:spPr>
          <a:xfrm>
            <a:off x="6046125" y="5352729"/>
            <a:ext cx="2116126" cy="1505271"/>
          </a:xfrm>
          <a:prstGeom prst="snipRoundRect">
            <a:avLst/>
          </a:prstGeom>
          <a:solidFill>
            <a:srgbClr val="0000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rPr>
              <a:t>“Position on Special Education Teacher Evaluation” 2012</a:t>
            </a:r>
          </a:p>
        </p:txBody>
      </p:sp>
      <p:sp>
        <p:nvSpPr>
          <p:cNvPr id="2" name="Title 1">
            <a:extLst>
              <a:ext uri="{FF2B5EF4-FFF2-40B4-BE49-F238E27FC236}">
                <a16:creationId xmlns:a16="http://schemas.microsoft.com/office/drawing/2014/main" id="{B15F7E3F-4DAE-82E5-E495-C1E02E33CDEF}"/>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Consideration 1</a:t>
            </a:r>
          </a:p>
        </p:txBody>
      </p:sp>
    </p:spTree>
    <p:extLst>
      <p:ext uri="{BB962C8B-B14F-4D97-AF65-F5344CB8AC3E}">
        <p14:creationId xmlns:p14="http://schemas.microsoft.com/office/powerpoint/2010/main" val="250087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FCDCF-5540-BFD6-05ED-F0398936426D}"/>
              </a:ext>
            </a:extLst>
          </p:cNvPr>
          <p:cNvSpPr txBox="1"/>
          <p:nvPr/>
        </p:nvSpPr>
        <p:spPr>
          <a:xfrm>
            <a:off x="783996" y="886126"/>
            <a:ext cx="10624008" cy="523220"/>
          </a:xfrm>
          <a:prstGeom prst="rect">
            <a:avLst/>
          </a:prstGeom>
          <a:noFill/>
        </p:spPr>
        <p:txBody>
          <a:bodyPr wrap="square">
            <a:spAutoFit/>
          </a:bodyPr>
          <a:lstStyle/>
          <a:p>
            <a:pPr algn="ctr"/>
            <a:r>
              <a:rPr lang="en-US" sz="2800" b="1" dirty="0">
                <a:solidFill>
                  <a:schemeClr val="bg1"/>
                </a:solidFill>
              </a:rPr>
              <a:t>Consideration 2: SLOs should focus on </a:t>
            </a:r>
            <a:r>
              <a:rPr lang="en-US" sz="2800" b="1" dirty="0">
                <a:solidFill>
                  <a:schemeClr val="bg1"/>
                </a:solidFill>
                <a:effectLst>
                  <a:outerShdw blurRad="50800" dist="38100" dir="2700000" algn="tl" rotWithShape="0">
                    <a:prstClr val="black">
                      <a:alpha val="40000"/>
                    </a:prstClr>
                  </a:outerShdw>
                </a:effectLst>
              </a:rPr>
              <a:t>academic </a:t>
            </a:r>
            <a:r>
              <a:rPr lang="en-US" sz="2800" b="1" dirty="0">
                <a:solidFill>
                  <a:schemeClr val="bg1"/>
                </a:solidFill>
              </a:rPr>
              <a:t>standards.</a:t>
            </a:r>
          </a:p>
        </p:txBody>
      </p:sp>
      <p:sp>
        <p:nvSpPr>
          <p:cNvPr id="3" name="Content Placeholder 2">
            <a:extLst>
              <a:ext uri="{FF2B5EF4-FFF2-40B4-BE49-F238E27FC236}">
                <a16:creationId xmlns:a16="http://schemas.microsoft.com/office/drawing/2014/main" id="{EF5BCEC4-107C-997D-036C-7A6C02F6F55E}"/>
              </a:ext>
            </a:extLst>
          </p:cNvPr>
          <p:cNvSpPr>
            <a:spLocks noGrp="1"/>
          </p:cNvSpPr>
          <p:nvPr>
            <p:ph idx="1"/>
          </p:nvPr>
        </p:nvSpPr>
        <p:spPr>
          <a:xfrm>
            <a:off x="1154954" y="2603500"/>
            <a:ext cx="9638737" cy="3416300"/>
          </a:xfrm>
        </p:spPr>
        <p:txBody>
          <a:bodyPr/>
          <a:lstStyle/>
          <a:p>
            <a:pPr>
              <a:buFont typeface="Arial" panose="020B0604020202020204" pitchFamily="34" charset="0"/>
              <a:buChar char="•"/>
            </a:pPr>
            <a:r>
              <a:rPr lang="en-US" sz="2400" b="0" dirty="0">
                <a:solidFill>
                  <a:schemeClr val="tx1">
                    <a:lumMod val="95000"/>
                    <a:lumOff val="5000"/>
                  </a:schemeClr>
                </a:solidFill>
              </a:rPr>
              <a:t>SLOs are written for content-area standards. Special education is </a:t>
            </a:r>
            <a:r>
              <a:rPr lang="en-US" sz="2400" dirty="0">
                <a:solidFill>
                  <a:schemeClr val="tx1">
                    <a:lumMod val="95000"/>
                    <a:lumOff val="5000"/>
                  </a:schemeClr>
                </a:solidFill>
              </a:rPr>
              <a:t>not</a:t>
            </a:r>
            <a:r>
              <a:rPr lang="en-US" sz="2400" b="0" dirty="0">
                <a:solidFill>
                  <a:schemeClr val="tx1">
                    <a:lumMod val="95000"/>
                    <a:lumOff val="5000"/>
                  </a:schemeClr>
                </a:solidFill>
              </a:rPr>
              <a:t> a content area.</a:t>
            </a:r>
          </a:p>
          <a:p>
            <a:pPr>
              <a:buFont typeface="Arial" panose="020B0604020202020204" pitchFamily="34" charset="0"/>
              <a:buChar char="•"/>
            </a:pPr>
            <a:endParaRPr lang="en-US" sz="2400" b="0" dirty="0">
              <a:solidFill>
                <a:schemeClr val="tx1">
                  <a:lumMod val="95000"/>
                  <a:lumOff val="5000"/>
                </a:schemeClr>
              </a:solidFill>
            </a:endParaRPr>
          </a:p>
          <a:p>
            <a:pPr>
              <a:buFont typeface="Arial" panose="020B0604020202020204" pitchFamily="34" charset="0"/>
              <a:buChar char="•"/>
            </a:pPr>
            <a:r>
              <a:rPr lang="en-US" sz="2400" b="0" dirty="0">
                <a:solidFill>
                  <a:schemeClr val="tx1">
                    <a:lumMod val="95000"/>
                    <a:lumOff val="5000"/>
                  </a:schemeClr>
                </a:solidFill>
              </a:rPr>
              <a:t>However, SLOs written to encompass special education populations may differ in their </a:t>
            </a:r>
            <a:r>
              <a:rPr lang="en-US" sz="2400" b="0" u="sng" dirty="0">
                <a:solidFill>
                  <a:schemeClr val="tx1">
                    <a:lumMod val="95000"/>
                    <a:lumOff val="5000"/>
                  </a:schemeClr>
                </a:solidFill>
              </a:rPr>
              <a:t>established learning targets </a:t>
            </a:r>
            <a:r>
              <a:rPr lang="en-US" sz="2400" b="0" dirty="0">
                <a:solidFill>
                  <a:schemeClr val="tx1">
                    <a:lumMod val="95000"/>
                    <a:lumOff val="5000"/>
                  </a:schemeClr>
                </a:solidFill>
              </a:rPr>
              <a:t>AND </a:t>
            </a:r>
            <a:r>
              <a:rPr lang="en-US" sz="2400" b="0" u="sng" dirty="0">
                <a:solidFill>
                  <a:schemeClr val="tx1">
                    <a:lumMod val="95000"/>
                    <a:lumOff val="5000"/>
                  </a:schemeClr>
                </a:solidFill>
              </a:rPr>
              <a:t>the types of services and supports</a:t>
            </a:r>
            <a:r>
              <a:rPr lang="en-US" sz="2400" b="0" dirty="0">
                <a:solidFill>
                  <a:schemeClr val="tx1">
                    <a:lumMod val="95000"/>
                    <a:lumOff val="5000"/>
                  </a:schemeClr>
                </a:solidFill>
              </a:rPr>
              <a:t> provided to students with disabilities to access the general education curriculum.</a:t>
            </a:r>
          </a:p>
          <a:p>
            <a:endParaRPr lang="en-US" dirty="0"/>
          </a:p>
        </p:txBody>
      </p:sp>
      <p:sp>
        <p:nvSpPr>
          <p:cNvPr id="2" name="Title 1">
            <a:extLst>
              <a:ext uri="{FF2B5EF4-FFF2-40B4-BE49-F238E27FC236}">
                <a16:creationId xmlns:a16="http://schemas.microsoft.com/office/drawing/2014/main" id="{E35594C6-E765-6034-3C5E-45074BEB7356}"/>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Consideration 2</a:t>
            </a:r>
          </a:p>
        </p:txBody>
      </p:sp>
    </p:spTree>
    <p:extLst>
      <p:ext uri="{BB962C8B-B14F-4D97-AF65-F5344CB8AC3E}">
        <p14:creationId xmlns:p14="http://schemas.microsoft.com/office/powerpoint/2010/main" val="32855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What About Functional Skills?</a:t>
            </a:r>
          </a:p>
        </p:txBody>
      </p:sp>
      <p:sp>
        <p:nvSpPr>
          <p:cNvPr id="5" name="TextBox 4">
            <a:extLst>
              <a:ext uri="{FF2B5EF4-FFF2-40B4-BE49-F238E27FC236}">
                <a16:creationId xmlns:a16="http://schemas.microsoft.com/office/drawing/2014/main" id="{7F10405A-448B-00DA-B2ED-B11BFD96B9B4}"/>
              </a:ext>
            </a:extLst>
          </p:cNvPr>
          <p:cNvSpPr txBox="1"/>
          <p:nvPr/>
        </p:nvSpPr>
        <p:spPr>
          <a:xfrm>
            <a:off x="534185" y="2468012"/>
            <a:ext cx="11123629" cy="3416320"/>
          </a:xfrm>
          <a:prstGeom prst="rect">
            <a:avLst/>
          </a:prstGeom>
          <a:noFill/>
        </p:spPr>
        <p:txBody>
          <a:bodyPr wrap="square">
            <a:spAutoFit/>
          </a:bodyPr>
          <a:lstStyle/>
          <a:p>
            <a:pPr marL="0" indent="0">
              <a:buNone/>
            </a:pPr>
            <a:r>
              <a:rPr lang="en-US" sz="3200" b="0" dirty="0">
                <a:solidFill>
                  <a:schemeClr val="tx1"/>
                </a:solidFill>
              </a:rPr>
              <a:t>There may be occasions in which an SLO needs to be written to address a functional skill, such as communication.  </a:t>
            </a:r>
          </a:p>
          <a:p>
            <a:pPr marL="0" indent="0">
              <a:buNone/>
            </a:pPr>
            <a:r>
              <a:rPr lang="en-US" sz="3200" b="0" dirty="0">
                <a:solidFill>
                  <a:schemeClr val="tx1"/>
                </a:solidFill>
              </a:rPr>
              <a:t>In these </a:t>
            </a:r>
            <a:r>
              <a:rPr lang="en-US" sz="3200" b="1" u="sng" dirty="0">
                <a:solidFill>
                  <a:schemeClr val="tx1"/>
                </a:solidFill>
              </a:rPr>
              <a:t>infrequent instances</a:t>
            </a:r>
            <a:r>
              <a:rPr lang="en-US" sz="3200" b="0" dirty="0">
                <a:solidFill>
                  <a:schemeClr val="tx1"/>
                </a:solidFill>
              </a:rPr>
              <a:t>, the SLO should:</a:t>
            </a:r>
          </a:p>
          <a:p>
            <a:pPr lvl="1"/>
            <a:r>
              <a:rPr lang="en-US" sz="2400" b="0" dirty="0">
                <a:solidFill>
                  <a:schemeClr val="tx1"/>
                </a:solidFill>
              </a:rPr>
              <a:t>Address a skill critical to learning </a:t>
            </a:r>
            <a:r>
              <a:rPr lang="en-US" sz="2400" b="1" dirty="0">
                <a:solidFill>
                  <a:schemeClr val="tx1"/>
                </a:solidFill>
              </a:rPr>
              <a:t>content</a:t>
            </a:r>
          </a:p>
          <a:p>
            <a:pPr lvl="1"/>
            <a:r>
              <a:rPr lang="en-US" sz="2400" b="0" dirty="0">
                <a:solidFill>
                  <a:schemeClr val="tx1"/>
                </a:solidFill>
              </a:rPr>
              <a:t>Address a skill essential for showing what the student knows and/or can do </a:t>
            </a:r>
            <a:r>
              <a:rPr lang="en-US" sz="2400" b="1" dirty="0">
                <a:solidFill>
                  <a:schemeClr val="tx1"/>
                </a:solidFill>
              </a:rPr>
              <a:t>related to the content </a:t>
            </a:r>
            <a:endParaRPr lang="en-US" sz="2400" b="1" i="1" dirty="0">
              <a:solidFill>
                <a:schemeClr val="tx1"/>
              </a:solidFill>
            </a:endParaRPr>
          </a:p>
          <a:p>
            <a:pPr lvl="1"/>
            <a:r>
              <a:rPr lang="en-US" sz="2400" b="0" dirty="0">
                <a:solidFill>
                  <a:schemeClr val="tx1"/>
                </a:solidFill>
              </a:rPr>
              <a:t>Be instructed and assessed within the context of </a:t>
            </a:r>
            <a:r>
              <a:rPr lang="en-US" sz="2400" b="1" dirty="0">
                <a:solidFill>
                  <a:schemeClr val="tx1"/>
                </a:solidFill>
              </a:rPr>
              <a:t>content-based activity(</a:t>
            </a:r>
            <a:r>
              <a:rPr lang="en-US" sz="2400" b="1" dirty="0" err="1">
                <a:solidFill>
                  <a:schemeClr val="tx1"/>
                </a:solidFill>
              </a:rPr>
              <a:t>ies</a:t>
            </a:r>
            <a:r>
              <a:rPr lang="en-US" sz="2400" b="1" dirty="0">
                <a:solidFill>
                  <a:schemeClr val="tx1"/>
                </a:solidFill>
              </a:rPr>
              <a:t>)</a:t>
            </a:r>
          </a:p>
          <a:p>
            <a:pPr lvl="1"/>
            <a:r>
              <a:rPr lang="en-US" sz="2400" b="0" dirty="0">
                <a:solidFill>
                  <a:schemeClr val="tx1"/>
                </a:solidFill>
              </a:rPr>
              <a:t>Be written within any one of the 4 previous accountability models</a:t>
            </a:r>
          </a:p>
        </p:txBody>
      </p:sp>
    </p:spTree>
    <p:extLst>
      <p:ext uri="{BB962C8B-B14F-4D97-AF65-F5344CB8AC3E}">
        <p14:creationId xmlns:p14="http://schemas.microsoft.com/office/powerpoint/2010/main" val="237392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FCDCF-5540-BFD6-05ED-F0398936426D}"/>
              </a:ext>
            </a:extLst>
          </p:cNvPr>
          <p:cNvSpPr txBox="1"/>
          <p:nvPr/>
        </p:nvSpPr>
        <p:spPr>
          <a:xfrm>
            <a:off x="783996" y="886126"/>
            <a:ext cx="10624008" cy="954107"/>
          </a:xfrm>
          <a:prstGeom prst="rect">
            <a:avLst/>
          </a:prstGeom>
          <a:noFill/>
        </p:spPr>
        <p:txBody>
          <a:bodyPr wrap="square">
            <a:spAutoFit/>
          </a:bodyPr>
          <a:lstStyle/>
          <a:p>
            <a:pPr algn="ctr"/>
            <a:r>
              <a:rPr lang="en-US" sz="2800" b="1" dirty="0">
                <a:solidFill>
                  <a:schemeClr val="bg1"/>
                </a:solidFill>
              </a:rPr>
              <a:t>Consideration 3: The structure of the IEP process </a:t>
            </a:r>
            <a:r>
              <a:rPr lang="en-US" sz="2800" b="1" dirty="0">
                <a:solidFill>
                  <a:schemeClr val="bg1"/>
                </a:solidFill>
                <a:effectLst>
                  <a:outerShdw blurRad="50800" dist="38100" dir="2700000" algn="tl" rotWithShape="0">
                    <a:prstClr val="black">
                      <a:alpha val="40000"/>
                    </a:prstClr>
                  </a:outerShdw>
                </a:effectLst>
              </a:rPr>
              <a:t>can inform </a:t>
            </a:r>
            <a:r>
              <a:rPr lang="en-US" sz="2800" b="1" dirty="0">
                <a:solidFill>
                  <a:schemeClr val="bg1"/>
                </a:solidFill>
              </a:rPr>
              <a:t>the development of SLOs.</a:t>
            </a:r>
          </a:p>
        </p:txBody>
      </p:sp>
      <p:sp>
        <p:nvSpPr>
          <p:cNvPr id="3" name="Content Placeholder 2">
            <a:extLst>
              <a:ext uri="{FF2B5EF4-FFF2-40B4-BE49-F238E27FC236}">
                <a16:creationId xmlns:a16="http://schemas.microsoft.com/office/drawing/2014/main" id="{EF5BCEC4-107C-997D-036C-7A6C02F6F55E}"/>
              </a:ext>
            </a:extLst>
          </p:cNvPr>
          <p:cNvSpPr>
            <a:spLocks noGrp="1"/>
          </p:cNvSpPr>
          <p:nvPr>
            <p:ph idx="1"/>
          </p:nvPr>
        </p:nvSpPr>
        <p:spPr>
          <a:xfrm>
            <a:off x="1154954" y="2603500"/>
            <a:ext cx="9638737" cy="3416300"/>
          </a:xfrm>
        </p:spPr>
        <p:txBody>
          <a:bodyPr/>
          <a:lstStyle/>
          <a:p>
            <a:pPr>
              <a:buFont typeface="Arial" panose="020B0604020202020204" pitchFamily="34" charset="0"/>
              <a:buChar char="•"/>
            </a:pPr>
            <a:r>
              <a:rPr lang="en-US" sz="2400" b="0" dirty="0">
                <a:solidFill>
                  <a:srgbClr val="000000"/>
                </a:solidFill>
              </a:rPr>
              <a:t>IEPs can be a </a:t>
            </a:r>
            <a:r>
              <a:rPr lang="en-US" sz="2400" dirty="0">
                <a:solidFill>
                  <a:srgbClr val="000000"/>
                </a:solidFill>
              </a:rPr>
              <a:t>source of evidence </a:t>
            </a:r>
            <a:r>
              <a:rPr lang="en-US" sz="2400" b="0" dirty="0">
                <a:solidFill>
                  <a:srgbClr val="000000"/>
                </a:solidFill>
              </a:rPr>
              <a:t>within the SLO process to document the types of services and supports that were provided to help students with disabilities achieve the standards. </a:t>
            </a:r>
          </a:p>
          <a:p>
            <a:pPr>
              <a:buFont typeface="Arial" panose="020B0604020202020204" pitchFamily="34" charset="0"/>
              <a:buChar char="•"/>
            </a:pPr>
            <a:endParaRPr lang="en-US" sz="2400" b="0" dirty="0">
              <a:solidFill>
                <a:srgbClr val="000000"/>
              </a:solidFill>
            </a:endParaRPr>
          </a:p>
          <a:p>
            <a:pPr>
              <a:buFont typeface="Arial" panose="020B0604020202020204" pitchFamily="34" charset="0"/>
              <a:buChar char="•"/>
            </a:pPr>
            <a:r>
              <a:rPr lang="en-US" sz="2400" b="0" dirty="0">
                <a:solidFill>
                  <a:srgbClr val="000000"/>
                </a:solidFill>
              </a:rPr>
              <a:t>The IEP also may include </a:t>
            </a:r>
            <a:r>
              <a:rPr lang="en-US" sz="2400" dirty="0">
                <a:solidFill>
                  <a:srgbClr val="000000"/>
                </a:solidFill>
              </a:rPr>
              <a:t>documentation of student progress</a:t>
            </a:r>
            <a:r>
              <a:rPr lang="en-US" sz="2400" b="0" dirty="0">
                <a:solidFill>
                  <a:srgbClr val="000000"/>
                </a:solidFill>
              </a:rPr>
              <a:t> that could be a valuable source of evidence for SLOs.</a:t>
            </a:r>
          </a:p>
          <a:p>
            <a:endParaRPr lang="en-US" dirty="0"/>
          </a:p>
        </p:txBody>
      </p:sp>
      <p:sp>
        <p:nvSpPr>
          <p:cNvPr id="2" name="Explosion 1 4">
            <a:extLst>
              <a:ext uri="{FF2B5EF4-FFF2-40B4-BE49-F238E27FC236}">
                <a16:creationId xmlns:a16="http://schemas.microsoft.com/office/drawing/2014/main" id="{F71A2E7B-1FD7-B54F-1056-E58F91A09C54}"/>
              </a:ext>
            </a:extLst>
          </p:cNvPr>
          <p:cNvSpPr/>
          <p:nvPr/>
        </p:nvSpPr>
        <p:spPr>
          <a:xfrm>
            <a:off x="5974322" y="4846840"/>
            <a:ext cx="4819369" cy="2054068"/>
          </a:xfrm>
          <a:prstGeom prst="irregularSeal1">
            <a:avLst/>
          </a:prstGeom>
          <a:solidFill>
            <a:srgbClr val="0000FF"/>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rPr>
              <a:t>Don’t forget related service providers!</a:t>
            </a:r>
          </a:p>
        </p:txBody>
      </p:sp>
      <p:sp>
        <p:nvSpPr>
          <p:cNvPr id="4" name="Title 3">
            <a:extLst>
              <a:ext uri="{FF2B5EF4-FFF2-40B4-BE49-F238E27FC236}">
                <a16:creationId xmlns:a16="http://schemas.microsoft.com/office/drawing/2014/main" id="{3F17CA5C-D0C6-9F42-99DF-8AA690DD3281}"/>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Consideration 3</a:t>
            </a:r>
          </a:p>
        </p:txBody>
      </p:sp>
    </p:spTree>
    <p:extLst>
      <p:ext uri="{BB962C8B-B14F-4D97-AF65-F5344CB8AC3E}">
        <p14:creationId xmlns:p14="http://schemas.microsoft.com/office/powerpoint/2010/main" val="283417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FCDCF-5540-BFD6-05ED-F0398936426D}"/>
              </a:ext>
            </a:extLst>
          </p:cNvPr>
          <p:cNvSpPr txBox="1"/>
          <p:nvPr/>
        </p:nvSpPr>
        <p:spPr>
          <a:xfrm>
            <a:off x="783996" y="886126"/>
            <a:ext cx="10624008" cy="954107"/>
          </a:xfrm>
          <a:prstGeom prst="rect">
            <a:avLst/>
          </a:prstGeom>
          <a:noFill/>
        </p:spPr>
        <p:txBody>
          <a:bodyPr wrap="square">
            <a:spAutoFit/>
          </a:bodyPr>
          <a:lstStyle/>
          <a:p>
            <a:pPr algn="ctr"/>
            <a:r>
              <a:rPr lang="en-US" sz="2800" b="1" dirty="0">
                <a:solidFill>
                  <a:schemeClr val="bg1"/>
                </a:solidFill>
              </a:rPr>
              <a:t>Consideration 3: The structure of the IEP process </a:t>
            </a:r>
            <a:r>
              <a:rPr lang="en-US" sz="2800" b="1" dirty="0">
                <a:solidFill>
                  <a:schemeClr val="bg1"/>
                </a:solidFill>
                <a:effectLst>
                  <a:outerShdw blurRad="50800" dist="38100" dir="2700000" algn="tl" rotWithShape="0">
                    <a:prstClr val="black">
                      <a:alpha val="40000"/>
                    </a:prstClr>
                  </a:outerShdw>
                </a:effectLst>
              </a:rPr>
              <a:t>can inform </a:t>
            </a:r>
            <a:r>
              <a:rPr lang="en-US" sz="2800" b="1" dirty="0">
                <a:solidFill>
                  <a:schemeClr val="bg1"/>
                </a:solidFill>
              </a:rPr>
              <a:t>the development of SLOs.</a:t>
            </a:r>
          </a:p>
        </p:txBody>
      </p:sp>
      <p:graphicFrame>
        <p:nvGraphicFramePr>
          <p:cNvPr id="7" name="Content Placeholder 4">
            <a:extLst>
              <a:ext uri="{FF2B5EF4-FFF2-40B4-BE49-F238E27FC236}">
                <a16:creationId xmlns:a16="http://schemas.microsoft.com/office/drawing/2014/main" id="{4448457D-C079-EA1E-C358-FA1E919FFFA6}"/>
              </a:ext>
            </a:extLst>
          </p:cNvPr>
          <p:cNvGraphicFramePr>
            <a:graphicFrameLocks noGrp="1"/>
          </p:cNvGraphicFramePr>
          <p:nvPr>
            <p:ph idx="1"/>
            <p:extLst>
              <p:ext uri="{D42A27DB-BD31-4B8C-83A1-F6EECF244321}">
                <p14:modId xmlns:p14="http://schemas.microsoft.com/office/powerpoint/2010/main" val="3278416962"/>
              </p:ext>
            </p:extLst>
          </p:nvPr>
        </p:nvGraphicFramePr>
        <p:xfrm>
          <a:off x="2121767" y="2436642"/>
          <a:ext cx="8226426" cy="3627120"/>
        </p:xfrm>
        <a:graphic>
          <a:graphicData uri="http://schemas.openxmlformats.org/drawingml/2006/table">
            <a:tbl>
              <a:tblPr firstRow="1" bandRow="1">
                <a:tableStyleId>{2A488322-F2BA-4B5B-9748-0D474271808F}</a:tableStyleId>
              </a:tblPr>
              <a:tblGrid>
                <a:gridCol w="4113213">
                  <a:extLst>
                    <a:ext uri="{9D8B030D-6E8A-4147-A177-3AD203B41FA5}">
                      <a16:colId xmlns:a16="http://schemas.microsoft.com/office/drawing/2014/main" val="20000"/>
                    </a:ext>
                  </a:extLst>
                </a:gridCol>
                <a:gridCol w="4113213">
                  <a:extLst>
                    <a:ext uri="{9D8B030D-6E8A-4147-A177-3AD203B41FA5}">
                      <a16:colId xmlns:a16="http://schemas.microsoft.com/office/drawing/2014/main" val="20001"/>
                    </a:ext>
                  </a:extLst>
                </a:gridCol>
              </a:tblGrid>
              <a:tr h="447821">
                <a:tc>
                  <a:txBody>
                    <a:bodyPr/>
                    <a:lstStyle/>
                    <a:p>
                      <a:pPr algn="ctr"/>
                      <a:r>
                        <a:rPr lang="en-US" sz="4000" dirty="0"/>
                        <a:t>SLOs</a:t>
                      </a:r>
                      <a:r>
                        <a:rPr lang="en-US" sz="4000" baseline="0" dirty="0"/>
                        <a:t> require:</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4000" dirty="0"/>
                        <a:t>IEPs require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83687">
                <a:tc>
                  <a:txBody>
                    <a:bodyPr/>
                    <a:lstStyle/>
                    <a:p>
                      <a:r>
                        <a:rPr lang="en-US" sz="2400" dirty="0"/>
                        <a:t>Collection</a:t>
                      </a:r>
                      <a:r>
                        <a:rPr lang="en-US" sz="2400" baseline="0" dirty="0"/>
                        <a:t> of baseline data</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A statement of</a:t>
                      </a:r>
                      <a:r>
                        <a:rPr lang="en-US" sz="2400" baseline="0" dirty="0"/>
                        <a:t> present levels of performance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47821">
                <a:tc>
                  <a:txBody>
                    <a:bodyPr/>
                    <a:lstStyle/>
                    <a:p>
                      <a:r>
                        <a:rPr lang="en-US" sz="2400" dirty="0"/>
                        <a:t>Expected growth targets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Expected</a:t>
                      </a:r>
                      <a:r>
                        <a:rPr lang="en-US" sz="2400" baseline="0" dirty="0"/>
                        <a:t> growth and attainment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783687">
                <a:tc>
                  <a:txBody>
                    <a:bodyPr/>
                    <a:lstStyle/>
                    <a:p>
                      <a:r>
                        <a:rPr lang="en-US" sz="2400" dirty="0"/>
                        <a:t>Measurement of student progress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Statement of progress monitoring measures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447821">
                <a:tc>
                  <a:txBody>
                    <a:bodyPr/>
                    <a:lstStyle/>
                    <a:p>
                      <a:r>
                        <a:rPr lang="en-US" sz="2400" dirty="0"/>
                        <a:t>Instructional</a:t>
                      </a:r>
                      <a:r>
                        <a:rPr lang="en-US" sz="2400" baseline="0" dirty="0"/>
                        <a:t> strategies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Supports and accommodations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62C3DBD9-B48F-0428-4159-B385B98AC84C}"/>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Consideration 3: Structure</a:t>
            </a:r>
          </a:p>
        </p:txBody>
      </p:sp>
    </p:spTree>
    <p:extLst>
      <p:ext uri="{BB962C8B-B14F-4D97-AF65-F5344CB8AC3E}">
        <p14:creationId xmlns:p14="http://schemas.microsoft.com/office/powerpoint/2010/main" val="399008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FCDCF-5540-BFD6-05ED-F0398936426D}"/>
              </a:ext>
            </a:extLst>
          </p:cNvPr>
          <p:cNvSpPr txBox="1">
            <a:spLocks noGrp="1"/>
          </p:cNvSpPr>
          <p:nvPr>
            <p:ph type="title" idx="4294967295"/>
          </p:nvPr>
        </p:nvSpPr>
        <p:spPr>
          <a:xfrm>
            <a:off x="783996" y="886126"/>
            <a:ext cx="1062400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SPED Law/Guiding Principles</a:t>
            </a:r>
          </a:p>
        </p:txBody>
      </p:sp>
      <p:sp>
        <p:nvSpPr>
          <p:cNvPr id="3" name="Content Placeholder 2">
            <a:extLst>
              <a:ext uri="{FF2B5EF4-FFF2-40B4-BE49-F238E27FC236}">
                <a16:creationId xmlns:a16="http://schemas.microsoft.com/office/drawing/2014/main" id="{975F790B-9D49-383B-1906-C72817461F33}"/>
              </a:ext>
            </a:extLst>
          </p:cNvPr>
          <p:cNvSpPr>
            <a:spLocks noGrp="1"/>
          </p:cNvSpPr>
          <p:nvPr>
            <p:ph idx="1"/>
          </p:nvPr>
        </p:nvSpPr>
        <p:spPr>
          <a:xfrm>
            <a:off x="1154954" y="2564091"/>
            <a:ext cx="10119504" cy="3455709"/>
          </a:xfrm>
        </p:spPr>
        <p:txBody>
          <a:bodyPr>
            <a:normAutofit fontScale="85000" lnSpcReduction="20000"/>
          </a:bodyPr>
          <a:lstStyle/>
          <a:p>
            <a:pPr marL="0" lvl="2" indent="0">
              <a:buNone/>
            </a:pPr>
            <a:r>
              <a:rPr lang="en-US" sz="3200" dirty="0"/>
              <a:t>SLOs should be developed in a way that holds all teachers accountable for the academic growth of SWDs </a:t>
            </a:r>
            <a:r>
              <a:rPr lang="en-US" sz="2000" b="0" dirty="0"/>
              <a:t>(ARSD 24:05:13:02 Free Appropriate Public Education)</a:t>
            </a:r>
          </a:p>
          <a:p>
            <a:pPr marL="514350" indent="-514350">
              <a:buFont typeface="+mj-lt"/>
              <a:buAutoNum type="arabicPeriod" startAt="4"/>
            </a:pPr>
            <a:r>
              <a:rPr lang="en-US" sz="2400" b="0" dirty="0"/>
              <a:t>Special education teachers should use the same SLO template and process that is used by other teachers in the district.</a:t>
            </a:r>
          </a:p>
          <a:p>
            <a:pPr marL="514350" indent="-514350">
              <a:buFont typeface="+mj-lt"/>
              <a:buAutoNum type="arabicPeriod" startAt="4"/>
            </a:pPr>
            <a:endParaRPr lang="en-US" sz="2400" b="0" dirty="0"/>
          </a:p>
          <a:p>
            <a:pPr marL="514350" indent="-514350">
              <a:buAutoNum type="arabicPeriod" startAt="4"/>
            </a:pPr>
            <a:r>
              <a:rPr lang="en-US" sz="2400" b="0" dirty="0"/>
              <a:t>In co-teaching situations, general education and special education teachers should collaborate to create SLOs.</a:t>
            </a:r>
          </a:p>
          <a:p>
            <a:pPr marL="514350" indent="-514350">
              <a:buAutoNum type="arabicPeriod" startAt="4"/>
            </a:pPr>
            <a:endParaRPr lang="en-US" sz="2400" b="0" dirty="0"/>
          </a:p>
          <a:p>
            <a:pPr marL="514350" indent="-514350">
              <a:buAutoNum type="arabicPeriod" startAt="4"/>
            </a:pPr>
            <a:r>
              <a:rPr lang="en-US" sz="2400" b="0" dirty="0"/>
              <a:t>SLOs for special education teachers must reflect the diverse education settings found in the continuum of special education services.</a:t>
            </a:r>
          </a:p>
          <a:p>
            <a:endParaRPr lang="en-US" dirty="0"/>
          </a:p>
        </p:txBody>
      </p:sp>
    </p:spTree>
    <p:extLst>
      <p:ext uri="{BB962C8B-B14F-4D97-AF65-F5344CB8AC3E}">
        <p14:creationId xmlns:p14="http://schemas.microsoft.com/office/powerpoint/2010/main" val="108997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FCDCF-5540-BFD6-05ED-F0398936426D}"/>
              </a:ext>
            </a:extLst>
          </p:cNvPr>
          <p:cNvSpPr txBox="1">
            <a:spLocks noGrp="1"/>
          </p:cNvSpPr>
          <p:nvPr>
            <p:ph type="title" idx="4294967295"/>
          </p:nvPr>
        </p:nvSpPr>
        <p:spPr>
          <a:xfrm>
            <a:off x="783996" y="895553"/>
            <a:ext cx="1062400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900" cap="none" spc="0" normalizeH="0" baseline="0" noProof="0" dirty="0">
                <a:ln>
                  <a:noFill/>
                </a:ln>
                <a:effectLst/>
                <a:uLnTx/>
                <a:uFillTx/>
                <a:latin typeface="+mn-lt"/>
                <a:ea typeface="+mn-ea"/>
                <a:cs typeface="+mn-cs"/>
              </a:rPr>
              <a:t>Consideration 4: Special education teachers should use the </a:t>
            </a:r>
            <a:r>
              <a:rPr kumimoji="0" lang="en-US" sz="2800" b="1" i="0" u="none" strike="noStrike" kern="900" cap="none" spc="0" normalizeH="0" baseline="0" noProof="0" dirty="0">
                <a:ln>
                  <a:noFill/>
                </a:ln>
                <a:effectLst>
                  <a:outerShdw blurRad="50800" dist="38100" dir="2700000" algn="tl" rotWithShape="0">
                    <a:prstClr val="black">
                      <a:alpha val="40000"/>
                    </a:prstClr>
                  </a:outerShdw>
                </a:effectLst>
                <a:uLnTx/>
                <a:uFillTx/>
                <a:latin typeface="+mn-lt"/>
                <a:ea typeface="+mn-ea"/>
                <a:cs typeface="+mn-cs"/>
              </a:rPr>
              <a:t>same SLO template </a:t>
            </a:r>
            <a:r>
              <a:rPr kumimoji="0" lang="en-US" sz="2800" b="1" i="0" u="none" strike="noStrike" kern="900" cap="none" spc="0" normalizeH="0" baseline="0" noProof="0" dirty="0">
                <a:ln>
                  <a:noFill/>
                </a:ln>
                <a:effectLst/>
                <a:uLnTx/>
                <a:uFillTx/>
                <a:latin typeface="+mn-lt"/>
                <a:ea typeface="+mn-ea"/>
                <a:cs typeface="+mn-cs"/>
              </a:rPr>
              <a:t>and process that is used by other teachers in the district.</a:t>
            </a:r>
            <a:endParaRPr kumimoji="0" lang="en-US" sz="1600" b="1" i="0" u="none" strike="noStrike" kern="1200" cap="none" spc="0" normalizeH="0" baseline="0" noProof="0" dirty="0">
              <a:ln>
                <a:noFill/>
              </a:ln>
              <a:effectLst/>
              <a:uLnTx/>
              <a:uFillTx/>
              <a:latin typeface="+mn-lt"/>
              <a:ea typeface="+mn-ea"/>
              <a:cs typeface="+mn-cs"/>
            </a:endParaRPr>
          </a:p>
        </p:txBody>
      </p:sp>
      <p:graphicFrame>
        <p:nvGraphicFramePr>
          <p:cNvPr id="4" name="Table 3">
            <a:extLst>
              <a:ext uri="{FF2B5EF4-FFF2-40B4-BE49-F238E27FC236}">
                <a16:creationId xmlns:a16="http://schemas.microsoft.com/office/drawing/2014/main" id="{FCDF968F-9480-8640-2E4B-23CFC8374D56}"/>
              </a:ext>
            </a:extLst>
          </p:cNvPr>
          <p:cNvGraphicFramePr>
            <a:graphicFrameLocks noGrp="1"/>
          </p:cNvGraphicFramePr>
          <p:nvPr>
            <p:extLst>
              <p:ext uri="{D42A27DB-BD31-4B8C-83A1-F6EECF244321}">
                <p14:modId xmlns:p14="http://schemas.microsoft.com/office/powerpoint/2010/main" val="2256887452"/>
              </p:ext>
            </p:extLst>
          </p:nvPr>
        </p:nvGraphicFramePr>
        <p:xfrm>
          <a:off x="2268030" y="2602298"/>
          <a:ext cx="7384182" cy="3508551"/>
        </p:xfrm>
        <a:graphic>
          <a:graphicData uri="http://schemas.openxmlformats.org/drawingml/2006/table">
            <a:tbl>
              <a:tblPr firstRow="1" bandRow="1">
                <a:tableStyleId>{10A1B5D5-9B99-4C35-A422-299274C87663}</a:tableStyleId>
              </a:tblPr>
              <a:tblGrid>
                <a:gridCol w="7384182">
                  <a:extLst>
                    <a:ext uri="{9D8B030D-6E8A-4147-A177-3AD203B41FA5}">
                      <a16:colId xmlns:a16="http://schemas.microsoft.com/office/drawing/2014/main" val="20000"/>
                    </a:ext>
                  </a:extLst>
                </a:gridCol>
              </a:tblGrid>
              <a:tr h="505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a:t>Potential SLO Differences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59911">
                <a:tc>
                  <a:txBody>
                    <a:bodyPr/>
                    <a:lstStyle/>
                    <a:p>
                      <a:pPr marL="285750" indent="-285750">
                        <a:buFont typeface="Arial" panose="020B0604020202020204" pitchFamily="34" charset="0"/>
                        <a:buChar char="•"/>
                      </a:pPr>
                      <a:r>
                        <a:rPr lang="en-US" sz="2400" dirty="0"/>
                        <a:t>Which standards?</a:t>
                      </a:r>
                      <a:r>
                        <a:rPr lang="en-US" sz="2400" baseline="0" dirty="0"/>
                        <a:t> (ex: CCSS, other academic area, CCC)</a:t>
                      </a:r>
                      <a:endParaRPr lang="en-US" sz="24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Progression of skills needed to access the curriculum?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Grade-level of the curriculum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Participation</a:t>
                      </a:r>
                      <a:r>
                        <a:rPr lang="en-US" sz="2400" baseline="0" dirty="0"/>
                        <a:t> in gen </a:t>
                      </a:r>
                      <a:r>
                        <a:rPr lang="en-US" sz="2400" baseline="0" dirty="0" err="1"/>
                        <a:t>ed</a:t>
                      </a:r>
                      <a:r>
                        <a:rPr lang="en-US" sz="2400" baseline="0" dirty="0"/>
                        <a:t> assessments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Matching</a:t>
                      </a:r>
                      <a:r>
                        <a:rPr lang="en-US" sz="2400" baseline="0" dirty="0"/>
                        <a:t> instructional methods to SLO goals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793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FCDCF-5540-BFD6-05ED-F0398936426D}"/>
              </a:ext>
            </a:extLst>
          </p:cNvPr>
          <p:cNvSpPr txBox="1">
            <a:spLocks noGrp="1"/>
          </p:cNvSpPr>
          <p:nvPr>
            <p:ph type="title" idx="4294967295"/>
          </p:nvPr>
        </p:nvSpPr>
        <p:spPr>
          <a:xfrm>
            <a:off x="783996" y="895553"/>
            <a:ext cx="1062400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n-lt"/>
                <a:ea typeface="+mn-ea"/>
                <a:cs typeface="+mn-cs"/>
              </a:rPr>
              <a:t>Consideration 5: In co-teaching situations, general education teachers and special education teachers </a:t>
            </a:r>
            <a:r>
              <a:rPr kumimoji="0" lang="en-US" sz="2800" b="1" i="0" u="none" strike="noStrike" kern="1200" cap="none" spc="0" normalizeH="0" baseline="0" noProof="0" dirty="0">
                <a:ln>
                  <a:noFill/>
                </a:ln>
                <a:effectLst>
                  <a:outerShdw blurRad="50800" dist="38100" dir="2700000" algn="tl" rotWithShape="0">
                    <a:prstClr val="black">
                      <a:alpha val="40000"/>
                    </a:prstClr>
                  </a:outerShdw>
                </a:effectLst>
                <a:uLnTx/>
                <a:uFillTx/>
                <a:latin typeface="+mn-lt"/>
                <a:ea typeface="+mn-ea"/>
                <a:cs typeface="+mn-cs"/>
              </a:rPr>
              <a:t>should collaborate </a:t>
            </a:r>
            <a:r>
              <a:rPr kumimoji="0" lang="en-US" sz="2800" b="1" i="0" u="none" strike="noStrike" kern="1200" cap="none" spc="0" normalizeH="0" baseline="0" noProof="0" dirty="0">
                <a:ln>
                  <a:noFill/>
                </a:ln>
                <a:effectLst/>
                <a:uLnTx/>
                <a:uFillTx/>
                <a:latin typeface="+mn-lt"/>
                <a:ea typeface="+mn-ea"/>
                <a:cs typeface="+mn-cs"/>
              </a:rPr>
              <a:t>to create SLOs.</a:t>
            </a:r>
          </a:p>
        </p:txBody>
      </p:sp>
      <p:sp>
        <p:nvSpPr>
          <p:cNvPr id="3" name="TextBox 2">
            <a:extLst>
              <a:ext uri="{FF2B5EF4-FFF2-40B4-BE49-F238E27FC236}">
                <a16:creationId xmlns:a16="http://schemas.microsoft.com/office/drawing/2014/main" id="{106FC5EE-7A00-8918-8E49-F151218AC1C0}"/>
              </a:ext>
            </a:extLst>
          </p:cNvPr>
          <p:cNvSpPr txBox="1"/>
          <p:nvPr/>
        </p:nvSpPr>
        <p:spPr>
          <a:xfrm>
            <a:off x="999241" y="2831192"/>
            <a:ext cx="8142402" cy="1569660"/>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rPr>
              <a:t>It may be appropriate for the general ed and special ed teacher to share the </a:t>
            </a:r>
            <a:r>
              <a:rPr lang="en-US" sz="2400" b="1" dirty="0">
                <a:solidFill>
                  <a:srgbClr val="000000"/>
                </a:solidFill>
              </a:rPr>
              <a:t>SAME SLO </a:t>
            </a:r>
            <a:r>
              <a:rPr lang="en-US" sz="2400" dirty="0">
                <a:solidFill>
                  <a:srgbClr val="000000"/>
                </a:solidFill>
              </a:rPr>
              <a:t>and results.</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Consider a </a:t>
            </a:r>
            <a:r>
              <a:rPr lang="en-US" sz="2400" b="1" dirty="0">
                <a:solidFill>
                  <a:srgbClr val="000000"/>
                </a:solidFill>
              </a:rPr>
              <a:t>TEAM SLO </a:t>
            </a:r>
            <a:r>
              <a:rPr lang="en-US" sz="2400" dirty="0">
                <a:solidFill>
                  <a:srgbClr val="000000"/>
                </a:solidFill>
              </a:rPr>
              <a:t>in this case.</a:t>
            </a:r>
          </a:p>
        </p:txBody>
      </p:sp>
      <p:pic>
        <p:nvPicPr>
          <p:cNvPr id="6" name="Picture 5">
            <a:extLst>
              <a:ext uri="{FF2B5EF4-FFF2-40B4-BE49-F238E27FC236}">
                <a16:creationId xmlns:a16="http://schemas.microsoft.com/office/drawing/2014/main" id="{2A27FE47-A019-DFA1-C132-DCF7E2BC14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7083" y="3919098"/>
            <a:ext cx="3170808" cy="2663479"/>
          </a:xfrm>
          <a:prstGeom prst="rect">
            <a:avLst/>
          </a:prstGeom>
        </p:spPr>
      </p:pic>
    </p:spTree>
    <p:extLst>
      <p:ext uri="{BB962C8B-B14F-4D97-AF65-F5344CB8AC3E}">
        <p14:creationId xmlns:p14="http://schemas.microsoft.com/office/powerpoint/2010/main" val="404643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FCDCF-5540-BFD6-05ED-F0398936426D}"/>
              </a:ext>
            </a:extLst>
          </p:cNvPr>
          <p:cNvSpPr txBox="1">
            <a:spLocks noGrp="1"/>
          </p:cNvSpPr>
          <p:nvPr>
            <p:ph type="title" idx="4294967295"/>
          </p:nvPr>
        </p:nvSpPr>
        <p:spPr>
          <a:xfrm>
            <a:off x="783996" y="649467"/>
            <a:ext cx="1062400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n-lt"/>
                <a:ea typeface="+mn-ea"/>
                <a:cs typeface="+mn-cs"/>
              </a:rPr>
              <a:t>Consideration 6: SLOs for special education teachers must reflect the diverse education </a:t>
            </a:r>
            <a:r>
              <a:rPr kumimoji="0" lang="en-US" sz="2800" b="1" i="0" u="none" strike="noStrike" kern="1200" cap="none" spc="0" normalizeH="0" baseline="0" noProof="0" dirty="0">
                <a:ln>
                  <a:noFill/>
                </a:ln>
                <a:effectLst>
                  <a:outerShdw blurRad="50800" dist="38100" dir="2700000" algn="tl" rotWithShape="0">
                    <a:prstClr val="black">
                      <a:alpha val="40000"/>
                    </a:prstClr>
                  </a:outerShdw>
                </a:effectLst>
                <a:uLnTx/>
                <a:uFillTx/>
                <a:latin typeface="+mn-lt"/>
                <a:ea typeface="+mn-ea"/>
                <a:cs typeface="+mn-cs"/>
              </a:rPr>
              <a:t>settings </a:t>
            </a:r>
            <a:r>
              <a:rPr kumimoji="0" lang="en-US" sz="2800" b="1" i="0" u="none" strike="noStrike" kern="1200" cap="none" spc="0" normalizeH="0" baseline="0" noProof="0" dirty="0">
                <a:ln>
                  <a:noFill/>
                </a:ln>
                <a:effectLst/>
                <a:uLnTx/>
                <a:uFillTx/>
                <a:latin typeface="+mn-lt"/>
                <a:ea typeface="+mn-ea"/>
                <a:cs typeface="+mn-cs"/>
              </a:rPr>
              <a:t>found in the </a:t>
            </a:r>
            <a:r>
              <a:rPr kumimoji="0" lang="en-US" sz="2800" b="1" i="0" u="none" strike="noStrike" kern="1200" cap="none" spc="0" normalizeH="0" baseline="0" noProof="0" dirty="0">
                <a:ln>
                  <a:noFill/>
                </a:ln>
                <a:effectLst>
                  <a:outerShdw blurRad="50800" dist="38100" dir="2700000" algn="tl" rotWithShape="0">
                    <a:prstClr val="black">
                      <a:alpha val="40000"/>
                    </a:prstClr>
                  </a:outerShdw>
                </a:effectLst>
                <a:uLnTx/>
                <a:uFillTx/>
                <a:latin typeface="+mn-lt"/>
                <a:ea typeface="+mn-ea"/>
                <a:cs typeface="+mn-cs"/>
              </a:rPr>
              <a:t>continuum </a:t>
            </a:r>
            <a:r>
              <a:rPr kumimoji="0" lang="en-US" sz="2800" b="1" i="0" u="none" strike="noStrike" kern="1200" cap="none" spc="0" normalizeH="0" baseline="0" noProof="0" dirty="0">
                <a:ln>
                  <a:noFill/>
                </a:ln>
                <a:effectLst/>
                <a:uLnTx/>
                <a:uFillTx/>
                <a:latin typeface="+mn-lt"/>
                <a:ea typeface="+mn-ea"/>
                <a:cs typeface="+mn-cs"/>
              </a:rPr>
              <a:t>of special education services</a:t>
            </a:r>
            <a:r>
              <a:rPr kumimoji="0" lang="en-US" sz="3200" b="1" i="0" u="none" strike="noStrike" kern="1200" cap="none" spc="0" normalizeH="0" baseline="0" noProof="0" dirty="0">
                <a:ln>
                  <a:noFill/>
                </a:ln>
                <a:effectLst/>
                <a:uLnTx/>
                <a:uFillTx/>
                <a:latin typeface="+mn-lt"/>
                <a:ea typeface="+mn-ea"/>
                <a:cs typeface="+mn-cs"/>
              </a:rPr>
              <a:t>.</a:t>
            </a:r>
            <a:endParaRPr kumimoji="0" lang="en-US" sz="2800" b="1" i="0" u="none" strike="noStrike" kern="1200" cap="none" spc="0" normalizeH="0" baseline="0" noProof="0" dirty="0">
              <a:ln>
                <a:noFill/>
              </a:ln>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78090076-52A1-9881-A3F3-FB721C0F58BF}"/>
              </a:ext>
            </a:extLst>
          </p:cNvPr>
          <p:cNvGraphicFramePr>
            <a:graphicFrameLocks noGrp="1"/>
          </p:cNvGraphicFramePr>
          <p:nvPr>
            <p:extLst>
              <p:ext uri="{D42A27DB-BD31-4B8C-83A1-F6EECF244321}">
                <p14:modId xmlns:p14="http://schemas.microsoft.com/office/powerpoint/2010/main" val="1317707072"/>
              </p:ext>
            </p:extLst>
          </p:nvPr>
        </p:nvGraphicFramePr>
        <p:xfrm>
          <a:off x="2590687" y="3047402"/>
          <a:ext cx="6602127" cy="2438400"/>
        </p:xfrm>
        <a:graphic>
          <a:graphicData uri="http://schemas.openxmlformats.org/drawingml/2006/table">
            <a:tbl>
              <a:tblPr firstRow="1" bandRow="1">
                <a:tableStyleId>{10A1B5D5-9B99-4C35-A422-299274C87663}</a:tableStyleId>
              </a:tblPr>
              <a:tblGrid>
                <a:gridCol w="6602127">
                  <a:extLst>
                    <a:ext uri="{9D8B030D-6E8A-4147-A177-3AD203B41FA5}">
                      <a16:colId xmlns:a16="http://schemas.microsoft.com/office/drawing/2014/main" val="20000"/>
                    </a:ext>
                  </a:extLst>
                </a:gridCol>
              </a:tblGrid>
              <a:tr h="2422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t>Consider:</a:t>
                      </a:r>
                    </a:p>
                  </a:txBody>
                  <a:tcPr/>
                </a:tc>
                <a:extLst>
                  <a:ext uri="{0D108BD9-81ED-4DB2-BD59-A6C34878D82A}">
                    <a16:rowId xmlns:a16="http://schemas.microsoft.com/office/drawing/2014/main" val="10000"/>
                  </a:ext>
                </a:extLst>
              </a:tr>
              <a:tr h="90072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Interval of instruction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Pacing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Repetition,</a:t>
                      </a:r>
                      <a:r>
                        <a:rPr lang="en-US" sz="2800" baseline="0" dirty="0"/>
                        <a:t> spiraling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a:t>Frequency and/or intensity for supports</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91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FCDCF-5540-BFD6-05ED-F0398936426D}"/>
              </a:ext>
            </a:extLst>
          </p:cNvPr>
          <p:cNvSpPr txBox="1">
            <a:spLocks noGrp="1"/>
          </p:cNvSpPr>
          <p:nvPr>
            <p:ph type="title" idx="4294967295"/>
          </p:nvPr>
        </p:nvSpPr>
        <p:spPr>
          <a:xfrm>
            <a:off x="878264" y="905133"/>
            <a:ext cx="1062400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Target Group</a:t>
            </a:r>
          </a:p>
        </p:txBody>
      </p:sp>
      <p:sp>
        <p:nvSpPr>
          <p:cNvPr id="4" name="TextBox 3">
            <a:extLst>
              <a:ext uri="{FF2B5EF4-FFF2-40B4-BE49-F238E27FC236}">
                <a16:creationId xmlns:a16="http://schemas.microsoft.com/office/drawing/2014/main" id="{3842FDAC-2179-F0D2-BB7E-C33702C643B0}"/>
              </a:ext>
            </a:extLst>
          </p:cNvPr>
          <p:cNvSpPr txBox="1"/>
          <p:nvPr/>
        </p:nvSpPr>
        <p:spPr>
          <a:xfrm>
            <a:off x="1344891" y="2508275"/>
            <a:ext cx="9690754" cy="3185487"/>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tx1"/>
                </a:solidFill>
              </a:rPr>
              <a:t>If you are writing an independent SLO consider your </a:t>
            </a:r>
            <a:r>
              <a:rPr lang="en-US" sz="2400" u="sng" dirty="0">
                <a:solidFill>
                  <a:schemeClr val="tx1"/>
                </a:solidFill>
              </a:rPr>
              <a:t>target audience</a:t>
            </a:r>
            <a:r>
              <a:rPr lang="en-US" sz="2400" dirty="0">
                <a:solidFill>
                  <a:schemeClr val="tx1"/>
                </a:solidFill>
              </a:rPr>
              <a:t>. </a:t>
            </a:r>
          </a:p>
          <a:p>
            <a:endParaRPr lang="en-US" sz="1100" dirty="0">
              <a:solidFill>
                <a:schemeClr val="tx1"/>
              </a:solidFill>
            </a:endParaRPr>
          </a:p>
          <a:p>
            <a:pPr marL="285750" indent="-285750">
              <a:buFont typeface="Arial" panose="020B0604020202020204" pitchFamily="34" charset="0"/>
              <a:buChar char="•"/>
            </a:pPr>
            <a:r>
              <a:rPr lang="en-US" sz="2400" dirty="0">
                <a:solidFill>
                  <a:schemeClr val="tx1"/>
                </a:solidFill>
              </a:rPr>
              <a:t>You want your SLO to reflect </a:t>
            </a:r>
            <a:r>
              <a:rPr lang="en-US" sz="2400" u="sng" dirty="0">
                <a:solidFill>
                  <a:schemeClr val="tx1"/>
                </a:solidFill>
              </a:rPr>
              <a:t>your</a:t>
            </a:r>
            <a:r>
              <a:rPr lang="en-US" sz="2400" dirty="0">
                <a:solidFill>
                  <a:schemeClr val="tx1"/>
                </a:solidFill>
              </a:rPr>
              <a:t> instruction.</a:t>
            </a:r>
          </a:p>
          <a:p>
            <a:endParaRPr lang="en-US" sz="1100" dirty="0">
              <a:solidFill>
                <a:schemeClr val="tx1"/>
              </a:solidFill>
            </a:endParaRPr>
          </a:p>
          <a:p>
            <a:pPr marL="285750" indent="-285750">
              <a:buFont typeface="Arial" panose="020B0604020202020204" pitchFamily="34" charset="0"/>
              <a:buChar char="•"/>
            </a:pPr>
            <a:r>
              <a:rPr lang="en-US" sz="2400" dirty="0">
                <a:solidFill>
                  <a:schemeClr val="tx1"/>
                </a:solidFill>
              </a:rPr>
              <a:t>Target audience should be students you significantly impact in that subject area. </a:t>
            </a:r>
          </a:p>
          <a:p>
            <a:endParaRPr lang="en-US" sz="1100" dirty="0">
              <a:solidFill>
                <a:schemeClr val="tx1"/>
              </a:solidFill>
            </a:endParaRPr>
          </a:p>
          <a:p>
            <a:pPr marL="0" indent="0">
              <a:buNone/>
            </a:pPr>
            <a:endParaRPr lang="en-US" sz="2400" b="1" dirty="0">
              <a:solidFill>
                <a:schemeClr val="tx1"/>
              </a:solidFill>
            </a:endParaRPr>
          </a:p>
          <a:p>
            <a:pPr marL="0" indent="0">
              <a:buNone/>
            </a:pPr>
            <a:r>
              <a:rPr lang="en-US" sz="2400" b="1" dirty="0">
                <a:solidFill>
                  <a:schemeClr val="tx1"/>
                </a:solidFill>
              </a:rPr>
              <a:t>Example: If you work with a group of students daily in reading, they would be a good group to target in your SLO. </a:t>
            </a:r>
          </a:p>
        </p:txBody>
      </p:sp>
    </p:spTree>
    <p:extLst>
      <p:ext uri="{BB962C8B-B14F-4D97-AF65-F5344CB8AC3E}">
        <p14:creationId xmlns:p14="http://schemas.microsoft.com/office/powerpoint/2010/main" val="276732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D3FB-A69A-46BE-CB45-F5163306C1E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Outcomes</a:t>
            </a:r>
          </a:p>
        </p:txBody>
      </p:sp>
      <p:sp>
        <p:nvSpPr>
          <p:cNvPr id="3" name="Content Placeholder 2">
            <a:extLst>
              <a:ext uri="{FF2B5EF4-FFF2-40B4-BE49-F238E27FC236}">
                <a16:creationId xmlns:a16="http://schemas.microsoft.com/office/drawing/2014/main" id="{61965545-8968-C34B-B74E-5592409B368A}"/>
              </a:ext>
            </a:extLst>
          </p:cNvPr>
          <p:cNvSpPr>
            <a:spLocks noGrp="1"/>
          </p:cNvSpPr>
          <p:nvPr>
            <p:ph idx="1"/>
          </p:nvPr>
        </p:nvSpPr>
        <p:spPr/>
        <p:txBody>
          <a:bodyPr/>
          <a:lstStyle/>
          <a:p>
            <a:pPr marL="457200" lvl="0" indent="-457200">
              <a:buFont typeface="+mj-lt"/>
              <a:buAutoNum type="arabicPeriod"/>
            </a:pPr>
            <a:r>
              <a:rPr lang="en-US" sz="2800" dirty="0">
                <a:solidFill>
                  <a:schemeClr val="tx1"/>
                </a:solidFill>
              </a:rPr>
              <a:t>Gain an understanding of the SD Teacher Effectiveness Model</a:t>
            </a:r>
          </a:p>
          <a:p>
            <a:pPr marL="457200" lvl="0" indent="-457200">
              <a:buFont typeface="+mj-lt"/>
              <a:buAutoNum type="arabicPeriod"/>
            </a:pPr>
            <a:endParaRPr lang="en-US" sz="500" dirty="0">
              <a:solidFill>
                <a:schemeClr val="tx1"/>
              </a:solidFill>
            </a:endParaRPr>
          </a:p>
          <a:p>
            <a:pPr marL="457200" indent="-457200">
              <a:buFont typeface="+mj-lt"/>
              <a:buAutoNum type="arabicPeriod"/>
            </a:pPr>
            <a:r>
              <a:rPr lang="en-US" sz="2800" dirty="0">
                <a:solidFill>
                  <a:schemeClr val="tx1"/>
                </a:solidFill>
              </a:rPr>
              <a:t>Create an understanding of Student Learning Objectives </a:t>
            </a:r>
          </a:p>
          <a:p>
            <a:pPr marL="457200" indent="-457200">
              <a:buFont typeface="+mj-lt"/>
              <a:buAutoNum type="arabicPeriod"/>
            </a:pPr>
            <a:endParaRPr lang="en-US" sz="500" dirty="0">
              <a:solidFill>
                <a:schemeClr val="tx1"/>
              </a:solidFill>
            </a:endParaRPr>
          </a:p>
          <a:p>
            <a:pPr marL="457200" lvl="0" indent="-457200">
              <a:buFont typeface="+mj-lt"/>
              <a:buAutoNum type="arabicPeriod"/>
            </a:pPr>
            <a:r>
              <a:rPr lang="en-US" sz="2800" dirty="0">
                <a:solidFill>
                  <a:schemeClr val="tx1"/>
                </a:solidFill>
              </a:rPr>
              <a:t>Develop an awareness of the SPED Scenarios in relation to the SD Framework for Teaching</a:t>
            </a:r>
          </a:p>
          <a:p>
            <a:pPr marL="0" indent="0">
              <a:buNone/>
            </a:pPr>
            <a:endParaRPr lang="en-US" dirty="0"/>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598838" y="1833403"/>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Effective SLO Growth Goals </a:t>
            </a:r>
          </a:p>
        </p:txBody>
      </p:sp>
    </p:spTree>
    <p:custDataLst>
      <p:tags r:id="rId1"/>
    </p:custDataLst>
    <p:extLst>
      <p:ext uri="{BB962C8B-B14F-4D97-AF65-F5344CB8AC3E}">
        <p14:creationId xmlns:p14="http://schemas.microsoft.com/office/powerpoint/2010/main" val="332234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Process Guide </a:t>
            </a:r>
          </a:p>
        </p:txBody>
      </p:sp>
      <p:pic>
        <p:nvPicPr>
          <p:cNvPr id="3" name="Picture 2">
            <a:extLst>
              <a:ext uri="{FF2B5EF4-FFF2-40B4-BE49-F238E27FC236}">
                <a16:creationId xmlns:a16="http://schemas.microsoft.com/office/drawing/2014/main" id="{5F87F807-3B46-E655-888A-705F1ABD30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839381">
            <a:off x="1822784" y="2752767"/>
            <a:ext cx="2559465" cy="3436826"/>
          </a:xfrm>
          <a:prstGeom prst="rect">
            <a:avLst/>
          </a:prstGeom>
        </p:spPr>
      </p:pic>
      <p:pic>
        <p:nvPicPr>
          <p:cNvPr id="5" name="Picture 4">
            <a:extLst>
              <a:ext uri="{FF2B5EF4-FFF2-40B4-BE49-F238E27FC236}">
                <a16:creationId xmlns:a16="http://schemas.microsoft.com/office/drawing/2014/main" id="{A64FC7FF-6AE2-80CD-34EF-C4E553BEBB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23801" y="1987056"/>
            <a:ext cx="2574409" cy="3496221"/>
          </a:xfrm>
          <a:prstGeom prst="rect">
            <a:avLst/>
          </a:prstGeom>
        </p:spPr>
      </p:pic>
      <p:pic>
        <p:nvPicPr>
          <p:cNvPr id="6" name="Picture 5">
            <a:extLst>
              <a:ext uri="{FF2B5EF4-FFF2-40B4-BE49-F238E27FC236}">
                <a16:creationId xmlns:a16="http://schemas.microsoft.com/office/drawing/2014/main" id="{6836A6ED-CA93-8837-3B69-E8A1AB18A4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293041">
            <a:off x="6122936" y="2130701"/>
            <a:ext cx="2504326" cy="3412977"/>
          </a:xfrm>
          <a:prstGeom prst="rect">
            <a:avLst/>
          </a:prstGeom>
        </p:spPr>
      </p:pic>
      <p:pic>
        <p:nvPicPr>
          <p:cNvPr id="7" name="Picture 6">
            <a:extLst>
              <a:ext uri="{FF2B5EF4-FFF2-40B4-BE49-F238E27FC236}">
                <a16:creationId xmlns:a16="http://schemas.microsoft.com/office/drawing/2014/main" id="{F27932A4-E709-FE00-5427-BBBD51010B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606607">
            <a:off x="7996834" y="2798480"/>
            <a:ext cx="2459024" cy="3345398"/>
          </a:xfrm>
          <a:prstGeom prst="rect">
            <a:avLst/>
          </a:prstGeom>
        </p:spPr>
      </p:pic>
    </p:spTree>
    <p:extLst>
      <p:ext uri="{BB962C8B-B14F-4D97-AF65-F5344CB8AC3E}">
        <p14:creationId xmlns:p14="http://schemas.microsoft.com/office/powerpoint/2010/main" val="7705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Prioritizing Learning Content </a:t>
            </a:r>
          </a:p>
        </p:txBody>
      </p:sp>
      <p:graphicFrame>
        <p:nvGraphicFramePr>
          <p:cNvPr id="4" name="Table 3">
            <a:extLst>
              <a:ext uri="{FF2B5EF4-FFF2-40B4-BE49-F238E27FC236}">
                <a16:creationId xmlns:a16="http://schemas.microsoft.com/office/drawing/2014/main" id="{7784DB8D-CB70-AB38-37B0-ACE5DD7C3C4A}"/>
              </a:ext>
            </a:extLst>
          </p:cNvPr>
          <p:cNvGraphicFramePr>
            <a:graphicFrameLocks noGrp="1"/>
          </p:cNvGraphicFramePr>
          <p:nvPr>
            <p:extLst>
              <p:ext uri="{D42A27DB-BD31-4B8C-83A1-F6EECF244321}">
                <p14:modId xmlns:p14="http://schemas.microsoft.com/office/powerpoint/2010/main" val="2176295709"/>
              </p:ext>
            </p:extLst>
          </p:nvPr>
        </p:nvGraphicFramePr>
        <p:xfrm>
          <a:off x="1828800" y="2779618"/>
          <a:ext cx="8534400" cy="297180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Prioritize Learning Content:</a:t>
                      </a:r>
                    </a:p>
                    <a:p>
                      <a:r>
                        <a:rPr lang="en-US" b="0" i="1" dirty="0"/>
                        <a:t>Identify</a:t>
                      </a:r>
                      <a:r>
                        <a:rPr lang="en-US" b="0" i="1" baseline="0" dirty="0"/>
                        <a:t> standards and content.</a:t>
                      </a:r>
                      <a:endParaRPr lang="en-US"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dirty="0">
                          <a:effectLst/>
                        </a:rPr>
                        <a:t>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STATE</a:t>
                      </a:r>
                      <a:r>
                        <a:rPr lang="en-US" sz="2400" b="1" baseline="0" dirty="0">
                          <a:solidFill>
                            <a:srgbClr val="FF0000"/>
                          </a:solidFill>
                        </a:rPr>
                        <a:t> </a:t>
                      </a:r>
                      <a:r>
                        <a:rPr lang="en-US" sz="2400" b="1" dirty="0">
                          <a:solidFill>
                            <a:srgbClr val="FF0000"/>
                          </a:solidFill>
                        </a:rPr>
                        <a:t>STANDARDS FOR YOUR STUDENTS’ GRADE LEVEL</a:t>
                      </a:r>
                    </a:p>
                    <a:p>
                      <a:endParaRPr lang="en-US" sz="2400" b="1" dirty="0">
                        <a:solidFill>
                          <a:srgbClr val="FF0000"/>
                        </a:solidFill>
                      </a:endParaRPr>
                    </a:p>
                    <a:p>
                      <a:r>
                        <a:rPr lang="en-US" sz="2400" b="1" dirty="0">
                          <a:solidFill>
                            <a:srgbClr val="FF0000"/>
                          </a:solidFill>
                        </a:rPr>
                        <a:t>CORE CONTENT CONNECTORS (if applicable)</a:t>
                      </a:r>
                    </a:p>
                    <a:p>
                      <a:endParaRPr lang="en-US" dirty="0"/>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695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Identify Student Population</a:t>
            </a:r>
          </a:p>
        </p:txBody>
      </p:sp>
      <p:graphicFrame>
        <p:nvGraphicFramePr>
          <p:cNvPr id="3" name="Table 2">
            <a:extLst>
              <a:ext uri="{FF2B5EF4-FFF2-40B4-BE49-F238E27FC236}">
                <a16:creationId xmlns:a16="http://schemas.microsoft.com/office/drawing/2014/main" id="{4B1A2764-39EC-8EEA-2C22-778716117FF7}"/>
              </a:ext>
            </a:extLst>
          </p:cNvPr>
          <p:cNvGraphicFramePr>
            <a:graphicFrameLocks noGrp="1"/>
          </p:cNvGraphicFramePr>
          <p:nvPr>
            <p:extLst>
              <p:ext uri="{D42A27DB-BD31-4B8C-83A1-F6EECF244321}">
                <p14:modId xmlns:p14="http://schemas.microsoft.com/office/powerpoint/2010/main" val="3505216259"/>
              </p:ext>
            </p:extLst>
          </p:nvPr>
        </p:nvGraphicFramePr>
        <p:xfrm>
          <a:off x="1672473" y="2902165"/>
          <a:ext cx="8534400" cy="2731169"/>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sz="1800" b="1" i="1" kern="1200" dirty="0">
                          <a:solidFill>
                            <a:schemeClr val="tx1"/>
                          </a:solidFill>
                          <a:effectLst/>
                          <a:latin typeface="+mn-lt"/>
                          <a:ea typeface="+mn-ea"/>
                          <a:cs typeface="+mn-cs"/>
                        </a:rPr>
                        <a:t>Identify the Student Population: </a:t>
                      </a:r>
                      <a:endParaRPr lang="en-US" sz="1800" b="1"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Describe the context of the class.</a:t>
                      </a:r>
                      <a:r>
                        <a:rPr lang="en-US" dirty="0">
                          <a:effectLst/>
                        </a:rPr>
                        <a:t> </a:t>
                      </a:r>
                      <a:endParaRPr lang="en-US" b="0" i="1" dirty="0"/>
                    </a:p>
                  </a:txBody>
                  <a:tcPr/>
                </a:tc>
                <a:tc>
                  <a:txBody>
                    <a:bodyPr/>
                    <a:lstStyle/>
                    <a:p>
                      <a:r>
                        <a:rPr lang="en-US" sz="1800" b="1" i="1" kern="1200" dirty="0">
                          <a:solidFill>
                            <a:schemeClr val="tx1"/>
                          </a:solidFill>
                          <a:effectLst/>
                          <a:latin typeface="+mn-lt"/>
                          <a:ea typeface="+mn-ea"/>
                          <a:cs typeface="+mn-cs"/>
                        </a:rPr>
                        <a:t>How many students are addressed by the SLO? Detail any characteristics or special learning circumstances of the class(</a:t>
                      </a:r>
                      <a:r>
                        <a:rPr lang="en-US" sz="1800" b="1" i="1" kern="1200" dirty="0" err="1">
                          <a:solidFill>
                            <a:schemeClr val="tx1"/>
                          </a:solidFill>
                          <a:effectLst/>
                          <a:latin typeface="+mn-lt"/>
                          <a:ea typeface="+mn-ea"/>
                          <a:cs typeface="+mn-cs"/>
                        </a:rPr>
                        <a:t>es</a:t>
                      </a:r>
                      <a:r>
                        <a:rPr lang="en-US" sz="1800" b="1" i="1" kern="1200" dirty="0">
                          <a:solidFill>
                            <a:schemeClr val="tx1"/>
                          </a:solidFill>
                          <a:effectLst/>
                          <a:latin typeface="+mn-lt"/>
                          <a:ea typeface="+mn-ea"/>
                          <a:cs typeface="+mn-cs"/>
                        </a:rPr>
                        <a:t>).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SHARED</a:t>
                      </a:r>
                      <a:r>
                        <a:rPr lang="en-US" sz="2400" b="1" baseline="0" dirty="0">
                          <a:solidFill>
                            <a:srgbClr val="FF0000"/>
                          </a:solidFill>
                        </a:rPr>
                        <a:t> – WHOLE CLASS</a:t>
                      </a:r>
                    </a:p>
                    <a:p>
                      <a:endParaRPr lang="en-US" sz="2400" b="1" baseline="0" dirty="0">
                        <a:solidFill>
                          <a:srgbClr val="FF0000"/>
                        </a:solidFill>
                      </a:endParaRPr>
                    </a:p>
                    <a:p>
                      <a:r>
                        <a:rPr lang="en-US" sz="2400" b="1" baseline="0" dirty="0">
                          <a:solidFill>
                            <a:srgbClr val="FF0000"/>
                          </a:solidFill>
                        </a:rPr>
                        <a:t>INDIVIDUAL – YOUR STUDENTS</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683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Interval of Instruction</a:t>
            </a:r>
          </a:p>
        </p:txBody>
      </p:sp>
      <p:graphicFrame>
        <p:nvGraphicFramePr>
          <p:cNvPr id="4" name="Table 3">
            <a:extLst>
              <a:ext uri="{FF2B5EF4-FFF2-40B4-BE49-F238E27FC236}">
                <a16:creationId xmlns:a16="http://schemas.microsoft.com/office/drawing/2014/main" id="{CA7DAE36-4C6C-18FD-D51C-211F2D12C6EC}"/>
              </a:ext>
            </a:extLst>
          </p:cNvPr>
          <p:cNvGraphicFramePr>
            <a:graphicFrameLocks noGrp="1"/>
          </p:cNvGraphicFramePr>
          <p:nvPr>
            <p:extLst>
              <p:ext uri="{D42A27DB-BD31-4B8C-83A1-F6EECF244321}">
                <p14:modId xmlns:p14="http://schemas.microsoft.com/office/powerpoint/2010/main" val="1286323817"/>
              </p:ext>
            </p:extLst>
          </p:nvPr>
        </p:nvGraphicFramePr>
        <p:xfrm>
          <a:off x="1828800" y="2808060"/>
          <a:ext cx="8534400" cy="2731169"/>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Interval of Instruction:</a:t>
                      </a:r>
                    </a:p>
                    <a:p>
                      <a:r>
                        <a:rPr lang="en-US" b="0" i="1" dirty="0"/>
                        <a:t>Specify the time frame in which growth will </a:t>
                      </a:r>
                    </a:p>
                  </a:txBody>
                  <a:tcPr/>
                </a:tc>
                <a:tc>
                  <a:txBody>
                    <a:bodyPr/>
                    <a:lstStyle/>
                    <a:p>
                      <a:r>
                        <a:rPr lang="en-US" sz="1800" b="1" i="1" kern="1200" dirty="0">
                          <a:solidFill>
                            <a:schemeClr val="tx1"/>
                          </a:solidFill>
                          <a:effectLst/>
                          <a:latin typeface="+mn-lt"/>
                          <a:ea typeface="+mn-ea"/>
                          <a:cs typeface="+mn-cs"/>
                        </a:rPr>
                        <a:t>What is the time period in which</a:t>
                      </a:r>
                      <a:r>
                        <a:rPr lang="en-US" sz="1800" b="1" i="1" kern="1200" baseline="0" dirty="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SCHOOL YEAR</a:t>
                      </a:r>
                    </a:p>
                    <a:p>
                      <a:endParaRPr lang="en-US" sz="2400" b="1" dirty="0">
                        <a:solidFill>
                          <a:srgbClr val="FF0000"/>
                        </a:solidFill>
                      </a:endParaRPr>
                    </a:p>
                    <a:p>
                      <a:r>
                        <a:rPr lang="en-US" sz="2400" b="1" dirty="0">
                          <a:solidFill>
                            <a:srgbClr val="FF0000"/>
                          </a:solidFill>
                        </a:rPr>
                        <a:t>SEMESTER</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997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Analyze Data &amp; Develop Baseline </a:t>
            </a:r>
          </a:p>
        </p:txBody>
      </p:sp>
      <p:graphicFrame>
        <p:nvGraphicFramePr>
          <p:cNvPr id="3" name="Table 2">
            <a:extLst>
              <a:ext uri="{FF2B5EF4-FFF2-40B4-BE49-F238E27FC236}">
                <a16:creationId xmlns:a16="http://schemas.microsoft.com/office/drawing/2014/main" id="{C91216F6-EFE7-F4EB-BEE6-88B9B653D9C1}"/>
              </a:ext>
            </a:extLst>
          </p:cNvPr>
          <p:cNvGraphicFramePr>
            <a:graphicFrameLocks noGrp="1"/>
          </p:cNvGraphicFramePr>
          <p:nvPr>
            <p:extLst>
              <p:ext uri="{D42A27DB-BD31-4B8C-83A1-F6EECF244321}">
                <p14:modId xmlns:p14="http://schemas.microsoft.com/office/powerpoint/2010/main" val="1272457032"/>
              </p:ext>
            </p:extLst>
          </p:nvPr>
        </p:nvGraphicFramePr>
        <p:xfrm>
          <a:off x="1652833" y="2862880"/>
          <a:ext cx="8534400" cy="2731169"/>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143000">
                <a:tc rowSpan="2">
                  <a:txBody>
                    <a:bodyPr/>
                    <a:lstStyle/>
                    <a:p>
                      <a:r>
                        <a:rPr lang="en-US" dirty="0"/>
                        <a:t>Analyze Data and Develop Baseline:</a:t>
                      </a:r>
                    </a:p>
                    <a:p>
                      <a:r>
                        <a:rPr lang="en-US" b="0" i="1" dirty="0"/>
                        <a:t>Detail</a:t>
                      </a:r>
                      <a:r>
                        <a:rPr lang="en-US" b="0" i="1" baseline="0" dirty="0"/>
                        <a:t> student understanding of the content at the beginning of the instructional period.  </a:t>
                      </a:r>
                      <a:endParaRPr lang="en-US" b="0" i="1" dirty="0"/>
                    </a:p>
                  </a:txBody>
                  <a:tcPr/>
                </a:tc>
                <a:tc>
                  <a:txBody>
                    <a:bodyPr/>
                    <a:lstStyle/>
                    <a:p>
                      <a:r>
                        <a:rPr lang="en-US" sz="1800" b="1" i="1" kern="1200" dirty="0">
                          <a:solidFill>
                            <a:schemeClr val="tx1"/>
                          </a:solidFill>
                          <a:effectLst/>
                          <a:latin typeface="+mn-lt"/>
                          <a:ea typeface="+mn-ea"/>
                          <a:cs typeface="+mn-cs"/>
                        </a:rPr>
                        <a:t>Where are my students starting?  Summarize student baseline performance and attach additional data if necessary.  (1b, 1f, 3d)</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WHAT IS/ARE YOUR DATA SOURCE(S)</a:t>
                      </a:r>
                    </a:p>
                    <a:p>
                      <a:endParaRPr lang="en-US" sz="2400" b="1" dirty="0">
                        <a:solidFill>
                          <a:srgbClr val="FF0000"/>
                        </a:solidFill>
                      </a:endParaRPr>
                    </a:p>
                    <a:p>
                      <a:r>
                        <a:rPr lang="en-US" sz="2400" b="1" dirty="0">
                          <a:solidFill>
                            <a:srgbClr val="FF0000"/>
                          </a:solidFill>
                        </a:rPr>
                        <a:t>WHERE</a:t>
                      </a:r>
                      <a:r>
                        <a:rPr lang="en-US" sz="2400" b="1" baseline="0" dirty="0">
                          <a:solidFill>
                            <a:srgbClr val="FF0000"/>
                          </a:solidFill>
                        </a:rPr>
                        <a:t> ARE YOUR STUDENTS STARTING</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993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Select or Develop an Assessment </a:t>
            </a:r>
          </a:p>
        </p:txBody>
      </p:sp>
      <p:graphicFrame>
        <p:nvGraphicFramePr>
          <p:cNvPr id="4" name="Table 3">
            <a:extLst>
              <a:ext uri="{FF2B5EF4-FFF2-40B4-BE49-F238E27FC236}">
                <a16:creationId xmlns:a16="http://schemas.microsoft.com/office/drawing/2014/main" id="{D98065CA-6736-69BA-E4EA-FB18574F56C3}"/>
              </a:ext>
            </a:extLst>
          </p:cNvPr>
          <p:cNvGraphicFramePr>
            <a:graphicFrameLocks noGrp="1"/>
          </p:cNvGraphicFramePr>
          <p:nvPr>
            <p:extLst>
              <p:ext uri="{D42A27DB-BD31-4B8C-83A1-F6EECF244321}">
                <p14:modId xmlns:p14="http://schemas.microsoft.com/office/powerpoint/2010/main" val="924011103"/>
              </p:ext>
            </p:extLst>
          </p:nvPr>
        </p:nvGraphicFramePr>
        <p:xfrm>
          <a:off x="1154954" y="2438075"/>
          <a:ext cx="8534400" cy="416052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143000">
                <a:tc rowSpan="2">
                  <a:txBody>
                    <a:bodyPr/>
                    <a:lstStyle/>
                    <a:p>
                      <a:r>
                        <a:rPr lang="en-US" dirty="0"/>
                        <a:t>Select or Develop</a:t>
                      </a:r>
                      <a:r>
                        <a:rPr lang="en-US" baseline="0" dirty="0"/>
                        <a:t> an Assessment</a:t>
                      </a:r>
                      <a:r>
                        <a:rPr lang="en-US" dirty="0"/>
                        <a:t>:</a:t>
                      </a:r>
                    </a:p>
                    <a:p>
                      <a:r>
                        <a:rPr lang="en-US" b="0" i="1" dirty="0"/>
                        <a:t>Describe</a:t>
                      </a:r>
                      <a:r>
                        <a:rPr lang="en-US" b="0" i="1" baseline="0" dirty="0"/>
                        <a:t> how the goal attainment will be measured.  </a:t>
                      </a:r>
                      <a:endParaRPr lang="en-US" b="0" i="1" dirty="0"/>
                    </a:p>
                  </a:txBody>
                  <a:tcPr/>
                </a:tc>
                <a:tc>
                  <a:txBody>
                    <a:bodyPr/>
                    <a:lstStyle/>
                    <a:p>
                      <a:r>
                        <a:rPr lang="en-US" sz="1800" b="1" i="1" kern="1200" dirty="0">
                          <a:solidFill>
                            <a:schemeClr val="tx1"/>
                          </a:solidFill>
                          <a:effectLst/>
                          <a:latin typeface="+mn-lt"/>
                          <a:ea typeface="+mn-ea"/>
                          <a:cs typeface="+mn-cs"/>
                        </a:rPr>
                        <a:t>What specific</a:t>
                      </a:r>
                      <a:r>
                        <a:rPr lang="en-US" sz="1800" b="1" i="1" kern="1200" baseline="0" dirty="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SAME AS CLASSROOM TEACHER?</a:t>
                      </a:r>
                    </a:p>
                    <a:p>
                      <a:endParaRPr lang="en-US" sz="2400" b="1" dirty="0">
                        <a:solidFill>
                          <a:srgbClr val="FF0000"/>
                        </a:solidFill>
                      </a:endParaRPr>
                    </a:p>
                    <a:p>
                      <a:r>
                        <a:rPr lang="en-US" sz="2400" b="1" dirty="0">
                          <a:solidFill>
                            <a:srgbClr val="FF0000"/>
                          </a:solidFill>
                        </a:rPr>
                        <a:t>OWN ASSESSMENTS?</a:t>
                      </a:r>
                    </a:p>
                    <a:p>
                      <a:endParaRPr lang="en-US" sz="2400" b="1" dirty="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0000"/>
                          </a:solidFill>
                        </a:rPr>
                        <a:t>Interval of instruction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0000"/>
                          </a:solidFill>
                        </a:rPr>
                        <a:t>Pacing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0000"/>
                          </a:solidFill>
                        </a:rPr>
                        <a:t>Repetition,</a:t>
                      </a:r>
                      <a:r>
                        <a:rPr lang="en-US" sz="2400" b="1" baseline="0" dirty="0">
                          <a:solidFill>
                            <a:srgbClr val="FF0000"/>
                          </a:solidFill>
                        </a:rPr>
                        <a:t> spiraling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a:solidFill>
                            <a:srgbClr val="FF0000"/>
                          </a:solidFill>
                        </a:rPr>
                        <a:t>Frequency and/or intensity for supports</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0586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757230"/>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 Goals are the HEART of the SLO</a:t>
            </a: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are S.M.A.R.T</a:t>
            </a:r>
          </a:p>
        </p:txBody>
      </p:sp>
    </p:spTree>
    <p:custDataLst>
      <p:tags r:id="rId1"/>
    </p:custDataLst>
    <p:extLst>
      <p:ext uri="{BB962C8B-B14F-4D97-AF65-F5344CB8AC3E}">
        <p14:creationId xmlns:p14="http://schemas.microsoft.com/office/powerpoint/2010/main" val="115524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S.M.A.R.T. Goals </a:t>
            </a:r>
          </a:p>
        </p:txBody>
      </p:sp>
      <p:graphicFrame>
        <p:nvGraphicFramePr>
          <p:cNvPr id="3" name="Content Placeholder 4">
            <a:extLst>
              <a:ext uri="{FF2B5EF4-FFF2-40B4-BE49-F238E27FC236}">
                <a16:creationId xmlns:a16="http://schemas.microsoft.com/office/drawing/2014/main" id="{DBF54E2E-34C9-2318-28C4-6AB0AF14E6C9}"/>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3343601806"/>
              </p:ext>
            </p:extLst>
          </p:nvPr>
        </p:nvGraphicFramePr>
        <p:xfrm>
          <a:off x="1306560" y="1680632"/>
          <a:ext cx="84582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01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2 1">
            <a:extLst>
              <a:ext uri="{FF2B5EF4-FFF2-40B4-BE49-F238E27FC236}">
                <a16:creationId xmlns:a16="http://schemas.microsoft.com/office/drawing/2014/main" id="{01E0E1B4-3787-914D-357D-51072E70AFA7}"/>
              </a:ext>
              <a:ext uri="{C183D7F6-B498-43B3-948B-1728B52AA6E4}">
                <adec:decorative xmlns:adec="http://schemas.microsoft.com/office/drawing/2017/decorative" val="1"/>
              </a:ext>
            </a:extLst>
          </p:cNvPr>
          <p:cNvSpPr/>
          <p:nvPr/>
        </p:nvSpPr>
        <p:spPr>
          <a:xfrm>
            <a:off x="4336331" y="5351315"/>
            <a:ext cx="7412400" cy="1591353"/>
          </a:xfrm>
          <a:prstGeom prst="irregularSeal2">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89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Sample Growth Goal </a:t>
            </a:r>
          </a:p>
        </p:txBody>
      </p:sp>
      <p:sp>
        <p:nvSpPr>
          <p:cNvPr id="5" name="Content Placeholder 4">
            <a:extLst>
              <a:ext uri="{FF2B5EF4-FFF2-40B4-BE49-F238E27FC236}">
                <a16:creationId xmlns:a16="http://schemas.microsoft.com/office/drawing/2014/main" id="{64EE4B87-8366-40AF-DFC7-927F1430C642}"/>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rPr>
              <a:t>By the end of the year, students will move from below benchmark to at or above benchmark for the FSF (First Sound Fluency) and PSF (Phoneme Segmentation Fluency) DIBELS Next assessments. </a:t>
            </a:r>
          </a:p>
          <a:p>
            <a:pPr>
              <a:buFont typeface="Arial" panose="020B0604020202020204" pitchFamily="34" charset="0"/>
              <a:buChar char="•"/>
            </a:pPr>
            <a:endParaRPr lang="en-US" sz="2400" dirty="0">
              <a:solidFill>
                <a:schemeClr val="tx1"/>
              </a:solidFill>
              <a:latin typeface="Calibri" charset="0"/>
            </a:endParaRPr>
          </a:p>
          <a:p>
            <a:pPr>
              <a:buFont typeface="Arial" panose="020B0604020202020204" pitchFamily="34" charset="0"/>
              <a:buChar char="•"/>
            </a:pPr>
            <a:r>
              <a:rPr lang="en-US" sz="2400" dirty="0">
                <a:solidFill>
                  <a:schemeClr val="tx1"/>
                </a:solidFill>
              </a:rPr>
              <a:t>By the end of the unit, all 8 students in the class will score a 70% or higher on the end-of-unit assessment with no prompting. The students’ required accommodations will be used.</a:t>
            </a:r>
            <a:endParaRPr lang="en-US" sz="2400" dirty="0">
              <a:solidFill>
                <a:schemeClr val="tx1"/>
              </a:solidFill>
              <a:latin typeface="Calibri" charset="0"/>
            </a:endParaRPr>
          </a:p>
          <a:p>
            <a:endParaRPr lang="en-US" dirty="0"/>
          </a:p>
        </p:txBody>
      </p:sp>
      <p:sp>
        <p:nvSpPr>
          <p:cNvPr id="9" name="TextBox 8">
            <a:extLst>
              <a:ext uri="{FF2B5EF4-FFF2-40B4-BE49-F238E27FC236}">
                <a16:creationId xmlns:a16="http://schemas.microsoft.com/office/drawing/2014/main" id="{35A2A40F-05B8-2A3E-1AB3-53A65A34841F}"/>
              </a:ext>
            </a:extLst>
          </p:cNvPr>
          <p:cNvSpPr txBox="1"/>
          <p:nvPr/>
        </p:nvSpPr>
        <p:spPr>
          <a:xfrm>
            <a:off x="5533534" y="5731496"/>
            <a:ext cx="4609707" cy="923330"/>
          </a:xfrm>
          <a:prstGeom prst="rect">
            <a:avLst/>
          </a:prstGeom>
          <a:noFill/>
        </p:spPr>
        <p:txBody>
          <a:bodyPr wrap="square">
            <a:spAutoFit/>
          </a:bodyPr>
          <a:lstStyle/>
          <a:p>
            <a:pPr marL="0" indent="0" algn="ctr">
              <a:buFont typeface="Arial" charset="0"/>
              <a:buNone/>
            </a:pPr>
            <a:r>
              <a:rPr lang="en-US" sz="1800" dirty="0">
                <a:solidFill>
                  <a:schemeClr val="bg1"/>
                </a:solidFill>
              </a:rPr>
              <a:t>NOTICE: </a:t>
            </a:r>
          </a:p>
          <a:p>
            <a:pPr marL="0" indent="0" algn="ctr">
              <a:buFont typeface="Arial" charset="0"/>
              <a:buNone/>
            </a:pPr>
            <a:r>
              <a:rPr lang="en-US" sz="1800" dirty="0">
                <a:solidFill>
                  <a:schemeClr val="bg1"/>
                </a:solidFill>
              </a:rPr>
              <a:t>Neither of these say, “80% of students will …”</a:t>
            </a:r>
          </a:p>
          <a:p>
            <a:pPr marL="0" indent="0" algn="ctr">
              <a:buFont typeface="Arial" charset="0"/>
              <a:buNone/>
            </a:pPr>
            <a:r>
              <a:rPr lang="en-US" sz="1800" dirty="0">
                <a:solidFill>
                  <a:schemeClr val="bg1"/>
                </a:solidFill>
              </a:rPr>
              <a:t>Why?</a:t>
            </a:r>
          </a:p>
        </p:txBody>
      </p:sp>
    </p:spTree>
    <p:extLst>
      <p:ext uri="{BB962C8B-B14F-4D97-AF65-F5344CB8AC3E}">
        <p14:creationId xmlns:p14="http://schemas.microsoft.com/office/powerpoint/2010/main" val="421657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1665B32E-10B0-7DE9-1A7B-56480DB1B8E7}"/>
              </a:ext>
            </a:extLst>
          </p:cNvPr>
          <p:cNvPicPr>
            <a:picLocks noChangeAspect="1"/>
          </p:cNvPicPr>
          <p:nvPr/>
        </p:nvPicPr>
        <p:blipFill>
          <a:blip r:embed="rId3"/>
          <a:stretch>
            <a:fillRect/>
          </a:stretch>
        </p:blipFill>
        <p:spPr>
          <a:xfrm>
            <a:off x="2161173" y="691465"/>
            <a:ext cx="7680589" cy="5842500"/>
          </a:xfrm>
          <a:prstGeom prst="rect">
            <a:avLst/>
          </a:prstGeom>
        </p:spPr>
      </p:pic>
      <p:sp>
        <p:nvSpPr>
          <p:cNvPr id="2" name="Title 1">
            <a:extLst>
              <a:ext uri="{FF2B5EF4-FFF2-40B4-BE49-F238E27FC236}">
                <a16:creationId xmlns:a16="http://schemas.microsoft.com/office/drawing/2014/main" id="{7942F8D7-F85D-4BB6-E5FA-83E8526B3884}"/>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Determining Teaching Effectiveness</a:t>
            </a:r>
          </a:p>
        </p:txBody>
      </p:sp>
    </p:spTree>
    <p:extLst>
      <p:ext uri="{BB962C8B-B14F-4D97-AF65-F5344CB8AC3E}">
        <p14:creationId xmlns:p14="http://schemas.microsoft.com/office/powerpoint/2010/main" val="205998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Focus on Growth </a:t>
            </a:r>
          </a:p>
        </p:txBody>
      </p:sp>
      <p:sp>
        <p:nvSpPr>
          <p:cNvPr id="5" name="Content Placeholder 4">
            <a:extLst>
              <a:ext uri="{FF2B5EF4-FFF2-40B4-BE49-F238E27FC236}">
                <a16:creationId xmlns:a16="http://schemas.microsoft.com/office/drawing/2014/main" id="{64EE4B87-8366-40AF-DFC7-927F1430C642}"/>
              </a:ext>
            </a:extLst>
          </p:cNvPr>
          <p:cNvSpPr>
            <a:spLocks noGrp="1"/>
          </p:cNvSpPr>
          <p:nvPr>
            <p:ph idx="1"/>
          </p:nvPr>
        </p:nvSpPr>
        <p:spPr>
          <a:xfrm>
            <a:off x="984400" y="2603500"/>
            <a:ext cx="10223199" cy="3416300"/>
          </a:xfrm>
        </p:spPr>
        <p:txBody>
          <a:bodyPr/>
          <a:lstStyle/>
          <a:p>
            <a:pPr marL="0" indent="0" algn="ctr">
              <a:buNone/>
            </a:pPr>
            <a:r>
              <a:rPr lang="en-US" sz="3600" dirty="0">
                <a:solidFill>
                  <a:schemeClr val="tx1"/>
                </a:solidFill>
              </a:rPr>
              <a:t>When writing SLOs think about the growth desired. Keep the focus on the growth of </a:t>
            </a:r>
            <a:r>
              <a:rPr lang="en-US" sz="3600" u="sng" dirty="0">
                <a:solidFill>
                  <a:schemeClr val="tx1"/>
                </a:solidFill>
              </a:rPr>
              <a:t>all</a:t>
            </a:r>
            <a:r>
              <a:rPr lang="en-US" sz="3600" dirty="0">
                <a:solidFill>
                  <a:schemeClr val="tx1"/>
                </a:solidFill>
              </a:rPr>
              <a:t> students, not the number of students achieving the goal.</a:t>
            </a:r>
          </a:p>
          <a:p>
            <a:endParaRPr lang="en-US" dirty="0"/>
          </a:p>
        </p:txBody>
      </p:sp>
      <p:pic>
        <p:nvPicPr>
          <p:cNvPr id="3" name="Picture 2">
            <a:extLst>
              <a:ext uri="{FF2B5EF4-FFF2-40B4-BE49-F238E27FC236}">
                <a16:creationId xmlns:a16="http://schemas.microsoft.com/office/drawing/2014/main" id="{B946DAB8-BF06-D21F-21FE-387D64F4D493}"/>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00" b="96667" l="10000" r="81167">
                        <a14:foregroundMark x1="66500" y1="73333" x2="66500" y2="73333"/>
                        <a14:foregroundMark x1="66500" y1="50000" x2="66500" y2="50000"/>
                        <a14:foregroundMark x1="67833" y1="44667" x2="67833" y2="44667"/>
                        <a14:foregroundMark x1="56000" y1="57667" x2="56000" y2="57667"/>
                        <a14:foregroundMark x1="50167" y1="60333" x2="50167" y2="60333"/>
                        <a14:foregroundMark x1="50833" y1="84333" x2="50833" y2="84333"/>
                        <a14:foregroundMark x1="52833" y1="66667" x2="52833" y2="66667"/>
                        <a14:foregroundMark x1="41833" y1="72667" x2="41833" y2="72667"/>
                        <a14:foregroundMark x1="45000" y1="72333" x2="45000" y2="72333"/>
                        <a14:foregroundMark x1="52833" y1="72000" x2="52833" y2="72000"/>
                        <a14:foregroundMark x1="34667" y1="79333" x2="34667" y2="79333"/>
                        <a14:foregroundMark x1="25667" y1="87667" x2="25667" y2="87667"/>
                        <a14:foregroundMark x1="71167" y1="13000" x2="71167" y2="13000"/>
                        <a14:foregroundMark x1="71167" y1="7667" x2="71167" y2="7667"/>
                        <a14:foregroundMark x1="72000" y1="17333" x2="72000" y2="17333"/>
                        <a14:foregroundMark x1="26333" y1="65000" x2="26333" y2="65000"/>
                        <a14:foregroundMark x1="41667" y1="85333" x2="41667" y2="85333"/>
                        <a14:backgroundMark x1="73833" y1="93667" x2="73833" y2="93667"/>
                      </a14:backgroundRemoval>
                    </a14:imgEffect>
                  </a14:imgLayer>
                </a14:imgProps>
              </a:ext>
            </a:extLst>
          </a:blip>
          <a:stretch>
            <a:fillRect/>
          </a:stretch>
        </p:blipFill>
        <p:spPr>
          <a:xfrm>
            <a:off x="5835211" y="4392891"/>
            <a:ext cx="4741336" cy="2370668"/>
          </a:xfrm>
          <a:prstGeom prst="rect">
            <a:avLst/>
          </a:prstGeom>
        </p:spPr>
      </p:pic>
    </p:spTree>
    <p:extLst>
      <p:ext uri="{BB962C8B-B14F-4D97-AF65-F5344CB8AC3E}">
        <p14:creationId xmlns:p14="http://schemas.microsoft.com/office/powerpoint/2010/main" val="425909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Focus on Growth </a:t>
            </a:r>
          </a:p>
        </p:txBody>
      </p:sp>
      <p:sp>
        <p:nvSpPr>
          <p:cNvPr id="6" name="Content Placeholder 5">
            <a:extLst>
              <a:ext uri="{FF2B5EF4-FFF2-40B4-BE49-F238E27FC236}">
                <a16:creationId xmlns:a16="http://schemas.microsoft.com/office/drawing/2014/main" id="{386E405F-CB9E-1A8B-3D64-BF7FD0BAC7F1}"/>
              </a:ext>
            </a:extLst>
          </p:cNvPr>
          <p:cNvSpPr>
            <a:spLocks noGrp="1"/>
          </p:cNvSpPr>
          <p:nvPr>
            <p:ph idx="1"/>
          </p:nvPr>
        </p:nvSpPr>
        <p:spPr>
          <a:xfrm>
            <a:off x="1170425" y="2757388"/>
            <a:ext cx="2953802" cy="3416300"/>
          </a:xfrm>
        </p:spPr>
        <p:txBody>
          <a:bodyPr/>
          <a:lstStyle/>
          <a:p>
            <a:pPr marL="0" indent="0">
              <a:buNone/>
            </a:pPr>
            <a:r>
              <a:rPr lang="en-US" sz="2400" dirty="0">
                <a:solidFill>
                  <a:schemeClr val="tx1"/>
                </a:solidFill>
              </a:rPr>
              <a:t>80% of the students in my target group will test at level 4.5 or higher in the district reading assessment. </a:t>
            </a:r>
          </a:p>
          <a:p>
            <a:pPr marL="0" indent="0">
              <a:buNone/>
            </a:pPr>
            <a:endParaRPr lang="en-US" dirty="0"/>
          </a:p>
        </p:txBody>
      </p:sp>
      <p:pic>
        <p:nvPicPr>
          <p:cNvPr id="8" name="Picture 7">
            <a:extLst>
              <a:ext uri="{FF2B5EF4-FFF2-40B4-BE49-F238E27FC236}">
                <a16:creationId xmlns:a16="http://schemas.microsoft.com/office/drawing/2014/main" id="{716D427B-B718-48D0-FABA-ECA94FA760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4227" y="3848535"/>
            <a:ext cx="3096057" cy="2848373"/>
          </a:xfrm>
          <a:prstGeom prst="rect">
            <a:avLst/>
          </a:prstGeom>
        </p:spPr>
      </p:pic>
      <p:sp>
        <p:nvSpPr>
          <p:cNvPr id="10" name="TextBox 9">
            <a:extLst>
              <a:ext uri="{FF2B5EF4-FFF2-40B4-BE49-F238E27FC236}">
                <a16:creationId xmlns:a16="http://schemas.microsoft.com/office/drawing/2014/main" id="{038E7A86-6BA0-B861-B8B2-F41AE6DB3740}"/>
              </a:ext>
            </a:extLst>
          </p:cNvPr>
          <p:cNvSpPr txBox="1"/>
          <p:nvPr/>
        </p:nvSpPr>
        <p:spPr>
          <a:xfrm>
            <a:off x="1154954" y="2281601"/>
            <a:ext cx="6094428" cy="523220"/>
          </a:xfrm>
          <a:prstGeom prst="rect">
            <a:avLst/>
          </a:prstGeom>
          <a:noFill/>
        </p:spPr>
        <p:txBody>
          <a:bodyPr wrap="square">
            <a:spAutoFit/>
          </a:bodyPr>
          <a:lstStyle/>
          <a:p>
            <a:r>
              <a:rPr lang="en-US" sz="2800" b="1" u="sng" dirty="0"/>
              <a:t>Amount of students</a:t>
            </a:r>
          </a:p>
        </p:txBody>
      </p:sp>
      <p:sp>
        <p:nvSpPr>
          <p:cNvPr id="12" name="TextBox 11">
            <a:extLst>
              <a:ext uri="{FF2B5EF4-FFF2-40B4-BE49-F238E27FC236}">
                <a16:creationId xmlns:a16="http://schemas.microsoft.com/office/drawing/2014/main" id="{8FB1B3E8-24FA-B675-E522-ED23545E5A81}"/>
              </a:ext>
            </a:extLst>
          </p:cNvPr>
          <p:cNvSpPr txBox="1"/>
          <p:nvPr/>
        </p:nvSpPr>
        <p:spPr>
          <a:xfrm>
            <a:off x="7320782" y="2238826"/>
            <a:ext cx="6094428" cy="523220"/>
          </a:xfrm>
          <a:prstGeom prst="rect">
            <a:avLst/>
          </a:prstGeom>
          <a:noFill/>
        </p:spPr>
        <p:txBody>
          <a:bodyPr wrap="square">
            <a:spAutoFit/>
          </a:bodyPr>
          <a:lstStyle/>
          <a:p>
            <a:r>
              <a:rPr lang="en-US" sz="2800" b="1" u="sng" dirty="0"/>
              <a:t>Amount of growth</a:t>
            </a:r>
          </a:p>
        </p:txBody>
      </p:sp>
      <p:sp>
        <p:nvSpPr>
          <p:cNvPr id="14" name="TextBox 13">
            <a:extLst>
              <a:ext uri="{FF2B5EF4-FFF2-40B4-BE49-F238E27FC236}">
                <a16:creationId xmlns:a16="http://schemas.microsoft.com/office/drawing/2014/main" id="{9AB85E19-187C-A90A-A259-E98A1E23476F}"/>
              </a:ext>
            </a:extLst>
          </p:cNvPr>
          <p:cNvSpPr txBox="1"/>
          <p:nvPr/>
        </p:nvSpPr>
        <p:spPr>
          <a:xfrm>
            <a:off x="7320781" y="2691257"/>
            <a:ext cx="2897875" cy="2308324"/>
          </a:xfrm>
          <a:prstGeom prst="rect">
            <a:avLst/>
          </a:prstGeom>
          <a:noFill/>
        </p:spPr>
        <p:txBody>
          <a:bodyPr wrap="square">
            <a:spAutoFit/>
          </a:bodyPr>
          <a:lstStyle/>
          <a:p>
            <a:pPr marL="0" indent="0">
              <a:buNone/>
            </a:pPr>
            <a:r>
              <a:rPr lang="en-US" sz="2400" dirty="0"/>
              <a:t>Students in my target group will move up by at least 1.5 grade levels in reading in the district reading assessment.</a:t>
            </a:r>
          </a:p>
        </p:txBody>
      </p:sp>
    </p:spTree>
    <p:extLst>
      <p:ext uri="{BB962C8B-B14F-4D97-AF65-F5344CB8AC3E}">
        <p14:creationId xmlns:p14="http://schemas.microsoft.com/office/powerpoint/2010/main" val="156620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Growth Goals </a:t>
            </a:r>
          </a:p>
        </p:txBody>
      </p:sp>
      <p:grpSp>
        <p:nvGrpSpPr>
          <p:cNvPr id="3" name="Group 9">
            <a:extLst>
              <a:ext uri="{FF2B5EF4-FFF2-40B4-BE49-F238E27FC236}">
                <a16:creationId xmlns:a16="http://schemas.microsoft.com/office/drawing/2014/main" id="{D3E77184-DFE3-2EAB-BEC5-F65E5EB7B4D1}"/>
              </a:ext>
              <a:ext uri="{C183D7F6-B498-43B3-948B-1728B52AA6E4}">
                <adec:decorative xmlns:adec="http://schemas.microsoft.com/office/drawing/2017/decorative" val="1"/>
              </a:ext>
            </a:extLst>
          </p:cNvPr>
          <p:cNvGrpSpPr>
            <a:grpSpLocks/>
          </p:cNvGrpSpPr>
          <p:nvPr/>
        </p:nvGrpSpPr>
        <p:grpSpPr bwMode="auto">
          <a:xfrm>
            <a:off x="707720" y="2522681"/>
            <a:ext cx="11009167" cy="1600200"/>
            <a:chOff x="240153" y="3853712"/>
            <a:chExt cx="11009167" cy="1600200"/>
          </a:xfrm>
        </p:grpSpPr>
        <p:sp>
          <p:nvSpPr>
            <p:cNvPr id="4" name="TextBox 3">
              <a:extLst>
                <a:ext uri="{FF2B5EF4-FFF2-40B4-BE49-F238E27FC236}">
                  <a16:creationId xmlns:a16="http://schemas.microsoft.com/office/drawing/2014/main" id="{5F08B73D-E43A-7200-6044-5F3EE890C484}"/>
                </a:ext>
              </a:extLst>
            </p:cNvPr>
            <p:cNvSpPr txBox="1">
              <a:spLocks noChangeArrowheads="1"/>
            </p:cNvSpPr>
            <p:nvPr/>
          </p:nvSpPr>
          <p:spPr bwMode="auto">
            <a:xfrm>
              <a:off x="240153" y="4145981"/>
              <a:ext cx="5943600"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800000"/>
                  </a:solidFill>
                </a:rPr>
                <a:t>Based on quality baseline data and educator-determined definition of mastery. Goal is structured based on all students attaining mastery.</a:t>
              </a:r>
            </a:p>
          </p:txBody>
        </p:sp>
        <p:sp>
          <p:nvSpPr>
            <p:cNvPr id="5" name="Content Placeholder 2">
              <a:extLst>
                <a:ext uri="{FF2B5EF4-FFF2-40B4-BE49-F238E27FC236}">
                  <a16:creationId xmlns:a16="http://schemas.microsoft.com/office/drawing/2014/main" id="{318D39EC-92D7-B211-DF36-927FC6120BB0}"/>
                </a:ext>
              </a:extLst>
            </p:cNvPr>
            <p:cNvSpPr txBox="1">
              <a:spLocks/>
            </p:cNvSpPr>
            <p:nvPr/>
          </p:nvSpPr>
          <p:spPr bwMode="auto">
            <a:xfrm>
              <a:off x="6819353" y="3853712"/>
              <a:ext cx="44299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20000"/>
                </a:spcBef>
                <a:spcAft>
                  <a:spcPct val="0"/>
                </a:spcAft>
                <a:buFont typeface="Arial" charset="0"/>
                <a:buNone/>
              </a:pPr>
              <a:r>
                <a:rPr lang="en-US" sz="4000" b="1" dirty="0">
                  <a:solidFill>
                    <a:srgbClr val="800000"/>
                  </a:solidFill>
                  <a:latin typeface="Abadi MT Condensed Extra Bold" charset="0"/>
                  <a:cs typeface="Abadi MT Condensed Extra Bold" charset="0"/>
                </a:rPr>
                <a:t>Class                         Mastery</a:t>
              </a:r>
            </a:p>
            <a:p>
              <a:pPr fontAlgn="base">
                <a:spcBef>
                  <a:spcPct val="20000"/>
                </a:spcBef>
                <a:spcAft>
                  <a:spcPct val="0"/>
                </a:spcAft>
                <a:buFont typeface="Arial" charset="0"/>
                <a:buNone/>
              </a:pPr>
              <a:endParaRPr lang="en-US" sz="1200" b="1" dirty="0">
                <a:solidFill>
                  <a:prstClr val="black"/>
                </a:solidFill>
                <a:latin typeface="Abadi MT Condensed Extra Bold" charset="0"/>
                <a:cs typeface="Abadi MT Condensed Extra Bold" charset="0"/>
              </a:endParaRPr>
            </a:p>
          </p:txBody>
        </p:sp>
      </p:grpSp>
      <p:sp>
        <p:nvSpPr>
          <p:cNvPr id="11" name="TextBox 10">
            <a:extLst>
              <a:ext uri="{FF2B5EF4-FFF2-40B4-BE49-F238E27FC236}">
                <a16:creationId xmlns:a16="http://schemas.microsoft.com/office/drawing/2014/main" id="{AD23EE9D-C897-CB6C-E5E8-258B156A1CD0}"/>
              </a:ext>
            </a:extLst>
          </p:cNvPr>
          <p:cNvSpPr txBox="1">
            <a:spLocks noChangeArrowheads="1"/>
          </p:cNvSpPr>
          <p:nvPr/>
        </p:nvSpPr>
        <p:spPr bwMode="auto">
          <a:xfrm>
            <a:off x="707720" y="3967074"/>
            <a:ext cx="59436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1F497D"/>
                </a:solidFill>
              </a:rPr>
              <a:t>Establishes tiered expectations for student growth for groups of students. The educators define what growth looks like for each group of students. </a:t>
            </a:r>
          </a:p>
        </p:txBody>
      </p:sp>
      <p:sp>
        <p:nvSpPr>
          <p:cNvPr id="13" name="Content Placeholder 2">
            <a:extLst>
              <a:ext uri="{FF2B5EF4-FFF2-40B4-BE49-F238E27FC236}">
                <a16:creationId xmlns:a16="http://schemas.microsoft.com/office/drawing/2014/main" id="{2ABFFA8F-927B-908E-CDB7-3976E689BBB7}"/>
              </a:ext>
            </a:extLst>
          </p:cNvPr>
          <p:cNvSpPr>
            <a:spLocks noGrp="1"/>
          </p:cNvSpPr>
          <p:nvPr>
            <p:ph idx="1"/>
          </p:nvPr>
        </p:nvSpPr>
        <p:spPr>
          <a:xfrm>
            <a:off x="7286920" y="3545592"/>
            <a:ext cx="3276600" cy="1858963"/>
          </a:xfrm>
        </p:spPr>
        <p:txBody>
          <a:bodyPr/>
          <a:lstStyle/>
          <a:p>
            <a:pPr marL="107950" indent="0">
              <a:buFont typeface="Arial" charset="0"/>
              <a:buNone/>
            </a:pPr>
            <a:endParaRPr lang="en-US" sz="1200" dirty="0">
              <a:latin typeface="Abadi MT Condensed Extra Bold" charset="0"/>
              <a:cs typeface="Abadi MT Condensed Extra Bold" charset="0"/>
            </a:endParaRPr>
          </a:p>
          <a:p>
            <a:pPr marL="107950" indent="0">
              <a:buFont typeface="Arial" charset="0"/>
              <a:buNone/>
            </a:pPr>
            <a:r>
              <a:rPr lang="en-US" sz="3600" b="1" dirty="0">
                <a:solidFill>
                  <a:schemeClr val="tx2"/>
                </a:solidFill>
                <a:latin typeface="Abadi MT Condensed Extra Bold" charset="0"/>
                <a:cs typeface="Abadi MT Condensed Extra Bold" charset="0"/>
              </a:rPr>
              <a:t>Differentiated Growth</a:t>
            </a:r>
          </a:p>
        </p:txBody>
      </p:sp>
      <p:grpSp>
        <p:nvGrpSpPr>
          <p:cNvPr id="15" name="Group 14">
            <a:extLst>
              <a:ext uri="{FF2B5EF4-FFF2-40B4-BE49-F238E27FC236}">
                <a16:creationId xmlns:a16="http://schemas.microsoft.com/office/drawing/2014/main" id="{B22BD726-688E-22BE-57B7-805E7AD01568}"/>
              </a:ext>
              <a:ext uri="{C183D7F6-B498-43B3-948B-1728B52AA6E4}">
                <adec:decorative xmlns:adec="http://schemas.microsoft.com/office/drawing/2017/decorative" val="1"/>
              </a:ext>
            </a:extLst>
          </p:cNvPr>
          <p:cNvGrpSpPr>
            <a:grpSpLocks/>
          </p:cNvGrpSpPr>
          <p:nvPr/>
        </p:nvGrpSpPr>
        <p:grpSpPr bwMode="auto">
          <a:xfrm>
            <a:off x="770780" y="4964930"/>
            <a:ext cx="10287351" cy="1600200"/>
            <a:chOff x="302795" y="4724400"/>
            <a:chExt cx="10287821" cy="1600200"/>
          </a:xfrm>
        </p:grpSpPr>
        <p:sp>
          <p:nvSpPr>
            <p:cNvPr id="16" name="TextBox 5">
              <a:extLst>
                <a:ext uri="{FF2B5EF4-FFF2-40B4-BE49-F238E27FC236}">
                  <a16:creationId xmlns:a16="http://schemas.microsoft.com/office/drawing/2014/main" id="{1A9883A0-8673-CCF3-51CC-AD7FFEAAC07C}"/>
                </a:ext>
              </a:extLst>
            </p:cNvPr>
            <p:cNvSpPr txBox="1">
              <a:spLocks noChangeArrowheads="1"/>
            </p:cNvSpPr>
            <p:nvPr/>
          </p:nvSpPr>
          <p:spPr bwMode="auto">
            <a:xfrm>
              <a:off x="302795" y="4927937"/>
              <a:ext cx="6021805"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sz="2000" b="1" dirty="0">
                  <a:solidFill>
                    <a:srgbClr val="4F6228"/>
                  </a:solidFill>
                </a:rPr>
                <a:t>Teams of teachers agree to work collaboratively and share responsibility/accountability for student learning for a content area, grade level, or school.</a:t>
              </a:r>
            </a:p>
          </p:txBody>
        </p:sp>
        <p:sp>
          <p:nvSpPr>
            <p:cNvPr id="17" name="Content Placeholder 2">
              <a:extLst>
                <a:ext uri="{FF2B5EF4-FFF2-40B4-BE49-F238E27FC236}">
                  <a16:creationId xmlns:a16="http://schemas.microsoft.com/office/drawing/2014/main" id="{AA7D42D4-3667-B6BA-9343-6F1161123163}"/>
                </a:ext>
              </a:extLst>
            </p:cNvPr>
            <p:cNvSpPr txBox="1">
              <a:spLocks/>
            </p:cNvSpPr>
            <p:nvPr/>
          </p:nvSpPr>
          <p:spPr>
            <a:xfrm>
              <a:off x="6819234" y="4724400"/>
              <a:ext cx="3771382"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7" indent="0">
                <a:buFont typeface="Arial" pitchFamily="34" charset="0"/>
                <a:buNone/>
                <a:defRPr/>
              </a:pPr>
              <a:r>
                <a:rPr lang="en-US" sz="3600" dirty="0">
                  <a:solidFill>
                    <a:srgbClr val="9BBB59">
                      <a:lumMod val="50000"/>
                    </a:srgbClr>
                  </a:solidFill>
                  <a:latin typeface="Abadi MT Condensed Extra Bold"/>
                  <a:cs typeface="Abadi MT Condensed Extra Bold"/>
                </a:rPr>
                <a:t>Shared Performance</a:t>
              </a:r>
            </a:p>
          </p:txBody>
        </p:sp>
      </p:grpSp>
    </p:spTree>
    <p:extLst>
      <p:ext uri="{BB962C8B-B14F-4D97-AF65-F5344CB8AC3E}">
        <p14:creationId xmlns:p14="http://schemas.microsoft.com/office/powerpoint/2010/main" val="149788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a:xfrm>
            <a:off x="1164380" y="672010"/>
            <a:ext cx="8761413" cy="706964"/>
          </a:xfrm>
        </p:spPr>
        <p:txBody>
          <a:bodyPr/>
          <a:lstStyle/>
          <a:p>
            <a:r>
              <a:rPr lang="en-US" dirty="0">
                <a:effectLst>
                  <a:outerShdw blurRad="38100" dist="38100" dir="2700000" algn="tl">
                    <a:srgbClr val="000000">
                      <a:alpha val="43137"/>
                    </a:srgbClr>
                  </a:outerShdw>
                </a:effectLst>
              </a:rPr>
              <a:t>Growth Goal – Class Mastery  </a:t>
            </a:r>
          </a:p>
        </p:txBody>
      </p:sp>
      <p:graphicFrame>
        <p:nvGraphicFramePr>
          <p:cNvPr id="8" name="Table 7">
            <a:extLst>
              <a:ext uri="{FF2B5EF4-FFF2-40B4-BE49-F238E27FC236}">
                <a16:creationId xmlns:a16="http://schemas.microsoft.com/office/drawing/2014/main" id="{9ED9D0A8-6F76-5E94-2AFD-7692603E2F19}"/>
              </a:ext>
            </a:extLst>
          </p:cNvPr>
          <p:cNvGraphicFramePr>
            <a:graphicFrameLocks noGrp="1"/>
          </p:cNvGraphicFramePr>
          <p:nvPr>
            <p:extLst>
              <p:ext uri="{D42A27DB-BD31-4B8C-83A1-F6EECF244321}">
                <p14:modId xmlns:p14="http://schemas.microsoft.com/office/powerpoint/2010/main" val="1584131279"/>
              </p:ext>
            </p:extLst>
          </p:nvPr>
        </p:nvGraphicFramePr>
        <p:xfrm>
          <a:off x="1828800" y="1463816"/>
          <a:ext cx="8534400" cy="2426369"/>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38200">
                <a:tc rowSpan="2">
                  <a:txBody>
                    <a:bodyPr/>
                    <a:lstStyle/>
                    <a:p>
                      <a:r>
                        <a:rPr lang="en-US" dirty="0"/>
                        <a:t>Growth Goal:</a:t>
                      </a:r>
                    </a:p>
                    <a:p>
                      <a:r>
                        <a:rPr lang="en-US" b="0" i="1" baseline="0" dirty="0"/>
                        <a:t>Establish expectations for student growth.  </a:t>
                      </a:r>
                      <a:endParaRPr lang="en-US" b="0" i="1" dirty="0"/>
                    </a:p>
                  </a:txBody>
                  <a:tcPr>
                    <a:solidFill>
                      <a:schemeClr val="bg1"/>
                    </a:solidFill>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solidFill>
                      <a:schemeClr val="bg1"/>
                    </a:solidFill>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By the end of the school year, all students in reading group A will read grade-level material fluently </a:t>
                      </a:r>
                      <a:r>
                        <a:rPr lang="en-US" sz="2400" b="1" baseline="0" dirty="0">
                          <a:solidFill>
                            <a:srgbClr val="FF0000"/>
                          </a:solidFill>
                        </a:rPr>
                        <a:t> </a:t>
                      </a:r>
                      <a:r>
                        <a:rPr lang="en-US" sz="2400" b="1" dirty="0">
                          <a:solidFill>
                            <a:srgbClr val="FF0000"/>
                          </a:solidFill>
                        </a:rPr>
                        <a:t>(150 </a:t>
                      </a:r>
                      <a:r>
                        <a:rPr lang="en-US" sz="2400" b="1" dirty="0" err="1">
                          <a:solidFill>
                            <a:srgbClr val="FF0000"/>
                          </a:solidFill>
                        </a:rPr>
                        <a:t>wcpm</a:t>
                      </a:r>
                      <a:r>
                        <a:rPr lang="en-US" sz="2400" b="1" dirty="0">
                          <a:solidFill>
                            <a:srgbClr val="FF0000"/>
                          </a:solidFill>
                        </a:rPr>
                        <a:t>) with 5 or fewer errors.</a:t>
                      </a:r>
                    </a:p>
                  </a:txBody>
                  <a:tcPr>
                    <a:solidFill>
                      <a:srgbClr val="FFFFFF">
                        <a:alpha val="20000"/>
                      </a:srgbClr>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E5DA4940-6ABE-885B-EEA8-A70D03EF35AA}"/>
              </a:ext>
            </a:extLst>
          </p:cNvPr>
          <p:cNvGraphicFramePr>
            <a:graphicFrameLocks noGrp="1"/>
          </p:cNvGraphicFramePr>
          <p:nvPr>
            <p:extLst>
              <p:ext uri="{D42A27DB-BD31-4B8C-83A1-F6EECF244321}">
                <p14:modId xmlns:p14="http://schemas.microsoft.com/office/powerpoint/2010/main" val="6907055"/>
              </p:ext>
            </p:extLst>
          </p:nvPr>
        </p:nvGraphicFramePr>
        <p:xfrm>
          <a:off x="1842140" y="3551549"/>
          <a:ext cx="8547740" cy="2529840"/>
        </p:xfrm>
        <a:graphic>
          <a:graphicData uri="http://schemas.openxmlformats.org/drawingml/2006/table">
            <a:tbl>
              <a:tblPr firstRow="1" bandRow="1">
                <a:tableStyleId>{2A488322-F2BA-4B5B-9748-0D474271808F}</a:tableStyleId>
              </a:tblPr>
              <a:tblGrid>
                <a:gridCol w="4273870">
                  <a:extLst>
                    <a:ext uri="{9D8B030D-6E8A-4147-A177-3AD203B41FA5}">
                      <a16:colId xmlns:a16="http://schemas.microsoft.com/office/drawing/2014/main" val="20000"/>
                    </a:ext>
                  </a:extLst>
                </a:gridCol>
                <a:gridCol w="4273870">
                  <a:extLst>
                    <a:ext uri="{9D8B030D-6E8A-4147-A177-3AD203B41FA5}">
                      <a16:colId xmlns:a16="http://schemas.microsoft.com/office/drawing/2014/main" val="20001"/>
                    </a:ext>
                  </a:extLst>
                </a:gridCol>
              </a:tblGrid>
              <a:tr h="2025112">
                <a:tc>
                  <a:txBody>
                    <a:bodyPr/>
                    <a:lstStyle/>
                    <a:p>
                      <a:r>
                        <a:rPr lang="en-US" sz="2000" b="1" dirty="0">
                          <a:solidFill>
                            <a:schemeClr val="bg1">
                              <a:lumMod val="95000"/>
                            </a:schemeClr>
                          </a:solidFill>
                        </a:rPr>
                        <a:t>Strengths</a:t>
                      </a:r>
                      <a:r>
                        <a:rPr lang="en-US" sz="2000" dirty="0">
                          <a:solidFill>
                            <a:schemeClr val="bg1">
                              <a:lumMod val="95000"/>
                            </a:schemeClr>
                          </a:solidFill>
                        </a:rPr>
                        <a:t>:</a:t>
                      </a:r>
                    </a:p>
                    <a:p>
                      <a:pPr marL="285750" indent="-285750">
                        <a:buFont typeface="Arial"/>
                        <a:buChar char="•"/>
                      </a:pPr>
                      <a:r>
                        <a:rPr lang="en-US" sz="2000" kern="1200" dirty="0">
                          <a:solidFill>
                            <a:schemeClr val="bg1">
                              <a:lumMod val="95000"/>
                            </a:schemeClr>
                          </a:solidFill>
                          <a:effectLst/>
                        </a:rPr>
                        <a:t>Each teacher is accountable only for the students with whom he/she instructs</a:t>
                      </a:r>
                    </a:p>
                    <a:p>
                      <a:pPr marL="285750" indent="-285750">
                        <a:buFont typeface="Arial"/>
                        <a:buChar char="•"/>
                      </a:pPr>
                      <a:endParaRPr lang="en-US" sz="2000" kern="1200" dirty="0">
                        <a:solidFill>
                          <a:schemeClr val="bg1">
                            <a:lumMod val="95000"/>
                          </a:schemeClr>
                        </a:solidFill>
                        <a:effectLst/>
                      </a:endParaRPr>
                    </a:p>
                    <a:p>
                      <a:pPr marL="285750" indent="-285750">
                        <a:buFont typeface="Arial"/>
                        <a:buChar char="•"/>
                      </a:pPr>
                      <a:r>
                        <a:rPr lang="en-US" sz="2000" kern="1200" dirty="0">
                          <a:solidFill>
                            <a:schemeClr val="bg1">
                              <a:lumMod val="95000"/>
                            </a:schemeClr>
                          </a:solidFill>
                          <a:effectLst/>
                        </a:rPr>
                        <a:t>Can be easier to calculate growth</a:t>
                      </a:r>
                    </a:p>
                    <a:p>
                      <a:endParaRPr lang="en-US" sz="2000" dirty="0">
                        <a:solidFill>
                          <a:schemeClr val="bg1">
                            <a:lumMod val="9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r>
                        <a:rPr lang="en-US" sz="2000" b="1" kern="1200" dirty="0">
                          <a:solidFill>
                            <a:schemeClr val="bg1">
                              <a:lumMod val="95000"/>
                            </a:schemeClr>
                          </a:solidFill>
                          <a:effectLst/>
                        </a:rPr>
                        <a:t>Drawbacks</a:t>
                      </a:r>
                      <a:r>
                        <a:rPr lang="en-US" sz="2000" kern="1200" dirty="0">
                          <a:solidFill>
                            <a:schemeClr val="bg1">
                              <a:lumMod val="95000"/>
                            </a:schemeClr>
                          </a:solidFill>
                          <a:effectLst/>
                        </a:rPr>
                        <a: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kern="1200" dirty="0">
                          <a:solidFill>
                            <a:schemeClr val="bg1">
                              <a:lumMod val="95000"/>
                            </a:schemeClr>
                          </a:solidFill>
                          <a:effectLst/>
                        </a:rPr>
                        <a:t>Can be challenging</a:t>
                      </a:r>
                      <a:r>
                        <a:rPr lang="en-US" sz="2000" kern="1200" baseline="0" dirty="0">
                          <a:solidFill>
                            <a:schemeClr val="bg1">
                              <a:lumMod val="95000"/>
                            </a:schemeClr>
                          </a:solidFill>
                          <a:effectLst/>
                        </a:rPr>
                        <a:t> </a:t>
                      </a:r>
                      <a:r>
                        <a:rPr lang="en-US" sz="2000" kern="1200" dirty="0">
                          <a:solidFill>
                            <a:schemeClr val="bg1">
                              <a:lumMod val="95000"/>
                            </a:schemeClr>
                          </a:solidFill>
                          <a:effectLst/>
                        </a:rPr>
                        <a:t>for teachers with very small case loads or class sizes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2000" kern="1200" dirty="0">
                        <a:solidFill>
                          <a:schemeClr val="bg1">
                            <a:lumMod val="95000"/>
                          </a:schemeClr>
                        </a:solidFill>
                        <a:effectLst/>
                      </a:endParaRPr>
                    </a:p>
                    <a:p>
                      <a:pPr marL="285750" indent="-285750">
                        <a:buFont typeface="Arial"/>
                        <a:buChar char="•"/>
                      </a:pPr>
                      <a:r>
                        <a:rPr lang="en-US" sz="2000" kern="1200" dirty="0">
                          <a:solidFill>
                            <a:schemeClr val="bg1">
                              <a:lumMod val="95000"/>
                            </a:schemeClr>
                          </a:solidFill>
                          <a:effectLst/>
                          <a:latin typeface="+mn-lt"/>
                          <a:ea typeface="+mn-ea"/>
                          <a:cs typeface="+mn-cs"/>
                        </a:rPr>
                        <a:t>Requires</a:t>
                      </a:r>
                      <a:r>
                        <a:rPr lang="en-US" sz="2000" kern="1200" baseline="0" dirty="0">
                          <a:solidFill>
                            <a:schemeClr val="bg1">
                              <a:lumMod val="95000"/>
                            </a:schemeClr>
                          </a:solidFill>
                          <a:effectLst/>
                          <a:latin typeface="+mn-lt"/>
                          <a:ea typeface="+mn-ea"/>
                          <a:cs typeface="+mn-cs"/>
                        </a:rPr>
                        <a:t> all students to achieve at the same level </a:t>
                      </a:r>
                      <a:br>
                        <a:rPr lang="en-US" sz="2000" kern="1200" baseline="0" dirty="0">
                          <a:solidFill>
                            <a:schemeClr val="bg1">
                              <a:lumMod val="95000"/>
                            </a:schemeClr>
                          </a:solidFill>
                          <a:effectLst/>
                          <a:latin typeface="+mn-lt"/>
                          <a:ea typeface="+mn-ea"/>
                          <a:cs typeface="+mn-cs"/>
                        </a:rPr>
                      </a:br>
                      <a:r>
                        <a:rPr lang="en-US" sz="2000" kern="1200" baseline="0" dirty="0">
                          <a:solidFill>
                            <a:schemeClr val="bg1">
                              <a:lumMod val="95000"/>
                            </a:schemeClr>
                          </a:solidFill>
                          <a:effectLst/>
                          <a:latin typeface="+mn-lt"/>
                          <a:ea typeface="+mn-ea"/>
                          <a:cs typeface="+mn-cs"/>
                        </a:rPr>
                        <a:t>(Realistic? Rigorous?)</a:t>
                      </a:r>
                      <a:endParaRPr lang="en-US" sz="2000" kern="1200" dirty="0">
                        <a:solidFill>
                          <a:schemeClr val="bg1">
                            <a:lumMod val="95000"/>
                          </a:schemeClr>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0000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318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a:xfrm>
            <a:off x="1164380" y="672010"/>
            <a:ext cx="8761413" cy="706964"/>
          </a:xfrm>
        </p:spPr>
        <p:txBody>
          <a:bodyPr/>
          <a:lstStyle/>
          <a:p>
            <a:r>
              <a:rPr lang="en-US" dirty="0">
                <a:effectLst>
                  <a:outerShdw blurRad="38100" dist="38100" dir="2700000" algn="tl">
                    <a:srgbClr val="000000">
                      <a:alpha val="43137"/>
                    </a:srgbClr>
                  </a:outerShdw>
                </a:effectLst>
              </a:rPr>
              <a:t>Growth Goal – Differentiated</a:t>
            </a:r>
          </a:p>
        </p:txBody>
      </p:sp>
      <p:graphicFrame>
        <p:nvGraphicFramePr>
          <p:cNvPr id="3" name="Table 2">
            <a:extLst>
              <a:ext uri="{FF2B5EF4-FFF2-40B4-BE49-F238E27FC236}">
                <a16:creationId xmlns:a16="http://schemas.microsoft.com/office/drawing/2014/main" id="{8813A4C7-DDE8-6051-2C0C-13BC660E4D92}"/>
              </a:ext>
            </a:extLst>
          </p:cNvPr>
          <p:cNvGraphicFramePr>
            <a:graphicFrameLocks noGrp="1"/>
          </p:cNvGraphicFramePr>
          <p:nvPr>
            <p:extLst>
              <p:ext uri="{D42A27DB-BD31-4B8C-83A1-F6EECF244321}">
                <p14:modId xmlns:p14="http://schemas.microsoft.com/office/powerpoint/2010/main" val="791392888"/>
              </p:ext>
            </p:extLst>
          </p:nvPr>
        </p:nvGraphicFramePr>
        <p:xfrm>
          <a:off x="1718821" y="1692116"/>
          <a:ext cx="8534400" cy="2616655"/>
        </p:xfrm>
        <a:graphic>
          <a:graphicData uri="http://schemas.openxmlformats.org/drawingml/2006/table">
            <a:tbl>
              <a:tblPr firstRow="1" bandRow="1">
                <a:tableStyleId>{616DA210-FB5B-4158-B5E0-FEB733F419BA}</a:tableStyleId>
              </a:tblPr>
              <a:tblGrid>
                <a:gridCol w="1223685">
                  <a:extLst>
                    <a:ext uri="{9D8B030D-6E8A-4147-A177-3AD203B41FA5}">
                      <a16:colId xmlns:a16="http://schemas.microsoft.com/office/drawing/2014/main" val="20000"/>
                    </a:ext>
                  </a:extLst>
                </a:gridCol>
                <a:gridCol w="7310715">
                  <a:extLst>
                    <a:ext uri="{9D8B030D-6E8A-4147-A177-3AD203B41FA5}">
                      <a16:colId xmlns:a16="http://schemas.microsoft.com/office/drawing/2014/main" val="20001"/>
                    </a:ext>
                  </a:extLst>
                </a:gridCol>
              </a:tblGrid>
              <a:tr h="696415">
                <a:tc rowSpan="2">
                  <a:txBody>
                    <a:bodyPr/>
                    <a:lstStyle/>
                    <a:p>
                      <a:r>
                        <a:rPr lang="en-US" sz="1600" dirty="0"/>
                        <a:t>Growth Goal:</a:t>
                      </a:r>
                    </a:p>
                    <a:p>
                      <a:r>
                        <a:rPr lang="en-US" sz="1600" b="0" i="1" baseline="0" dirty="0"/>
                        <a:t>Establish expectations for student growth.  </a:t>
                      </a:r>
                      <a:endParaRPr lang="en-US" sz="1600" b="0" i="1" dirty="0"/>
                    </a:p>
                  </a:txBody>
                  <a:tcPr>
                    <a:solidFill>
                      <a:schemeClr val="bg1"/>
                    </a:solidFill>
                  </a:tcPr>
                </a:tc>
                <a:tc>
                  <a:txBody>
                    <a:bodyPr/>
                    <a:lstStyle/>
                    <a:p>
                      <a:r>
                        <a:rPr lang="en-US" sz="1600" b="1" i="1" kern="1200" dirty="0">
                          <a:solidFill>
                            <a:schemeClr val="tx1"/>
                          </a:solidFill>
                          <a:effectLst/>
                          <a:latin typeface="+mn-lt"/>
                          <a:ea typeface="+mn-ea"/>
                          <a:cs typeface="+mn-cs"/>
                        </a:rPr>
                        <a:t>What can I expect my students to achieve?</a:t>
                      </a:r>
                      <a:r>
                        <a:rPr lang="en-US" sz="1600" b="1" i="1" kern="1200" baseline="0" dirty="0">
                          <a:solidFill>
                            <a:schemeClr val="tx1"/>
                          </a:solidFill>
                          <a:effectLst/>
                          <a:latin typeface="+mn-lt"/>
                          <a:ea typeface="+mn-ea"/>
                          <a:cs typeface="+mn-cs"/>
                        </a:rPr>
                        <a:t> Establish rigorous expectations for student performance. (1b 1c)</a:t>
                      </a:r>
                      <a:endParaRPr lang="en-US" sz="1600" dirty="0"/>
                    </a:p>
                  </a:txBody>
                  <a:tcPr>
                    <a:solidFill>
                      <a:schemeClr val="bg1"/>
                    </a:solidFill>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342900" indent="-342900" fontAlgn="base">
                        <a:spcBef>
                          <a:spcPct val="0"/>
                        </a:spcBef>
                        <a:spcAft>
                          <a:spcPct val="0"/>
                        </a:spcAft>
                        <a:buFont typeface="Arial"/>
                        <a:buChar char="•"/>
                      </a:pPr>
                      <a:r>
                        <a:rPr lang="en-US" sz="2000" b="1" dirty="0">
                          <a:solidFill>
                            <a:srgbClr val="FF0000"/>
                          </a:solidFill>
                        </a:rPr>
                        <a:t>By the end of the 1</a:t>
                      </a:r>
                      <a:r>
                        <a:rPr lang="en-US" sz="2000" b="1" baseline="30000" dirty="0">
                          <a:solidFill>
                            <a:srgbClr val="FF0000"/>
                          </a:solidFill>
                        </a:rPr>
                        <a:t>st</a:t>
                      </a:r>
                      <a:r>
                        <a:rPr lang="en-US" sz="2000" b="1" dirty="0">
                          <a:solidFill>
                            <a:srgbClr val="FF0000"/>
                          </a:solidFill>
                        </a:rPr>
                        <a:t> </a:t>
                      </a:r>
                      <a:r>
                        <a:rPr lang="en-US" sz="2000" b="1" dirty="0" err="1">
                          <a:solidFill>
                            <a:srgbClr val="FF0000"/>
                          </a:solidFill>
                        </a:rPr>
                        <a:t>sem</a:t>
                      </a:r>
                      <a:r>
                        <a:rPr lang="en-US" sz="2000" b="1" dirty="0">
                          <a:solidFill>
                            <a:srgbClr val="FF0000"/>
                          </a:solidFill>
                        </a:rPr>
                        <a:t>, students who read 40 or fewer words correctly on the </a:t>
                      </a:r>
                      <a:r>
                        <a:rPr lang="en-US" sz="2000" b="1" dirty="0" err="1">
                          <a:solidFill>
                            <a:srgbClr val="FF0000"/>
                          </a:solidFill>
                        </a:rPr>
                        <a:t>Dolch</a:t>
                      </a:r>
                      <a:r>
                        <a:rPr lang="en-US" sz="2000" b="1" dirty="0">
                          <a:solidFill>
                            <a:srgbClr val="FF0000"/>
                          </a:solidFill>
                        </a:rPr>
                        <a:t> word list will read 75+ words correctly. </a:t>
                      </a:r>
                    </a:p>
                    <a:p>
                      <a:pPr marL="342900" indent="-342900" fontAlgn="base">
                        <a:spcBef>
                          <a:spcPct val="0"/>
                        </a:spcBef>
                        <a:spcAft>
                          <a:spcPct val="0"/>
                        </a:spcAft>
                        <a:buFont typeface="Arial"/>
                        <a:buChar char="•"/>
                      </a:pPr>
                      <a:r>
                        <a:rPr lang="en-US" sz="2000" b="1" dirty="0">
                          <a:solidFill>
                            <a:srgbClr val="FF0000"/>
                          </a:solidFill>
                        </a:rPr>
                        <a:t>Students who read 40-80 words correctly on the </a:t>
                      </a:r>
                      <a:r>
                        <a:rPr lang="en-US" sz="2000" b="1" dirty="0" err="1">
                          <a:solidFill>
                            <a:srgbClr val="FF0000"/>
                          </a:solidFill>
                        </a:rPr>
                        <a:t>Dolch</a:t>
                      </a:r>
                      <a:r>
                        <a:rPr lang="en-US" sz="2000" b="1" dirty="0">
                          <a:solidFill>
                            <a:srgbClr val="FF0000"/>
                          </a:solidFill>
                        </a:rPr>
                        <a:t> word list will read 100+</a:t>
                      </a:r>
                      <a:r>
                        <a:rPr lang="en-US" sz="2000" b="1" baseline="0" dirty="0">
                          <a:solidFill>
                            <a:srgbClr val="FF0000"/>
                          </a:solidFill>
                        </a:rPr>
                        <a:t> </a:t>
                      </a:r>
                      <a:r>
                        <a:rPr lang="en-US" sz="2000" b="1" dirty="0">
                          <a:solidFill>
                            <a:srgbClr val="FF0000"/>
                          </a:solidFill>
                        </a:rPr>
                        <a:t>words correctly. </a:t>
                      </a:r>
                    </a:p>
                    <a:p>
                      <a:pPr marL="342900" indent="-342900" fontAlgn="base">
                        <a:spcBef>
                          <a:spcPct val="0"/>
                        </a:spcBef>
                        <a:spcAft>
                          <a:spcPct val="0"/>
                        </a:spcAft>
                        <a:buFont typeface="Arial"/>
                        <a:buChar char="•"/>
                      </a:pPr>
                      <a:r>
                        <a:rPr lang="en-US" sz="2000" b="1" dirty="0">
                          <a:solidFill>
                            <a:srgbClr val="FF0000"/>
                          </a:solidFill>
                        </a:rPr>
                        <a:t>Students who read 80+</a:t>
                      </a:r>
                      <a:r>
                        <a:rPr lang="en-US" sz="2000" b="1" baseline="0" dirty="0">
                          <a:solidFill>
                            <a:srgbClr val="FF0000"/>
                          </a:solidFill>
                        </a:rPr>
                        <a:t> </a:t>
                      </a:r>
                      <a:r>
                        <a:rPr lang="en-US" sz="2000" b="1" dirty="0">
                          <a:solidFill>
                            <a:srgbClr val="FF0000"/>
                          </a:solidFill>
                        </a:rPr>
                        <a:t>words correctly will increase their number of words, or read the entire 133-word list correctly.</a:t>
                      </a:r>
                    </a:p>
                  </a:txBody>
                  <a:tcPr>
                    <a:solidFill>
                      <a:schemeClr val="bg1">
                        <a:alpha val="20000"/>
                      </a:schemeClr>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C0452467-ADCC-AB8D-359B-4E4C9347B369}"/>
              </a:ext>
            </a:extLst>
          </p:cNvPr>
          <p:cNvGraphicFramePr>
            <a:graphicFrameLocks noGrp="1"/>
          </p:cNvGraphicFramePr>
          <p:nvPr>
            <p:extLst>
              <p:ext uri="{D42A27DB-BD31-4B8C-83A1-F6EECF244321}">
                <p14:modId xmlns:p14="http://schemas.microsoft.com/office/powerpoint/2010/main" val="1536279499"/>
              </p:ext>
            </p:extLst>
          </p:nvPr>
        </p:nvGraphicFramePr>
        <p:xfrm>
          <a:off x="1718821" y="4308771"/>
          <a:ext cx="8534400" cy="1737360"/>
        </p:xfrm>
        <a:graphic>
          <a:graphicData uri="http://schemas.openxmlformats.org/drawingml/2006/table">
            <a:tbl>
              <a:tblPr firstRow="1" bandRow="1">
                <a:tableStyleId>{2A488322-F2BA-4B5B-9748-0D474271808F}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r>
                        <a:rPr lang="en-US" sz="1800" b="1" dirty="0">
                          <a:solidFill>
                            <a:schemeClr val="bg1"/>
                          </a:solidFill>
                        </a:rPr>
                        <a:t>Strengths</a:t>
                      </a:r>
                      <a:r>
                        <a:rPr lang="en-US" sz="1800" dirty="0">
                          <a:solidFill>
                            <a:schemeClr val="bg1"/>
                          </a:solidFill>
                        </a:rPr>
                        <a:t>:</a:t>
                      </a:r>
                    </a:p>
                    <a:p>
                      <a:pPr marL="285750" indent="-285750">
                        <a:buFont typeface="Arial"/>
                        <a:buChar char="•"/>
                      </a:pPr>
                      <a:r>
                        <a:rPr lang="en-US" sz="1800" kern="1200" dirty="0">
                          <a:solidFill>
                            <a:schemeClr val="bg1"/>
                          </a:solidFill>
                          <a:effectLst/>
                        </a:rPr>
                        <a:t>Each teacher is accountable for students whom he/she instructs</a:t>
                      </a:r>
                    </a:p>
                    <a:p>
                      <a:pPr marL="285750" indent="-285750">
                        <a:buFont typeface="Arial"/>
                        <a:buChar char="•"/>
                      </a:pPr>
                      <a:endParaRPr lang="en-US" sz="1800" kern="1200" dirty="0">
                        <a:solidFill>
                          <a:schemeClr val="bg1"/>
                        </a:solidFill>
                        <a:effectLst/>
                      </a:endParaRPr>
                    </a:p>
                    <a:p>
                      <a:pPr marL="285750" indent="-285750">
                        <a:buFont typeface="Arial"/>
                        <a:buChar char="•"/>
                      </a:pPr>
                      <a:r>
                        <a:rPr lang="en-US" sz="1800" kern="1200" dirty="0">
                          <a:solidFill>
                            <a:schemeClr val="bg1"/>
                          </a:solidFill>
                          <a:effectLst/>
                        </a:rPr>
                        <a:t>Allows for different thresholds within a group/grade level</a:t>
                      </a:r>
                      <a:endParaRPr lang="en-US" sz="1800" kern="1200" dirty="0">
                        <a:solidFill>
                          <a:schemeClr val="bg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r>
                        <a:rPr lang="en-US" sz="1800" b="1" kern="1200" dirty="0">
                          <a:solidFill>
                            <a:schemeClr val="bg1"/>
                          </a:solidFill>
                          <a:effectLst/>
                        </a:rPr>
                        <a:t>Drawbacks</a:t>
                      </a:r>
                      <a:r>
                        <a:rPr lang="en-US" sz="1800" kern="1200" dirty="0">
                          <a:solidFill>
                            <a:schemeClr val="bg1"/>
                          </a:solidFill>
                          <a:effectLst/>
                        </a:rPr>
                        <a: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rPr>
                        <a:t>Can be more challenging to calculate growth</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a:solidFill>
                          <a:schemeClr val="bg1"/>
                        </a:solidFill>
                        <a:effectLst/>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rPr>
                        <a:t>Does not recognize more than one educator contributing to growth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0000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529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a:xfrm>
            <a:off x="1164380" y="672010"/>
            <a:ext cx="8761413" cy="706964"/>
          </a:xfrm>
        </p:spPr>
        <p:txBody>
          <a:bodyPr/>
          <a:lstStyle/>
          <a:p>
            <a:r>
              <a:rPr lang="en-US" dirty="0">
                <a:effectLst>
                  <a:outerShdw blurRad="38100" dist="38100" dir="2700000" algn="tl">
                    <a:srgbClr val="000000">
                      <a:alpha val="43137"/>
                    </a:srgbClr>
                  </a:outerShdw>
                </a:effectLst>
              </a:rPr>
              <a:t>Growth Goal – Shared Performance </a:t>
            </a:r>
          </a:p>
        </p:txBody>
      </p:sp>
      <p:graphicFrame>
        <p:nvGraphicFramePr>
          <p:cNvPr id="5" name="Table 4">
            <a:extLst>
              <a:ext uri="{FF2B5EF4-FFF2-40B4-BE49-F238E27FC236}">
                <a16:creationId xmlns:a16="http://schemas.microsoft.com/office/drawing/2014/main" id="{AE2EB110-B7BB-799E-9F4F-37BFCC1268DF}"/>
              </a:ext>
            </a:extLst>
          </p:cNvPr>
          <p:cNvGraphicFramePr>
            <a:graphicFrameLocks noGrp="1"/>
          </p:cNvGraphicFramePr>
          <p:nvPr>
            <p:extLst>
              <p:ext uri="{D42A27DB-BD31-4B8C-83A1-F6EECF244321}">
                <p14:modId xmlns:p14="http://schemas.microsoft.com/office/powerpoint/2010/main" val="1267685799"/>
              </p:ext>
            </p:extLst>
          </p:nvPr>
        </p:nvGraphicFramePr>
        <p:xfrm>
          <a:off x="1718821" y="1744591"/>
          <a:ext cx="8534400" cy="2426369"/>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38200">
                <a:tc rowSpan="2">
                  <a:txBody>
                    <a:bodyPr/>
                    <a:lstStyle/>
                    <a:p>
                      <a:r>
                        <a:rPr lang="en-US" dirty="0"/>
                        <a:t>Growth Goal:</a:t>
                      </a:r>
                    </a:p>
                    <a:p>
                      <a:r>
                        <a:rPr lang="en-US" b="0" i="1" baseline="0" dirty="0"/>
                        <a:t>Establish expectations for student growth.  </a:t>
                      </a:r>
                      <a:endParaRPr lang="en-US" b="0" i="1" dirty="0"/>
                    </a:p>
                  </a:txBody>
                  <a:tcPr>
                    <a:solidFill>
                      <a:schemeClr val="bg1"/>
                    </a:solidFill>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solidFill>
                      <a:schemeClr val="bg1"/>
                    </a:solidFill>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By the end of the school year, all students in Geometry will show an improvement in the ability to apply geometric methods to solve design problems, moving up 1 rubric score.</a:t>
                      </a:r>
                    </a:p>
                  </a:txBody>
                  <a:tcPr>
                    <a:solidFill>
                      <a:srgbClr val="FFFFFF">
                        <a:alpha val="20000"/>
                      </a:srgbClr>
                    </a:solidFill>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B9784C7B-386E-E8B2-3BB4-36D3821DD581}"/>
              </a:ext>
            </a:extLst>
          </p:cNvPr>
          <p:cNvGraphicFramePr>
            <a:graphicFrameLocks noGrp="1"/>
          </p:cNvGraphicFramePr>
          <p:nvPr>
            <p:extLst>
              <p:ext uri="{D42A27DB-BD31-4B8C-83A1-F6EECF244321}">
                <p14:modId xmlns:p14="http://schemas.microsoft.com/office/powerpoint/2010/main" val="1867775655"/>
              </p:ext>
            </p:extLst>
          </p:nvPr>
        </p:nvGraphicFramePr>
        <p:xfrm>
          <a:off x="1718821" y="4170960"/>
          <a:ext cx="8534400" cy="1737360"/>
        </p:xfrm>
        <a:graphic>
          <a:graphicData uri="http://schemas.openxmlformats.org/drawingml/2006/table">
            <a:tbl>
              <a:tblPr firstRow="1" bandRow="1">
                <a:tableStyleId>{2A488322-F2BA-4B5B-9748-0D474271808F}</a:tableStyleId>
              </a:tblPr>
              <a:tblGrid>
                <a:gridCol w="4267200">
                  <a:extLst>
                    <a:ext uri="{9D8B030D-6E8A-4147-A177-3AD203B41FA5}">
                      <a16:colId xmlns:a16="http://schemas.microsoft.com/office/drawing/2014/main" val="1568742567"/>
                    </a:ext>
                  </a:extLst>
                </a:gridCol>
                <a:gridCol w="4267200">
                  <a:extLst>
                    <a:ext uri="{9D8B030D-6E8A-4147-A177-3AD203B41FA5}">
                      <a16:colId xmlns:a16="http://schemas.microsoft.com/office/drawing/2014/main" val="2346356386"/>
                    </a:ext>
                  </a:extLst>
                </a:gridCol>
              </a:tblGrid>
              <a:tr h="370840">
                <a:tc>
                  <a:txBody>
                    <a:bodyPr/>
                    <a:lstStyle/>
                    <a:p>
                      <a:r>
                        <a:rPr lang="en-US" sz="1800" b="1" dirty="0">
                          <a:solidFill>
                            <a:schemeClr val="bg1"/>
                          </a:solidFill>
                        </a:rPr>
                        <a:t>Strengths</a:t>
                      </a:r>
                      <a:r>
                        <a:rPr lang="en-US" sz="1800" dirty="0">
                          <a:solidFill>
                            <a:schemeClr val="bg1"/>
                          </a:solidFill>
                        </a:rPr>
                        <a:t>:</a:t>
                      </a:r>
                    </a:p>
                    <a:p>
                      <a:pPr marL="285750" indent="-285750">
                        <a:buFont typeface="Arial"/>
                        <a:buChar char="•"/>
                      </a:pPr>
                      <a:r>
                        <a:rPr lang="en-US" sz="1800" kern="1200" dirty="0">
                          <a:solidFill>
                            <a:schemeClr val="bg1"/>
                          </a:solidFill>
                          <a:effectLst/>
                        </a:rPr>
                        <a:t>Promotes shared accountability of students</a:t>
                      </a:r>
                    </a:p>
                    <a:p>
                      <a:pPr marL="285750" indent="-285750">
                        <a:buFont typeface="Arial"/>
                        <a:buChar char="•"/>
                      </a:pPr>
                      <a:endParaRPr lang="en-US" sz="1800" kern="1200" dirty="0">
                        <a:solidFill>
                          <a:schemeClr val="bg1"/>
                        </a:solidFill>
                        <a:effectLst/>
                      </a:endParaRPr>
                    </a:p>
                    <a:p>
                      <a:pPr marL="285750" indent="-285750">
                        <a:buFont typeface="Arial"/>
                        <a:buChar char="•"/>
                      </a:pPr>
                      <a:r>
                        <a:rPr lang="en-US" sz="1800" kern="1200" dirty="0">
                          <a:solidFill>
                            <a:schemeClr val="bg1"/>
                          </a:solidFill>
                          <a:effectLst/>
                        </a:rPr>
                        <a:t>Recognizes more than one educator contributing</a:t>
                      </a:r>
                      <a:r>
                        <a:rPr lang="en-US" sz="1800" kern="1200" baseline="0" dirty="0">
                          <a:solidFill>
                            <a:schemeClr val="bg1"/>
                          </a:solidFill>
                          <a:effectLst/>
                        </a:rPr>
                        <a:t> to growth</a:t>
                      </a:r>
                      <a:endParaRPr lang="en-US" sz="1800" kern="1200" dirty="0">
                        <a:solidFill>
                          <a:schemeClr val="bg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r>
                        <a:rPr lang="en-US" sz="1800" b="1" kern="1200" dirty="0">
                          <a:solidFill>
                            <a:schemeClr val="bg1"/>
                          </a:solidFill>
                          <a:effectLst/>
                        </a:rPr>
                        <a:t>Drawbacks</a:t>
                      </a:r>
                      <a:r>
                        <a:rPr lang="en-US" sz="1800" kern="1200" dirty="0">
                          <a:solidFill>
                            <a:schemeClr val="bg1"/>
                          </a:solidFill>
                          <a:effectLst/>
                        </a:rPr>
                        <a: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rPr>
                        <a:t>Requires all students to demonstrate the same amount of</a:t>
                      </a:r>
                      <a:r>
                        <a:rPr lang="en-US" sz="1800" kern="1200" baseline="0" dirty="0">
                          <a:solidFill>
                            <a:schemeClr val="bg1"/>
                          </a:solidFill>
                          <a:effectLst/>
                        </a:rPr>
                        <a:t> growth</a:t>
                      </a:r>
                      <a:br>
                        <a:rPr lang="en-US" sz="1800" kern="1200" baseline="0" dirty="0">
                          <a:solidFill>
                            <a:schemeClr val="bg1"/>
                          </a:solidFill>
                          <a:effectLst/>
                        </a:rPr>
                      </a:br>
                      <a:r>
                        <a:rPr lang="en-US" sz="1800" kern="1200" baseline="0" dirty="0">
                          <a:solidFill>
                            <a:schemeClr val="bg1"/>
                          </a:solidFill>
                          <a:effectLst/>
                        </a:rPr>
                        <a:t>(Realistic? Rigorous)</a:t>
                      </a:r>
                      <a:endParaRPr lang="en-US" sz="1800" kern="1200" dirty="0">
                        <a:solidFill>
                          <a:schemeClr val="bg1"/>
                        </a:solidFill>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0000FF"/>
                    </a:solidFill>
                  </a:tcPr>
                </a:tc>
                <a:extLst>
                  <a:ext uri="{0D108BD9-81ED-4DB2-BD59-A6C34878D82A}">
                    <a16:rowId xmlns:a16="http://schemas.microsoft.com/office/drawing/2014/main" val="214929642"/>
                  </a:ext>
                </a:extLst>
              </a:tr>
            </a:tbl>
          </a:graphicData>
        </a:graphic>
      </p:graphicFrame>
    </p:spTree>
    <p:extLst>
      <p:ext uri="{BB962C8B-B14F-4D97-AF65-F5344CB8AC3E}">
        <p14:creationId xmlns:p14="http://schemas.microsoft.com/office/powerpoint/2010/main" val="2131574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Provide Rationale</a:t>
            </a:r>
          </a:p>
        </p:txBody>
      </p:sp>
      <p:graphicFrame>
        <p:nvGraphicFramePr>
          <p:cNvPr id="4" name="Table 3">
            <a:extLst>
              <a:ext uri="{FF2B5EF4-FFF2-40B4-BE49-F238E27FC236}">
                <a16:creationId xmlns:a16="http://schemas.microsoft.com/office/drawing/2014/main" id="{5DED6300-320D-BC83-4C90-6AF8786E58A3}"/>
              </a:ext>
            </a:extLst>
          </p:cNvPr>
          <p:cNvGraphicFramePr>
            <a:graphicFrameLocks noGrp="1"/>
          </p:cNvGraphicFramePr>
          <p:nvPr>
            <p:extLst>
              <p:ext uri="{D42A27DB-BD31-4B8C-83A1-F6EECF244321}">
                <p14:modId xmlns:p14="http://schemas.microsoft.com/office/powerpoint/2010/main" val="3600906570"/>
              </p:ext>
            </p:extLst>
          </p:nvPr>
        </p:nvGraphicFramePr>
        <p:xfrm>
          <a:off x="1718820" y="2701876"/>
          <a:ext cx="8534400" cy="289560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dirty="0"/>
                        <a:t>Provide</a:t>
                      </a:r>
                      <a:r>
                        <a:rPr lang="en-US" baseline="0" dirty="0"/>
                        <a:t> Rationale</a:t>
                      </a:r>
                      <a:r>
                        <a:rPr lang="en-US" dirty="0"/>
                        <a:t>:</a:t>
                      </a:r>
                    </a:p>
                    <a:p>
                      <a:r>
                        <a:rPr lang="en-US" b="0" i="1" baseline="0" dirty="0"/>
                        <a:t>Describe how your SLO benefits student learning.</a:t>
                      </a:r>
                      <a:endParaRPr lang="en-US" b="0" i="1" dirty="0"/>
                    </a:p>
                  </a:txBody>
                  <a:tcPr/>
                </a:tc>
                <a:tc>
                  <a:txBody>
                    <a:bodyPr/>
                    <a:lstStyle/>
                    <a:p>
                      <a:r>
                        <a:rPr lang="en-US" sz="1800" b="1" i="1" kern="1200" dirty="0">
                          <a:solidFill>
                            <a:schemeClr val="tx1"/>
                          </a:solidFill>
                          <a:effectLst/>
                          <a:latin typeface="+mn-lt"/>
                          <a:ea typeface="+mn-ea"/>
                          <a:cs typeface="+mn-cs"/>
                        </a:rPr>
                        <a:t>How</a:t>
                      </a:r>
                      <a:r>
                        <a:rPr lang="en-US" sz="1800" b="1" i="1" kern="1200" baseline="0" dirty="0">
                          <a:solidFill>
                            <a:schemeClr val="tx1"/>
                          </a:solidFill>
                          <a:effectLst/>
                          <a:latin typeface="+mn-lt"/>
                          <a:ea typeface="+mn-ea"/>
                          <a:cs typeface="+mn-cs"/>
                        </a:rPr>
                        <a:t> do the content, baseline data, assessment and growth goal support student progress and growth? Describe why you chose to develop this SLO. (1a, 1f)</a:t>
                      </a:r>
                      <a:endParaRPr lang="en-US"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1" dirty="0">
                          <a:solidFill>
                            <a:srgbClr val="FF0000"/>
                          </a:solidFill>
                        </a:rPr>
                        <a:t>Why did you choose this goal?</a:t>
                      </a:r>
                    </a:p>
                    <a:p>
                      <a:pPr marL="342900" indent="-342900">
                        <a:buFontTx/>
                        <a:buChar char="-"/>
                      </a:pPr>
                      <a:r>
                        <a:rPr lang="en-US" sz="2400" b="1" dirty="0">
                          <a:solidFill>
                            <a:srgbClr val="FF0000"/>
                          </a:solidFill>
                        </a:rPr>
                        <a:t>Importance</a:t>
                      </a:r>
                      <a:r>
                        <a:rPr lang="en-US" sz="2400" b="1" baseline="0" dirty="0">
                          <a:solidFill>
                            <a:srgbClr val="FF0000"/>
                          </a:solidFill>
                        </a:rPr>
                        <a:t> of content</a:t>
                      </a:r>
                    </a:p>
                    <a:p>
                      <a:pPr marL="342900" indent="-342900">
                        <a:buFontTx/>
                        <a:buChar char="-"/>
                      </a:pPr>
                      <a:r>
                        <a:rPr lang="en-US" sz="2400" b="1" baseline="0" dirty="0">
                          <a:solidFill>
                            <a:srgbClr val="FF0000"/>
                          </a:solidFill>
                        </a:rPr>
                        <a:t>Baseline data shows need</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070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Learning Strategies </a:t>
            </a:r>
          </a:p>
        </p:txBody>
      </p:sp>
      <p:graphicFrame>
        <p:nvGraphicFramePr>
          <p:cNvPr id="3" name="Table 2">
            <a:extLst>
              <a:ext uri="{FF2B5EF4-FFF2-40B4-BE49-F238E27FC236}">
                <a16:creationId xmlns:a16="http://schemas.microsoft.com/office/drawing/2014/main" id="{A25798D2-80E5-C8DE-3B5C-F592A06EFEFF}"/>
              </a:ext>
            </a:extLst>
          </p:cNvPr>
          <p:cNvGraphicFramePr>
            <a:graphicFrameLocks noGrp="1"/>
          </p:cNvGraphicFramePr>
          <p:nvPr>
            <p:extLst>
              <p:ext uri="{D42A27DB-BD31-4B8C-83A1-F6EECF244321}">
                <p14:modId xmlns:p14="http://schemas.microsoft.com/office/powerpoint/2010/main" val="2716394344"/>
              </p:ext>
            </p:extLst>
          </p:nvPr>
        </p:nvGraphicFramePr>
        <p:xfrm>
          <a:off x="1268460" y="2504038"/>
          <a:ext cx="8534400" cy="401781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dirty="0"/>
                        <a:t>Learning</a:t>
                      </a:r>
                      <a:r>
                        <a:rPr lang="en-US" baseline="0" dirty="0"/>
                        <a:t> Strategies</a:t>
                      </a:r>
                      <a:r>
                        <a:rPr lang="en-US" dirty="0"/>
                        <a:t>:</a:t>
                      </a:r>
                    </a:p>
                    <a:p>
                      <a:r>
                        <a:rPr lang="en-US" b="0" i="1" baseline="0" dirty="0"/>
                        <a:t>Describe your plan to meet student needs?</a:t>
                      </a:r>
                      <a:endParaRPr lang="en-US" b="0" i="1" dirty="0"/>
                    </a:p>
                  </a:txBody>
                  <a:tcPr/>
                </a:tc>
                <a:tc>
                  <a:txBody>
                    <a:bodyPr/>
                    <a:lstStyle/>
                    <a:p>
                      <a:r>
                        <a:rPr lang="en-US" sz="1800" b="1" i="1" kern="1200" dirty="0">
                          <a:solidFill>
                            <a:schemeClr val="tx1"/>
                          </a:solidFill>
                          <a:effectLst/>
                          <a:latin typeface="+mn-lt"/>
                          <a:ea typeface="+mn-ea"/>
                          <a:cs typeface="+mn-cs"/>
                        </a:rPr>
                        <a:t>How will</a:t>
                      </a:r>
                      <a:r>
                        <a:rPr lang="en-US" sz="1800" b="1" i="1" kern="1200" baseline="0" dirty="0">
                          <a:solidFill>
                            <a:schemeClr val="tx1"/>
                          </a:solidFill>
                          <a:effectLst/>
                          <a:latin typeface="+mn-lt"/>
                          <a:ea typeface="+mn-ea"/>
                          <a:cs typeface="+mn-cs"/>
                        </a:rPr>
                        <a:t> you help students attain the goal? Provide any specific actions that will lead to goal attainment.  (1b, 1e, 1f, 4a)</a:t>
                      </a:r>
                      <a:endParaRPr lang="en-US"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1" dirty="0">
                          <a:solidFill>
                            <a:srgbClr val="FF0000"/>
                          </a:solidFill>
                        </a:rPr>
                        <a:t>INSTRUCTIONAL</a:t>
                      </a:r>
                      <a:r>
                        <a:rPr lang="en-US" sz="2400" b="1" baseline="0" dirty="0">
                          <a:solidFill>
                            <a:srgbClr val="FF0000"/>
                          </a:solidFill>
                        </a:rPr>
                        <a:t> STRATEGIES</a:t>
                      </a:r>
                    </a:p>
                    <a:p>
                      <a:pPr marL="342900" indent="-342900">
                        <a:buFontTx/>
                        <a:buChar char="-"/>
                      </a:pPr>
                      <a:r>
                        <a:rPr lang="en-US" sz="2400" b="1" baseline="0" dirty="0">
                          <a:solidFill>
                            <a:srgbClr val="FF0000"/>
                          </a:solidFill>
                        </a:rPr>
                        <a:t>Pacing</a:t>
                      </a:r>
                    </a:p>
                    <a:p>
                      <a:pPr marL="342900" indent="-342900">
                        <a:buFontTx/>
                        <a:buChar char="-"/>
                      </a:pPr>
                      <a:r>
                        <a:rPr lang="en-US" sz="2400" b="1" baseline="0" dirty="0">
                          <a:solidFill>
                            <a:srgbClr val="FF0000"/>
                          </a:solidFill>
                        </a:rPr>
                        <a:t>Repetition, Spiraling</a:t>
                      </a:r>
                    </a:p>
                    <a:p>
                      <a:pPr marL="342900" indent="-342900">
                        <a:buFontTx/>
                        <a:buChar char="-"/>
                      </a:pPr>
                      <a:r>
                        <a:rPr lang="en-US" sz="2400" b="1" dirty="0">
                          <a:solidFill>
                            <a:srgbClr val="FF0000"/>
                          </a:solidFill>
                        </a:rPr>
                        <a:t>Frequency and/or intensity of supports</a:t>
                      </a:r>
                    </a:p>
                    <a:p>
                      <a:endParaRPr lang="en-US" sz="2400" b="1" dirty="0">
                        <a:solidFill>
                          <a:srgbClr val="FF0000"/>
                        </a:solidFill>
                      </a:endParaRPr>
                    </a:p>
                    <a:p>
                      <a:r>
                        <a:rPr lang="en-US" sz="2400" b="1" dirty="0">
                          <a:solidFill>
                            <a:srgbClr val="FF0000"/>
                          </a:solidFill>
                        </a:rPr>
                        <a:t>SERVICES AND SUPPORTS</a:t>
                      </a:r>
                    </a:p>
                    <a:p>
                      <a:endParaRPr lang="en-US" sz="2400" b="1" dirty="0">
                        <a:solidFill>
                          <a:srgbClr val="FF0000"/>
                        </a:solidFill>
                      </a:endParaRPr>
                    </a:p>
                    <a:p>
                      <a:r>
                        <a:rPr lang="en-US" sz="2400" b="1" dirty="0">
                          <a:solidFill>
                            <a:srgbClr val="FF0000"/>
                          </a:solidFill>
                        </a:rPr>
                        <a:t>ACCOMMODATIONS/MODIFICATIONS</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7817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654294"/>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Special Education and Professional Practice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SDFfT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3689421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Evaluation Process </a:t>
            </a:r>
          </a:p>
        </p:txBody>
      </p:sp>
      <p:pic>
        <p:nvPicPr>
          <p:cNvPr id="3" name="Picture 6">
            <a:extLst>
              <a:ext uri="{FF2B5EF4-FFF2-40B4-BE49-F238E27FC236}">
                <a16:creationId xmlns:a16="http://schemas.microsoft.com/office/drawing/2014/main" id="{E45E45CF-62FB-8957-DE06-D4C5E866F079}"/>
              </a:ext>
              <a:ext uri="{C183D7F6-B498-43B3-948B-1728B52AA6E4}">
                <adec:decorative xmlns:adec="http://schemas.microsoft.com/office/drawing/2017/decorative" val="1"/>
              </a:ext>
            </a:extLst>
          </p:cNvPr>
          <p:cNvPicPr>
            <a:picLocks noChangeAspect="1"/>
          </p:cNvPicPr>
          <p:nvPr/>
        </p:nvPicPr>
        <p:blipFill>
          <a:blip r:embed="rId3"/>
          <a:srcRect t="12308"/>
          <a:stretch>
            <a:fillRect/>
          </a:stretch>
        </p:blipFill>
        <p:spPr bwMode="auto">
          <a:xfrm>
            <a:off x="1612495" y="2430286"/>
            <a:ext cx="3084948" cy="378342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Content Placeholder 7">
            <a:extLst>
              <a:ext uri="{FF2B5EF4-FFF2-40B4-BE49-F238E27FC236}">
                <a16:creationId xmlns:a16="http://schemas.microsoft.com/office/drawing/2014/main" id="{BBBA44F1-367F-B2EE-0C77-314708409DD6}"/>
              </a:ext>
            </a:extLst>
          </p:cNvPr>
          <p:cNvSpPr txBox="1">
            <a:spLocks/>
          </p:cNvSpPr>
          <p:nvPr/>
        </p:nvSpPr>
        <p:spPr>
          <a:xfrm>
            <a:off x="5359941" y="2782111"/>
            <a:ext cx="5301574" cy="3431602"/>
          </a:xfrm>
          <a:prstGeom prst="rect">
            <a:avLst/>
          </a:prstGeom>
        </p:spPr>
        <p:txBody>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buFont typeface="Arial" charset="0"/>
              <a:buNone/>
            </a:pPr>
            <a:r>
              <a:rPr lang="en-US" sz="2400" b="1" dirty="0">
                <a:solidFill>
                  <a:srgbClr val="000000"/>
                </a:solidFill>
              </a:rPr>
              <a:t>The goal of an evaluation process should </a:t>
            </a:r>
            <a:r>
              <a:rPr lang="en-US" sz="2400" b="1" i="1" dirty="0">
                <a:solidFill>
                  <a:srgbClr val="000000"/>
                </a:solidFill>
              </a:rPr>
              <a:t>ALWAYS</a:t>
            </a:r>
            <a:r>
              <a:rPr lang="en-US" sz="2400" b="1" dirty="0">
                <a:solidFill>
                  <a:srgbClr val="000000"/>
                </a:solidFill>
              </a:rPr>
              <a:t> be:</a:t>
            </a:r>
            <a:endParaRPr lang="en-US" sz="2400" b="1" dirty="0">
              <a:solidFill>
                <a:srgbClr val="002060"/>
              </a:solidFill>
            </a:endParaRPr>
          </a:p>
          <a:p>
            <a:pPr algn="ctr">
              <a:buFont typeface="Arial" charset="0"/>
              <a:buNone/>
            </a:pPr>
            <a:r>
              <a:rPr lang="en-US" sz="2400" b="1" dirty="0">
                <a:solidFill>
                  <a:schemeClr val="accent2"/>
                </a:solidFill>
              </a:rPr>
              <a:t> to use approaches that </a:t>
            </a:r>
            <a:r>
              <a:rPr lang="en-US" sz="2400" b="1" i="1" dirty="0">
                <a:solidFill>
                  <a:schemeClr val="accent2"/>
                </a:solidFill>
              </a:rPr>
              <a:t>strengthen a</a:t>
            </a:r>
            <a:r>
              <a:rPr lang="en-US" sz="2400" b="1" dirty="0">
                <a:solidFill>
                  <a:schemeClr val="accent2"/>
                </a:solidFill>
              </a:rPr>
              <a:t> </a:t>
            </a:r>
            <a:r>
              <a:rPr lang="en-US" sz="2400" b="1" i="1" dirty="0">
                <a:solidFill>
                  <a:schemeClr val="accent2"/>
                </a:solidFill>
              </a:rPr>
              <a:t>teacher’s</a:t>
            </a:r>
          </a:p>
          <a:p>
            <a:pPr algn="ctr">
              <a:buFont typeface="Arial" charset="0"/>
              <a:buNone/>
            </a:pPr>
            <a:r>
              <a:rPr lang="en-US" sz="2400" b="1" i="1" dirty="0">
                <a:solidFill>
                  <a:schemeClr val="accent2"/>
                </a:solidFill>
              </a:rPr>
              <a:t> capacity for greater reflection and self-reliance in making  improvements</a:t>
            </a:r>
            <a:endParaRPr lang="en-US" sz="2400" b="1" i="1" dirty="0">
              <a:solidFill>
                <a:srgbClr val="002060"/>
              </a:solidFill>
            </a:endParaRPr>
          </a:p>
          <a:p>
            <a:pPr>
              <a:buFont typeface="Arial" charset="0"/>
              <a:buNone/>
            </a:pPr>
            <a:r>
              <a:rPr lang="en-US" sz="2400" b="1" i="1" dirty="0">
                <a:solidFill>
                  <a:srgbClr val="000000"/>
                </a:solidFill>
              </a:rPr>
              <a:t>in classroom teaching and learning.</a:t>
            </a:r>
            <a:r>
              <a:rPr lang="en-US" sz="2400" b="1" dirty="0"/>
              <a:t>	</a:t>
            </a:r>
          </a:p>
          <a:p>
            <a:pPr>
              <a:buFont typeface="Wingdings 2" charset="2"/>
              <a:buNone/>
            </a:pPr>
            <a:r>
              <a:rPr lang="en-US" sz="1400" dirty="0"/>
              <a:t>                                    ~ Glickman, 2002</a:t>
            </a:r>
          </a:p>
        </p:txBody>
      </p:sp>
    </p:spTree>
    <p:extLst>
      <p:ext uri="{BB962C8B-B14F-4D97-AF65-F5344CB8AC3E}">
        <p14:creationId xmlns:p14="http://schemas.microsoft.com/office/powerpoint/2010/main" val="135036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uth Dakota State Teaching Standards (Danielson Framework) and Student Growth&#10;Domain 1 - Planning &amp; Preparation&#10;Domain 2 - Classroom Environment&#10;Domain 3 - Instruction&#10;Doman 4 - Professional Responsibilities&#10;&#10;&#10;Classroom Observations and Evidence of Effective Practice, Required: 1 component from each of the 4 domains - Recommended: at least 8 components chosen based on district or school priorities.&#10;This equals the Professional Practice Rating. ">
            <a:extLst>
              <a:ext uri="{FF2B5EF4-FFF2-40B4-BE49-F238E27FC236}">
                <a16:creationId xmlns:a16="http://schemas.microsoft.com/office/drawing/2014/main" id="{C8A45117-3F2D-A583-3D61-C48BB06065C7}"/>
              </a:ext>
            </a:extLst>
          </p:cNvPr>
          <p:cNvPicPr>
            <a:picLocks noChangeAspect="1"/>
          </p:cNvPicPr>
          <p:nvPr/>
        </p:nvPicPr>
        <p:blipFill rotWithShape="1">
          <a:blip r:embed="rId3"/>
          <a:srcRect t="1648"/>
          <a:stretch/>
        </p:blipFill>
        <p:spPr>
          <a:xfrm>
            <a:off x="1835150" y="742384"/>
            <a:ext cx="8521700" cy="5221100"/>
          </a:xfrm>
          <a:prstGeom prst="rect">
            <a:avLst/>
          </a:prstGeom>
        </p:spPr>
      </p:pic>
      <p:sp>
        <p:nvSpPr>
          <p:cNvPr id="3" name="Title 2">
            <a:extLst>
              <a:ext uri="{FF2B5EF4-FFF2-40B4-BE49-F238E27FC236}">
                <a16:creationId xmlns:a16="http://schemas.microsoft.com/office/drawing/2014/main" id="{3D99F4E1-2728-A987-6CC3-CDD46628D78D}"/>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South Dakota Framework for Teaching</a:t>
            </a:r>
          </a:p>
        </p:txBody>
      </p:sp>
    </p:spTree>
    <p:extLst>
      <p:ext uri="{BB962C8B-B14F-4D97-AF65-F5344CB8AC3E}">
        <p14:creationId xmlns:p14="http://schemas.microsoft.com/office/powerpoint/2010/main" val="33546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Understanding Domains 1 and 4 </a:t>
            </a:r>
          </a:p>
        </p:txBody>
      </p:sp>
      <p:pic>
        <p:nvPicPr>
          <p:cNvPr id="3" name="Picture 2" descr="1b. Demonstrating Knowledge of Students&#10;Teachers don't teach content in the abstract; they teach it to students. In order to ensure student learning, therefore, teachers must know not only their content and its related pedagogy but also the students to whom they wish to teach that content. In ensuring student learning, teachers must appreciate what recent research in cognitive psychology has confirmed, namely, that students learn through active intellectual engagement with content. Although there are patterns in cognitive, social, and emotional developmental stages typical of different age groups, students learn in their individual ways and may have gaps or misconceptions that the teacher needs to uncover in order to plan appropriate learning activities. In addition, students have lives beyond school - lives that include athletic and musical pursuits, activities in their neighborhoods, and family and cultural traditions. Students whose first language is not English, as well as students with other special needs, must be considered when a teacher is planning lessons and identifying resources to ensure that all students will be able to learn.&#10;The elements of component 1b:&#10;- Knowledge of child and adolescent development&#10;- Knowledge of the learning process&#10;- Knowledge of students' skills, knowledge, and language proficiency&#10;- Knowledge of students' interests and cultural heritage&#10;- Knowledge of students' special needs &#10;Unsatisfactory&#10;The teacher does not demonstrate knowledge of, or respect for, some aspects of deaf culture. telling parents that all students should learn&#10;Basic &#10;The teacher plans a lesson for her students on the need to dress appropriately for a job interview.&#10;Proficient&#10;The teacher has read the IEPs and supporting documents for each of her students, and her plans reflect customization to address the unique learning and behavioral objectives contained in each IEP.&#10;Distinguished&#10;The teacher recognizes that her student with Asperger's syndrome is hypersensitive to sound while walking through the hallway and eating in the cafeteria. ">
            <a:extLst>
              <a:ext uri="{FF2B5EF4-FFF2-40B4-BE49-F238E27FC236}">
                <a16:creationId xmlns:a16="http://schemas.microsoft.com/office/drawing/2014/main" id="{02D40BFE-D72A-67E1-DE1A-F39DC61CFC4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44331" y="1793198"/>
            <a:ext cx="8382657" cy="469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6">
            <a:extLst>
              <a:ext uri="{FF2B5EF4-FFF2-40B4-BE49-F238E27FC236}">
                <a16:creationId xmlns:a16="http://schemas.microsoft.com/office/drawing/2014/main" id="{2A90E814-C316-0A6C-EADD-8D8179365E7B}"/>
              </a:ext>
            </a:extLst>
          </p:cNvPr>
          <p:cNvSpPr/>
          <p:nvPr/>
        </p:nvSpPr>
        <p:spPr>
          <a:xfrm>
            <a:off x="8471292" y="4521961"/>
            <a:ext cx="3124200" cy="794890"/>
          </a:xfrm>
          <a:prstGeom prst="wedgeRectCallout">
            <a:avLst>
              <a:gd name="adj1" fmla="val -11535"/>
              <a:gd name="adj2" fmla="val 3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LOP are specific to SPED</a:t>
            </a:r>
          </a:p>
        </p:txBody>
      </p:sp>
      <p:sp>
        <p:nvSpPr>
          <p:cNvPr id="6" name="Rectangular Callout 4">
            <a:extLst>
              <a:ext uri="{FF2B5EF4-FFF2-40B4-BE49-F238E27FC236}">
                <a16:creationId xmlns:a16="http://schemas.microsoft.com/office/drawing/2014/main" id="{6ED9661C-38B7-B3F6-B185-B9BF8CB8FD0D}"/>
              </a:ext>
            </a:extLst>
          </p:cNvPr>
          <p:cNvSpPr/>
          <p:nvPr/>
        </p:nvSpPr>
        <p:spPr>
          <a:xfrm>
            <a:off x="5774678" y="3801464"/>
            <a:ext cx="2443163" cy="990600"/>
          </a:xfrm>
          <a:prstGeom prst="wedgeRectCallout">
            <a:avLst>
              <a:gd name="adj1" fmla="val -44898"/>
              <a:gd name="adj2" fmla="val -1471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 description and elements remain the same</a:t>
            </a:r>
          </a:p>
        </p:txBody>
      </p:sp>
    </p:spTree>
    <p:extLst>
      <p:ext uri="{BB962C8B-B14F-4D97-AF65-F5344CB8AC3E}">
        <p14:creationId xmlns:p14="http://schemas.microsoft.com/office/powerpoint/2010/main" val="2344391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2306047"/>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the 2013 Charlotte Danielson Framework for the Following Slides…</a:t>
            </a:r>
          </a:p>
        </p:txBody>
      </p:sp>
    </p:spTree>
    <p:custDataLst>
      <p:tags r:id="rId1"/>
    </p:custDataLst>
    <p:extLst>
      <p:ext uri="{BB962C8B-B14F-4D97-AF65-F5344CB8AC3E}">
        <p14:creationId xmlns:p14="http://schemas.microsoft.com/office/powerpoint/2010/main" val="300203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lotte Danielson's Framework for Teaching&#10;1a. DEMONSTRATING KNOWLEDGE OF CONTENT&#10;AND PEDAGOGY&#10;In order to guide student learning, teachers must have command of the subjects they teach.&#10;They must know which concepts and skills are central to a discipline and which are peripheral;&#10;they must know how the discipline has evolved into the 21st century, incorporating issues such&#10;as global awareness and cultural diversity. Accomplished teachers understand the internal&#10;relationships within the disciplines they teach, knowing which concepts and skills are prerequisite&#10;to the understanding of others. They are also aware of typical student misconceptions in the&#10;discipline and work to dispel them. But knowledge of the content is not sufficient; in advancing&#10;student understanding, teachers must be familiar with the particularly pedagogical approaches&#10;best suited to each discipline.&#10;The elements of component 1a are:&#10;Knowledge of content and the structure of the discipline&#10;Every discipline has a dominant structure, with smaller components or strands, as well as central&#10;concepts and skills.&#10;Knowledge of prerequisite relationships&#10;Some disciplines—for example, mathematics—have important prerequisites; experienced&#10;teachers know what these are and how to use them in designing lessons and units.&#10;Knowledge of content-related pedagogy&#10;Different disciplines have “signature pedagogies” that have evolved over time and been found to be&#10;most effective in teaching.&#10;1b. DEMONSTRATING KNOWLEDGE OF STUDENTS&#10;Teachers don’t teach content in the abstract; they teach it to students. In order to ensure student&#10;learning, therefore, teachers must know not only their content and its related pedagogy but also&#10;the students to whom they wish to teach that content. In ensuring student learning, teachers must&#10;appreciate what recent research in cognitive psychology has confirmed, namely, that students&#10;learn through active intellectual engagement with content. While there are patterns in cognitive,&#10;social, and emotional developmental stages typical of different age groups, students learn in their&#10;individual ways and may have gaps or misconceptions that the teacher needs to uncover in order&#10;to plan appropriate learning activities. In addition, students have lives beyond school—lives that&#10;include athletic and musical pursuits, activities in their neighborhoods, and family and cultural&#10;traditions. Students whose first language is not English, as well as students with other special&#10;needs, must be considered when a teacher is planning lessons and identifying resources to ensure&#10;that all students will be able to learn.&#10;The elements of component 1b are:&#10;Knowledge of child and adolescent development&#10;Children learn differently at different stages of their lives.&#10;Knowledge of the learning process&#10;Learning requires active intellectual engagement.&#10;Knowledge of students’ skills, knowledge, and language proficiency&#10;What students are able to learn at any given time is influenced by their level of knowledge and skill.&#10;Knowledge of students’ interests and cultural heritage&#10;Children’s backgrounds influence their learning.&#10;Knowledge of students’ special needs&#10;Children do not all develop in a typical fashion.&#10;1c. SETTING INSTRUCTIONAL OUTCOMES&#10;Teaching is a purposeful activity; even the most imaginative activities are directed toward certain&#10;desired learning. Therefore, establishing instructional outcomes entails identifying exactly what&#10;students will be expected to learn; the outcomes describe not what students will do, but what they&#10;will learn. The instructional outcomes should reflect important learning and must lend themselves&#10;to various forms of assessment through which all students will be able to demonstrate their&#10;understanding of the content. Insofar as the outcomes determine the instructional activities, the&#10;resources used, their suitability for diverse learners, and the methods of assessment employed,&#10;they hold a central place in domain 1.&#10;Learning outcomes may be of a number of different types: factual and procedural knowledge,&#10;conceptual understanding, thinking and reasoning skills, and collaborative and communication&#10;strategies. In addition, some learning outcomes refer to dispositions; it’s important not only that&#10;students learn to read but also, educators hope, that they will like to read. In addition, experienced&#10;teachers are able to link their learning outcomes with outcomes both within their discipline and in&#10;other disciplines.&#10;The elements of component 1c are:&#10;Value, sequence, and alignment&#10;Outcomes represent significant learning in the discipline reflecting, where appropriate, the&#10;Common Core State Standards.&#10;Clarity&#10;Outcomes must refer to what students will learn, not what they will do, and must permit viable&#10;methods of assessment.&#10;Balance&#10;Outcomes should reflect different types of learning, such as knowledge, conceptual&#10;understanding, and thinking skills.&#10;Suitability for diverse students&#10;Outcomes must be appropriate for all students in the class.&#10;1d. DEMONSTRATING KNOWLEDGE OF RESOURCES&#10;Student learning is enhanced by a teacher’s skillful use of resources. Some of these are provided&#10;by the school as “official” materials; others are secured by teachers through their own initiative.&#10;Resources fall into several different categories: those used in the classroom by students, those&#10;available beyond the classroom walls to enhance student learning, resources for teachers to&#10;further their own professional knowledge and skill, and resources that can provide noninstructional&#10;assistance to students. Teachers recognize the importance of discretion in the selection of resources,&#10;selecting those that align directly with the learning outcomes and will be of most use to the students.&#10;Accomplished teachers also ensure that the selection of materials and resources is appropriately&#10;challenging for every student; texts, for example, are available at various reading levels to make sure&#10;all students can gain full access to the content and successfully demonstrate understanding of the&#10;learning outcomes. Furthermore, expert teachers look beyond the school for resources to bring their&#10;subjects to life and to assist students who need help in both their academic and nonacademic lives.&#10;The elements of component 1d are:&#10;Resources for classroom use&#10;Materials must align with learning outcomes.&#10;Resources to extend content knowledge and pedagogy&#10;Materials that can further teachers’ professional knowledge must be available.&#10;Resources for students&#10;Materials must be appropriately challenging.&#10;1e. DESIGNING COHERENT INSTRUCTION&#10;Designing coherent instruction is the heart of planning, reflecting the teacher’s knowledge of&#10;content and of the students in the class, the intended outcomes of instruction, and the available&#10;resources. Such planning requires that educators have a clear understanding of the state, district,&#10;and school expectations for student learning and the skill to translate these into a coherent plan.&#10;It also requires that teachers understand the characteristics of the students they teach and the&#10;active nature of student learning. Educators must determine how best to sequence instruction in a&#10;way that will advance student learning through the required content. Furthermore, such planning&#10;requires the thoughtful construction of lessons that contain cognitively engaging learning activities,&#10;the incorporation of appropriate resources and materials, and the intentional grouping of students.&#10;Proficient practice in this component recognizes that a well-designed instruction plan addresses the&#10;learning needs of various groups of students; one size does not fit all. At the distinguished level, the&#10;teacher plans instruction that takes into account the specific learning needs of each student and&#10;solicits ideas from students on how best to structure the learning. This plan is then implemented in&#10;domain 3.&#10;The elements of component 1e are:&#10;Learning activities&#10;Instruction is designed to engage students and advance them through the content.&#10;Instructional materials and resources&#10;Aids to instruction are appropriate to the learning needs of the students.&#10;Instructional groups&#10;Teachers intentionally organize instructional groups to support student learning.&#10;Lesson and unit structure&#10;Teachers produce clear and sequenced lesson and unit structures to advance student learning.&#10;1f. DESIGNING STUDENT ASSESSMENTS&#10;Good teaching requires both assessment of learning and assessment for learning. Assessments&#10;of learning ensure that teachers know that students have learned the intended outcomes. These&#10;assessments must be designed in such a manner that they provide evidence of the full range of&#10;learning outcomes; that is, the methods needed to assess reasoning skills are different from those&#10;for factual knowledge. Furthermore, such assessments may need to be adapted to the particular&#10;needs of individual students; an ESL student, for example, may need an alternative method of&#10;assessment to allow demonstration of understanding. Assessment for learning enables a teacher to&#10;incorporate assessments directly into the instructional process and to modify or adapt instruction as&#10;needed to ensure student understanding. Such assessments, although used during instruction, must&#10;be designed as part of the planning process. These formative assessment strategies are ongoing and&#10;may be used by both teachers and students to monitor progress toward understanding the learning&#10;outcomes.&#10;The elements of component 1f are:&#10;Congruence with instructional outcomes&#10;Assessments must match learning expectations.&#10;Criteria and standards&#10;Expectations must be clearly defined.&#10;Design of formative assessments&#10;Assessments for learning must be planned as part of the instructional process.&#10;Use for planning&#10;Results of assessment guide future planning.&#10;2a. CREATING AN ENVIRONMENT OF RESPECT&#10;AND RAPPORT&#10;An essential skill of teaching is that of managing relationships with students and ensuring that&#10;relationships among students are positive and supportive. Teachers create an environment of&#10;respect and rapport in their classrooms by the ways they interact with students and by the&#10;interactions they encourage and cultivate among students. An important aspect of respect and&#10;rapport relates to how the teacher responds to students and how students are permitted to treat&#10;one another. Patterns of interactions are critical to the overall tone of the class. In a respectful&#10;environment, all students feel valued, safe, and comfortable taking intellectual risks. They do not&#10;fear put-downs or ridicule from either the teacher or other students.&#10;“Respect” shown to the teacher by students should be distinguished from students complying&#10;with standards of conduct and behavior. Caring interactions among teachers and students are the&#10;hallmark of component 2a (Creating an Environment of Respect and Rapport); while adherence&#10;to the established classroom rules characterizes success in component 2d (Managing Student&#10;Behavior).&#10;The elements of component 2a are:&#10;Teacher interactions with students, including both words and actions&#10;A teacher’s interactions with students set the tone for the classroom. Through their interactions,&#10;teachers convey that they are interested in and care about their students.&#10;Student interactions with other students, including both words and actions&#10;As important as a teacher’s treatment of students is, how students are treated by their classmates&#10;is arguably even more important to students. At its worst, poor treatment causes students to feel&#10;rejected by their peers. At its best, positive interactions among students are mutually supportive&#10;and create an emotionally healthy school environment. Teachers not only model and teach students&#10;how to engage in respectful interactions with one another but also acknowledge such interactions.&#10;2b. CREATING AN ENVIRONMENT OF RESPECT&#10;AND RAPPORT&#10;An essential skill of teaching is that of managing relationships with students and ensuring that&#10;relationships among students are positive and supportive. Teachers create an environment of&#10;respect and rapport in their classrooms by the ways they interact with students and by the&#10;interactions they encourage and cultivate among students. An important aspect of respect and&#10;rapport relates to how the teacher responds to students and how students are permitted to treat&#10;one another. Patterns of interactions are critical to the overall tone of the class. In a respectful&#10;environment, all students feel valued, safe, and comfortable taking intellectual risks. They do not&#10;fear put-downs or ridicule from either the teacher or other students.&#10;“Respect” shown to the teacher by students should be distinguished from students complying&#10;with standards of conduct and behavior. Caring interactions among teachers and students are the&#10;hallmark of component 2a (Creating an Environment of Respect and Rapport); while adherence&#10;to the established classroom rules characterizes success in component 2d (Managing Student&#10;Behavior).&#10;The elements of component 2a are:&#10;Teacher interactions with students, including both words and actions&#10;A teacher’s interactions with students set the tone for the classroom. Through their interactions,&#10;teachers convey that they are interested in and care about their students.&#10;Student interactions with other students, including both words and actions&#10;As important as a teacher’s treatment of students is, how students are treated by their classmates&#10;is arguably even more important to students. At its worst, poor treatment causes students to feel&#10;rejected by their peers. At its best, positive interactions among students are mutually supportive&#10;and create an emotionally healthy school environment. Teachers not only model and teach students&#10;how to engage in respectful interactions with one another but also acknowledge such interactions.&#10;2c. MANAGING CLASSROOM PROCEDURES&#10;A smoothly functioning classroom is a prerequisite to good instruction and high levels of student&#10;engagement. Teachers establish and monitor routines and procedures for the smooth operation&#10;of the classroom and the efficient use of time. Hallmarks of a well-managed classroom are that&#10;instructional groups are used effectively, noninstructional tasks are completed efficiently, and&#10;transitions between activities and management of materials and supplies are skillfully done in&#10;order to maintain momentum and maximize instructional time. The establishment of efficient&#10;routines, and teaching students to employ them, may be inferred from the sense that the class&#10;“runs itself.”&#10;The elements of component 2c are:&#10;Management of instructional groups&#10;Teachers help students to develop the skills to work purposefully and cooperatively in groups or&#10;independently, with little supervision from the teacher.&#10;Management of transitions&#10;Many lessons engage students in different types of activities: large group, small group,&#10;independent work. It’s important that little time is lost as students move from one activity to&#10;another; students know the “drill” and execute it seamlessly.&#10;Management of materials and supplies&#10;Experienced teachers have all necessary materials at hand and have taught students to&#10;implement routines for distribution and collection of materials with a minimum of disruption to the&#10;flow of instruction.&#10;Performance of classroom routines&#10;Overall, little instructional time is lost in activities such as taking attendance, recording the lunch&#10;count, or the return of permission slips for a class trip.&#10;Supervision of volunteers and paraprofessionals&#10;Not every teacher has the benefit of assistance from volunteers and paraprofessionals, but those&#10;who do recognize that it takes both organization and management to help these individuals&#10;understand their duties and acquire the skills to carry them out.&#10;2d. MANAGING STUDENT BEHAVIOR&#10;In order for students to be able to engage deeply with content, the classroom environment must&#10;be orderly; the atmosphere must feel business-like and productive, without being authoritarian.&#10;In a productive classroom, standards of conduct are clear to students; they know what they are&#10;permitted to do and what they can expect of their classmates. Even when their behavior is being&#10;corrected, students feel respected; their dignity is not undermined. Skilled teachers regard positive&#10;student behavior not as an end in itself, but as a prerequisite to high levels of engagement in&#10;content.&#10;The elements of component 2d are:&#10;Expectations&#10;It is clear, either from what the teacher says, or by inference from student actions, that expectations&#10;for student conduct have been established and that they are being implemented.&#10;Monitoring of student behavior&#10;Experienced teachers seem to have eyes in the backs of their heads; they are attuned to what’s&#10;happening in the classroom and can move subtly to help students, when necessary, re-engage with&#10;the content being addressed in the lesson. At a high level, such monitoring is preventive and subtle,&#10;which may make it challenging to observe.&#10;Response to student misbehavior&#10;Even experienced teachers find that their students occasionally violate one or another of the&#10;agreed-upon standards of conduct; how the teacher responds to such infractions is an important&#10;mark of the teacher’s skill. Accomplished teachers try to understand why students are conducting&#10;themselves in such a manner (are they unsure of the content? are they trying to impress their&#10;friends?) and respond in a way that respects the dignity of the student. The best responses are&#10;those that address misbehavior early in an episode, although doing so is not always possible.&#10;Indicators include:&#10;• Clear standards of conduct, possibly posted, and possibly referred to during a lesson&#10;• Absence of acrimony between teacher and students concerning behavior&#10;• Teacher awareness of student conduct&#10;• Preventive action when needed by the teacher&#10;• Absence of misbehavior&#10;• Reinforcement of positive behavior&#10;2e. ORGANIZING PHYSICAL SPACE&#10;The use of the physical environment to promote student learning is a hallmark of an experienced&#10;teacher. Its use varies, of course, with the age of the students: in a primary classroom, centers and&#10;reading corners may structure class activities; while with older students, the position of chairs and&#10;desks can facilitate, or inhibit, rich discussion. Naturally, classrooms must be safe (no dangling wires&#10;or dangerous traffic patterns), and all students must be able to see and hear what’s going on so that&#10;they can participate actively. Both the teacher and students must make effective use of electronics&#10;and other technology.&#10;The elements of component 2e are:&#10;Safety and accessibility&#10;Physical safety is a primary consideration of all teachers; no learning can occur if students are&#10;unsafe or if they don’t have access to the board or other learning resources.&#10;Arrangement of furniture and use of physical resources&#10;Both the physical arrangement of a classroom and the available resources provide opportunities&#10;for teachers to advance learning; when these resources are used skillfully, students can engage&#10;with the content in a productive manner. At the highest levels of performance, the students&#10;themselves contribute to the use or adaptation of the physical environment.&#10;Indicators include:&#10;• Pleasant, inviting atmosphere&#10;• Safe environment&#10;• Accessibility for all students&#10;• Furniture arrangement suitable for the learning activities&#10;• Effective use of physical resources, including computer technology, by both&#10;teacher and students&#10;3a. COMMUNICATING WITH STUDENTS&#10;Teachers communicate with students for several independent, but related, purposes. First, they convey&#10;that teaching and learning are purposeful activities; they make that purpose clear to students. They also&#10;provide clear directions for classroom activities so that students know what to do; when additional help&#10;is appropriate, teachers model these activities. When teachers present concepts and information, they&#10;make those presentations with accuracy, clarity, and imagination, using precise, academic language;&#10;where amplification is important to the lesson, skilled teachers embellish their explanations with&#10;analogies or metaphors, linking them to students’ interests and prior knowledge. Teachers occasionally&#10;withhold information from students (for example, in an inquiry science lesson) to encourage them to&#10;think on their own, but what information they do convey is accurate and reflects deep understanding&#10;of the content. And teachers’ use of language is vivid, rich, and error free, affording the opportunity for&#10;students to hear language used well and to extend their own vocabularies. Teachers present complex&#10;concepts in ways that provide scaffolding and access to students.&#10;The elements of component 3a are:&#10;Expectations for learning&#10;The goals for learning are communicated clearly to students. Even if the goals are not conveyed at&#10;the outset of a lesson (for example, in an inquiry science lesson), by the end of the lesson students&#10;are clear about what they have been learning.&#10;Directions for activities&#10;Students understand what they are expected to do during a lesson, particularly if students are&#10;working independently or with classmates, without direct teacher supervision. These directions&#10;for the lesson’s activities may be provided orally, in writing, or in some combination of the two, with&#10;modeling by the teacher, if it is appropriate.&#10;Explanations of content&#10;Skilled teachers, when explaining concepts and strategies to students, use vivid language and&#10;imaginative analogies and metaphors, connecting explanations to students’ interests and lives&#10;beyond school. The explanations are clear, with appropriate scaffolding, and, where appropriate,&#10;anticipate possible student misconceptions. These teachers invite students to be engaged&#10;intellectually and to formulate hypotheses regarding the concepts or strategies being presented.&#10;Use of oral and written language&#10;For many students, their teachers’ use of language represents their best model of both accurate&#10;syntax and a rich vocabulary; these models enable students to emulate such language, making&#10;their own more precise and expressive. Skilled teachers seize on opportunities both to use precise,&#10;academic vocabulary and to explain their use of it.&#10;3b. USING QUESTIONING AND DISCUSSION&#10;TECHNIQUES&#10;Questioning and discussion are the only instructional strategies specifically referred to in the&#10;Framework for Teaching, a decision that reflects their central importance to teachers’ practice.&#10;In the Framework, it is important that questioning and discussion be used as techniques to&#10;deepen student understanding rather than serve as recitation, or a verbal “quiz.” Good teachers&#10;use divergent as well as convergent questions, framed in such a way that they invite students to&#10;formulate hypotheses, make connections, or challenge previously held views. Students’ responses&#10;to questions are valued; effective teachers are especially adept at responding to and building on&#10;student responses and making use of their ideas. High-quality questions encourage students to&#10;make connections among concepts or events previously believed to be unrelated and to arrive at&#10;new understandings of complex material. Effective teachers also pose questions for which they&#10;do not know the answers. Even when a question has a limited number of correct responses, the&#10;question, being nonformulaic, is likely to promote student thinking.&#10;Class discussions are animated, engaging all students in important issues and promoting the&#10;use of precise language to deepen and extend their understanding. These discussions may be&#10;based around questions formulated by the students themselves. Furthermore, when a teacher is&#10;building on student responses to questions (whether posed by the teacher or by other students),&#10;students are challenged to explain their thinking and to cite specific text or other evidence (for&#10;example, from a scientific experiment) to back up a position. This focus on argumentation forms&#10;the foundation of logical reasoning, a critical skill in all disciplines.&#10;Not all questions must be at a high cognitive level in order for a teacher’s performance to be rated&#10;at a high level; that is, when exploring a topic, a teacher might begin with a series of questions of&#10;low cognitive challenge to provide a review, or to ensure that everyone in the class is “on board.”&#10;Furthermore, if questions are at a high level but only a few students participate in the discussion,&#10;the teacher’s performance on the component cannot be judged to be at a high level. In addition,&#10;during lessons involving students in small-group work, the quality of the students’ questions&#10;and discussion in their small groups may be considered as part of this component. In order for&#10;students to formulate high-level questions, they must have learned how to do so. Therefore,&#10;high-level questions from students, either in the full class or in small-group discussions, provide&#10;evidence that these skills have been taught.&#10;3b&#10;DOMAIN 3 • INSTRUCTION&#10;60&#10;The elements of component 3b are:&#10;Quality of questions/prompts&#10;Questions of high quality cause students to think and reflect, to deepen their understanding,&#10;and to test their ideas against those of their classmates. When teachers ask questions of high&#10;quality, they ask only a few of them and provide students with sufficient time to think about their&#10;responses, to reflect on the comments of their classmates, and to deepen their understanding.&#10;Occasionally, for the purposes of review, teachers ask students a series of (usually low-level)&#10;questions in a type of verbal quiz. This technique may be helpful for the purpose of establishing&#10;the facts of a historical event, for example, but should not be confused with the use of questioning&#10;to deepen students’ understanding.&#10;Discussion techniques&#10;Effective teachers promote learning through discussion. A foundational skill that students learn&#10;through engaging in discussion is that of explaining and justifying their reasoning and conclusions,&#10;based on specific evidence. Teachers skilled in the use of questioning and discussion techniques&#10;challenge students to examine their premises, to build a logical argument, and to critique the&#10;arguments of others. Some teachers report, “We discussed x,” when what they mean is “I said x.”&#10;That is, some teachers confuse discussion with explanation of content; as important as that is,&#10;it’s not discussion. Rather, in a true discussion a teacher poses a question and invites all students’&#10;views to be heard, enabling students to engage in discussion directly with one another, not always&#10;mediated by the teacher. Furthermore, in conducting discussions, skilled teachers build further&#10;questions on student responses and insist that students examine their premises, build a logical&#10;argument, and critique the arguments of others.&#10;Student participation&#10;In some classes a few students tend to dominate the discussion; other students, recognizing this&#10;pattern, hold back their contributions. The skilled teacher uses a range of techniques to encourage&#10;all students to contribute to the discussion and enlists the assistance of students to ensure this&#10;outcome.&#10;3c. ENGAGING STUDENTS IN LEARNING&#10;Student engagement in learning is the centerpiece of the Framework for Teaching; all other&#10;components contribute to it. When students are engaged in learning, they are not merely “busy,”&#10;nor are they only “on task.” Rather, they are intellectually active in learning important and&#10;challenging content. The critical distinction between a classroom in which students are compliant&#10;and busy and one in which they are engaged is that in the latter, students are developing their&#10;understanding through what they do. That is, they are engaged in discussion, debate, answering&#10;“what if?” questions, discovering patterns, and the like. They may be selecting their work from&#10;a range of (teacher-arranged) choices, and making important contributions to the intellectual&#10;life of the class. Such activities don’t typically consume an entire lesson, but they are essential&#10;components of engagement.&#10;A lesson in which students are engaged usually has a discernible structure: a beginning, a&#10;middle, and an end, with scaffolding provided by the teacher or by the activities themselves.&#10;Student tasks are organized to provide cognitive challenge, and then students are encouraged&#10;to reflect on what they have done and what they have learned. That is, the lesson has closure,&#10;in which teachers encourage students to derive the important learning from the learning&#10;tasks, from the discussion, or from what they have read. Critical questions for an observer in&#10;determining the degree of student engagement are “What are the students being asked to do?&#10;Does the learning task involve thinking? Are students challenged to discern patterns or make&#10;predictions?” If the answer to these questions is that students are, for example, filling in blanks&#10;on a worksheet or performing a rote procedure, they are unlikely to be cognitively engaged.&#10;In observing a lesson, it is essential not only to watch the teacher but also to pay close&#10;attention to the students and what they are doing. The best evidence for student engagement&#10;is what students are saying and doing as a consequence of what the teacher does, or has done,&#10;or has planned. And while students may be physically active (e.g., using manipulative materials&#10;in mathematics or making a map in social studies), it is not essential that they be involved in a&#10;hands-on manner; it is, however, essential that they be challenged to be “minds-on.” The elements of component 3c are:&#10;Activities and assignments&#10;The activities and assignments are the centerpiece of student engagement, since they determine&#10;what it is that students are asked to do. Activities and assignments that promote learning require&#10;student thinking that emphasizes depth over breadth and encourage students to explain their&#10;thinking.&#10;Grouping of students&#10;How students are grouped for instruction (whole class, small groups, pairs, individuals) is one&#10;of the many decisions teachers make every day. There are many options; students of similar&#10;background and skill may be clustered together, or the more-advanced students may be spread&#10;around into the different groups. Alternatively, a teacher might permit students to select their own&#10;groups, or they could be formed randomly.&#10;Instructional materials and resources&#10;The instructional materials a teacher selects to use in the classroom can have an enormous&#10;impact on students’ experience. Though some teachers are obliged to use a school’s or district’s&#10;officially sanctioned materials, many teachers use these selectively or supplement them with&#10;others of their choosing that are better suited to engaging students in deep learning—for example,&#10;the use of primary source materials in social studies.&#10;Structure and pacing&#10;No one, whether an adult or a student, likes to be either bored or rushed in completing a task.&#10;Keeping things moving, within a well-defined structure, is one of the marks of an experienced&#10;teacher. And since much of student learning results from their reflection on what they have done,&#10;a well-designed lesson includes time for reflection and closure.&#10;3d. USING ASSESSMENT IN INSTRUCTION&#10;Assessment of student learning plays an important new role in teaching: no longer signaling the&#10;end of instruction, it is now recognized to be an integral part of instruction. While assessment&#10;of learning has always been and will continue to be an important aspect of teaching (it’s&#10;important for teachers to know whether students have learned what teachers intend),&#10;assessment for learning has increasingly come to play an important role in classroom practice.&#10;And in order to assess student learning for the purposes of instruction, teachers must have a&#10;“finger on the pulse” of a lesson, monitoring student understanding and, where feedback is&#10;appropriate, offering it to students.&#10;A teacher’s actions in monitoring student learning, while they may superficially look the same&#10;as those used in monitoring student behavior, have a fundamentally different purpose. When&#10;monitoring behavior, teachers are alert to students who may be passing notes or bothering&#10;their neighbors; when monitoring student learning, teachers look carefully at what students&#10;are writing, or listen carefully to the questions students ask, in order to gauge whether they&#10;require additional activity or explanation to grasp the content. In each case, the teacher may&#10;be circulating in the room, but his or her purpose in doing so is quite different in the two&#10;situations.&#10;Similarly, on the surface, questions asked of students for the purpose of monitoring learning&#10;are fundamentally different from those used to build understanding; in the former, the&#10;questions seek to reveal students’ misconceptions, whereas in the latter, the questions&#10;are designed to explore relationships or deepen understanding. Indeed, for the purpose&#10;of monitoring, many teachers create questions specifically to elicit the extent of student&#10;understanding and use additional techniques (such as exit tickets) to determine the degree&#10;of understanding of every student in the class. Teachers at high levels of performance in this&#10;component, then, demonstrate the ability to encourage students and actually teach them the&#10;necessary skills of monitoring their own learning against clear standards.&#10;But as important as monitoring student learning and providing feedback to students are, however,&#10;they are greatly strengthened by a teacher’s skill in making mid-course corrections when&#10;needed, seizing on a “teachable moment,” or enlisting students’ particular interests to enrich an&#10;explanation. The elements of component 3d are:&#10;Assessment criteria&#10;It is essential that students know the criteria for assessment. At its highest level, students&#10;themselves have had a hand in articulating the criteria (for example, of a clear oral presentation).&#10;Monitoring of student learning&#10;A teacher’s skill in eliciting evidence of student understanding is one of the true marks of expertise.&#10;This is not a hit-or-miss effort, but is planned carefully in advance. Even after planning carefully,&#10;however, a teacher must weave monitoring of student learning seamlessly into the lesson, using a&#10;variety of techniques.&#10;Feedback to students&#10;Feedback on learning is an essential element of a rich instructional environment; without it,&#10;students are constantly guessing at how they are doing and at how their work can be improved.&#10;Valuable feedback must be timely, constructive, and substantive and must provide students the&#10;guidance they need to improve their performance.&#10;Student self-assessment and monitoring of progress&#10;The culmination of students’ assumption of responsibility for their learning is when they&#10;monitor their own learning and take appropriate action. Of course, they can do these things&#10;only if the criteria for learning are clear and if they have been taught the skills of checking their&#10;work against clear criteria.&#10;3e. DEMONSTRATING FLEXIBILITY AND&#10;RESPONSIVENESS&#10;“Flexibility and responsiveness” refer to a teacher’s skill in making adjustments in a lesson to&#10;respond to changing conditions. When a lesson is well planned, there may be no need for changes&#10;during the course of the lesson itself. Shifting the approach in midstream is not always necessary;&#10;in fact, with experience comes skill in accurately predicting how a lesson will go and being&#10;prepared for different possible scenarios. But even the most skilled, and best prepared, teachers&#10;will occasionally find either that a lesson is not proceeding as they would like or that a teachable&#10;moment has presented itself. They are ready for such situations. Furthermore, teachers who are&#10;committed to the learning of all students persist in their attempts to engage them in learning,&#10;even when confronted with initial setbacks.&#10;The elements of component 3e are:&#10;Lesson adjustment&#10;Experienced teachers are able to make both minor and (at times) major adjustments to a&#10;lesson, or mid-course corrections. Such adjustments depend on a teacher’s store of alternate&#10;instructional strategies and the confidence to make a shift when needed.&#10;Response to students&#10;Occasionally during a lesson, an unexpected event will occur that presents a true teachable&#10;moment. It is a mark of considerable teacher skill to be able to capitalize on such opportunities.&#10;Persistence&#10;Committed teachers don’t give up easily; when students encounter difficulty in learning (which&#10;all do at some point), these teachers seek alternate approaches to help their students be&#10;successful. In these efforts, teachers display a keen sense of efficacy.&#10;4a. REFLECTING ON TEACHING&#10;Reflecting on teaching encompasses the teacher’s thinking that follows any instructional event,&#10;an analysis of the many decisions made in both the planning and the implementation of a lesson.&#10;By considering these elements in light of the impact they had on student learning, teachers can&#10;determine where to focus their efforts in making revisions and choose which aspects of the&#10;instruction they will continue in future lessons. Teachers may reflect on their practice through&#10;collegial conversations, journal writing, examining student work, conversations with students, or&#10;simply thinking about their teaching. Reflecting with accuracy and specificity, as well as being&#10;able to use in future teaching what has been learned, is an acquired skill; mentors, coaches, and&#10;supervisors can help teachers acquire and develop the skill of reflecting on teaching through&#10;supportive and deep questioning. Over time, this way of thinking both reflectively and selfcritically&#10;and of analyzing instruction through the lens of student learning—whether excellent,&#10;adequate, or inadequate—becomes a habit of mind, leading to improvement in teaching and&#10;learning.&#10;The elements of component 4a are:&#10;Accuracy&#10;As teachers gain experience, their reflections on practice become more accurate,&#10;corresponding to the assessments that would be given by an external and unbiased observer.&#10;Not only are the reflections accurate, but teachers can provide specific examples from the&#10;lesson to support their judgments.&#10;Use in future teaching&#10;If the potential of reflection to improve teaching is to be fully realized, teachers must use their&#10;reflections to make adjustments in their practice. As their experience and expertise increases,&#10;teachers draw on an ever-increasing repertoire of strategies to inform these adjustments.&#10;4b. MAINTAINING ACCURATE RECORDS&#10;An essential responsibility of professional educators is keeping accurate records of both&#10;instructional and noninstructional events. These include student completion of assignments,&#10;student progress in learning, and noninstructional activities that are part of the day-to-day&#10;functions in a school setting, such as the return of signed permission slips for a field trip and&#10;money for school pictures. Proficiency in this component is vital because these records inform&#10;interactions with students and parents and allow teachers to monitor learning and adjust&#10;instruction accordingly. The methods of keeping records vary as much as the type of information&#10;being recorded. For example, teachers may keep records of formal assessments electronically,&#10;using spreadsheets and databases, which allow for item analysis and individualized instruction.&#10;A less formal means of keeping track of student progress may include anecdotal notes that are&#10;kept in student folders.&#10;The elements of component 4b are:&#10;Student completion of assignments&#10;Most teachers, particularly at the secondary level, need to keep track of student completion&#10;of assignments, including not only whether the assignments were actually completed but also&#10;students’ success in completing them.&#10;Student progress in learning&#10;In order to plan instruction, teachers need to know where each student “is” in his or her&#10;learning. This information may be collected formally or informally but must be updated&#10;frequently.&#10;Noninstructional records&#10;Noninstructional records encompass all the details of school life for which records must be&#10;maintained, particularly if they involve money. Examples include tracking which students have&#10;returned their permission slips for a field trip or which students have paid for their school&#10;pictures.&#10;4c. COMMUNICATING WITH FAMILIES&#10;Although the ability of families to participate in their child’s learning varies widely because&#10;of other family or job obligations, it is the responsibility of teachers to provide opportunities&#10;for them to understand both the instructional program and their child’s progress. Teachers&#10;establish relationships with families by communicating to them about the instructional&#10;program, conferring with them about individual students, and inviting them to be part of&#10;the educational process itself. The level of family participation and involvement tends to be&#10;greater at the elementary level, when young children are just beginning school. However, the&#10;importance of regular communication with families of adolescents cannot be overstated. A&#10;teacher’s effort to communicate with families conveys the teacher’s essential caring, valued&#10;by families of students of all ages.&#10;The elements of component 4c are:&#10;Information about the instructional program&#10;The teacher frequently provides information to families about the instructional program.&#10;Information about individual students&#10;The teacher frequently provides information to families about students’ individual progress.&#10;Engagement of families in the instructional program&#10;The teacher frequently and successfully offers engagement opportunities to families so that&#10;they can participate in the learning activities.&#10;4d. PARTICIPATING IN THE PROFESSIONAL&#10;COMMUNITY&#10;Schools are, first of all, environments to promote the learning of students. But in promoting&#10;student learning, teachers must work with their colleagues to share strategies, plan joint&#10;efforts, and plan for the success of individual students. Schools are, in other words, professional&#10;organizations for teachers, with their full potential realized only when teachers regard&#10;themselves as members of a professional community. This community is characterized by&#10;mutual support and respect, as well as by recognition of the responsibility of all teachers to be&#10;constantly seeking ways to improve their practice and to contribute to the life of the school.&#10;Inevitably, teachers’ duties extend beyond the doors of their classrooms and include activities&#10;related to the entire school or larger district, or both. These activities include such things as&#10;school and district curriculum committees or engagement with the parent-teacher organization.&#10;With experience, teachers assume leadership roles in these activities.&#10;The elements of component 4d are:&#10;Relationships with colleagues&#10;Teachers maintain professional collegial relationships that encourage sharing, planning,&#10;and working together toward improved instructional skill and student success.&#10;Involvement in a culture of professional inquiry&#10;Teachers contribute to and participate in a learning community that supports and respects&#10;its members’ efforts to improve practice.&#10;Service to the school&#10;Teachers’ efforts move beyond classroom duties by contributing to school initiatives and&#10;projects.&#10;Participation in school and district projects&#10;Teachers contribute to and support larger school and district projects designed to improve the&#10;professional community.&#10;4e. GROWING AND DEVELOPING PROFESSIONALLY&#10;As in other professions, the complexity of teaching requires continued growth and development&#10;in order for teachers to remain current. Continuing to stay informed and increasing their&#10;skills allows teachers to become ever more effective and to exercise leadership among their&#10;colleagues. The academic disciplines themselves evolve, and educators constantly refine their&#10;understanding of how to engage students in learning; thus, growth in content, pedagogy, and&#10;information technology are essential to good teaching. Networking with colleagues through&#10;such activities as joint planning, study groups, and lesson study provides opportunities for&#10;teachers to learn from one another. These activities allow for job-embedded professional&#10;development. In addition, professional educators increase their effectiveness in the&#10;classroom by belonging to professional organizations, reading professional journals, attending&#10;educational conferences, and taking university classes. As they gain experience and expertise,&#10;educators find ways to contribute to their colleagues and to the profession.&#10;The elements of component 4e are:&#10;Enhancement of content knowledge and pedagogical skill&#10;Teachers remain current by taking courses, reading professional literature, and remaining&#10;current on the evolution of thinking regarding instruction.&#10;Receptivity to feedback from colleagues&#10;Teachers actively pursue networks that provide collegial support and feedback.&#10;Service to the profession&#10;Teachers are active in professional organizations in order to enhance both their personal&#10;practice and their ability to provide leadership and support to colleagues.&#10;4f. SHOWING PROFESSIONALISM&#10;Expert teachers demonstrate professionalism in service both to students and to the profession.&#10;Teaching at the highest levels of performance in this component is student focused, putting students&#10;first regardless of how this stance might challenge long-held assumptions, past practice, or simply&#10;the easier or more convenient procedure. Accomplished teachers have a strong moral compass and&#10;are guided by what is in the best interest of each student. They display professionalism in a number&#10;of ways. For example, they conduct interactions with colleagues in a manner notable for honesty&#10;and integrity. Furthermore, they know their students’ needs and can readily access resources with&#10;which to step in and provide help that may extend beyond the classroom. Seeking greater flexibility&#10;in the ways school rules and policies are applied, expert teachers advocate for their students in&#10;ways that might challenge traditional views and the educational establishment. They also display&#10;professionalism in the ways they approach problem solving and decision making, with student needs&#10;constantly in mind. Finally, accomplished teachers consistently adhere to school and district policies&#10;and procedures but are willing to work to improve those that may be outdated or ineffective.&#10;The elements of component 4f are:&#10;Integrity and ethical conduct&#10;Teachers act with integrity and honesty.&#10;Service to students&#10;Teachers put students first in all considerations of their practice.&#10;Advocacy&#10;Teachers support their students’ best interests, even in the face of traditional practice or beliefs.&#10;Decision making&#10;Teachers solve problems with students’ needs as a priority.&#10;Compliance with school and district regulations&#10;Teachers adhere to policies and established procedures.">
            <a:extLst>
              <a:ext uri="{FF2B5EF4-FFF2-40B4-BE49-F238E27FC236}">
                <a16:creationId xmlns:a16="http://schemas.microsoft.com/office/drawing/2014/main" id="{7DCB4FCD-5EE8-D122-21D8-9F80290986CE}"/>
              </a:ext>
            </a:extLst>
          </p:cNvPr>
          <p:cNvPicPr>
            <a:picLocks noChangeAspect="1"/>
          </p:cNvPicPr>
          <p:nvPr/>
        </p:nvPicPr>
        <p:blipFill>
          <a:blip r:embed="rId4"/>
          <a:stretch>
            <a:fillRect/>
          </a:stretch>
        </p:blipFill>
        <p:spPr>
          <a:xfrm>
            <a:off x="2957138" y="1566152"/>
            <a:ext cx="6277723" cy="4762185"/>
          </a:xfrm>
          <a:prstGeom prst="rect">
            <a:avLst/>
          </a:prstGeom>
        </p:spPr>
      </p:pic>
      <p:sp>
        <p:nvSpPr>
          <p:cNvPr id="2" name="Title 1">
            <a:extLst>
              <a:ext uri="{FF2B5EF4-FFF2-40B4-BE49-F238E27FC236}">
                <a16:creationId xmlns:a16="http://schemas.microsoft.com/office/drawing/2014/main" id="{D991A70A-FA33-DE8A-7DE7-31872B3ECDFD}"/>
              </a:ext>
            </a:extLst>
          </p:cNvPr>
          <p:cNvSpPr>
            <a:spLocks noGrp="1"/>
          </p:cNvSpPr>
          <p:nvPr>
            <p:ph type="ctrTitle"/>
          </p:nvPr>
        </p:nvSpPr>
        <p:spPr>
          <a:xfrm>
            <a:off x="1154955" y="6858000"/>
            <a:ext cx="8825658" cy="2677648"/>
          </a:xfrm>
        </p:spPr>
        <p:txBody>
          <a:bodyPr vert="horz" lIns="91440" tIns="45720" rIns="91440" bIns="45720" rtlCol="0" anchor="t">
            <a:noAutofit/>
          </a:bodyPr>
          <a:lstStyle/>
          <a:p>
            <a:r>
              <a:rPr lang="en-US" dirty="0"/>
              <a:t>Charlotte Danielson's Framework for Teaching</a:t>
            </a:r>
          </a:p>
        </p:txBody>
      </p:sp>
    </p:spTree>
    <p:custDataLst>
      <p:tags r:id="rId1"/>
    </p:custDataLst>
    <p:extLst>
      <p:ext uri="{BB962C8B-B14F-4D97-AF65-F5344CB8AC3E}">
        <p14:creationId xmlns:p14="http://schemas.microsoft.com/office/powerpoint/2010/main" val="1658613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Unpack 1b</a:t>
            </a:r>
          </a:p>
        </p:txBody>
      </p:sp>
      <p:sp>
        <p:nvSpPr>
          <p:cNvPr id="4" name="Content Placeholder 2">
            <a:extLst>
              <a:ext uri="{FF2B5EF4-FFF2-40B4-BE49-F238E27FC236}">
                <a16:creationId xmlns:a16="http://schemas.microsoft.com/office/drawing/2014/main" id="{AFE645B5-C012-8FAE-068F-EAD45CB1F040}"/>
              </a:ext>
            </a:extLst>
          </p:cNvPr>
          <p:cNvSpPr txBox="1">
            <a:spLocks/>
          </p:cNvSpPr>
          <p:nvPr/>
        </p:nvSpPr>
        <p:spPr>
          <a:xfrm>
            <a:off x="1574800" y="2365443"/>
            <a:ext cx="9042400" cy="4409796"/>
          </a:xfrm>
          <a:prstGeom prst="rect">
            <a:avLst/>
          </a:prstGeom>
        </p:spPr>
        <p:txBody>
          <a:bodyPr/>
          <a:lstStyle>
            <a:lvl1pPr marL="342900" indent="-342900" algn="l" rtl="0" eaLnBrk="1" fontAlgn="base" hangingPunct="1">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3200" dirty="0"/>
              <a:t>Skim the narrative and the elements.</a:t>
            </a:r>
          </a:p>
          <a:p>
            <a:pPr marL="0" indent="0">
              <a:buNone/>
            </a:pPr>
            <a:endParaRPr lang="en-US" sz="3200" dirty="0"/>
          </a:p>
          <a:p>
            <a:pPr marL="0" indent="0">
              <a:buNone/>
            </a:pPr>
            <a:r>
              <a:rPr lang="en-US" sz="3200" dirty="0"/>
              <a:t>2. Read all 4 levels of performance silently.</a:t>
            </a:r>
          </a:p>
          <a:p>
            <a:pPr marL="514350" indent="-514350">
              <a:buFont typeface="Arial" charset="0"/>
              <a:buAutoNum type="arabicParenR"/>
            </a:pPr>
            <a:endParaRPr lang="en-US" sz="3200" dirty="0"/>
          </a:p>
          <a:p>
            <a:pPr marL="0" indent="0">
              <a:buNone/>
            </a:pPr>
            <a:r>
              <a:rPr lang="en-US" sz="3200" dirty="0"/>
              <a:t>3. What makes each level of performance different</a:t>
            </a:r>
          </a:p>
          <a:p>
            <a:pPr marL="0" indent="0">
              <a:buNone/>
            </a:pPr>
            <a:r>
              <a:rPr lang="en-US" sz="3200" dirty="0"/>
              <a:t>     from the previous level?</a:t>
            </a:r>
          </a:p>
          <a:p>
            <a:pPr>
              <a:buFont typeface="Arial" charset="0"/>
              <a:buNone/>
            </a:pPr>
            <a:r>
              <a:rPr lang="en-US" sz="3200" dirty="0">
                <a:solidFill>
                  <a:srgbClr val="692018"/>
                </a:solidFill>
              </a:rPr>
              <a:t>     </a:t>
            </a:r>
          </a:p>
        </p:txBody>
      </p:sp>
    </p:spTree>
    <p:extLst>
      <p:ext uri="{BB962C8B-B14F-4D97-AF65-F5344CB8AC3E}">
        <p14:creationId xmlns:p14="http://schemas.microsoft.com/office/powerpoint/2010/main" val="37271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Unpack 2c</a:t>
            </a:r>
          </a:p>
        </p:txBody>
      </p:sp>
      <p:sp>
        <p:nvSpPr>
          <p:cNvPr id="4" name="Content Placeholder 2">
            <a:extLst>
              <a:ext uri="{FF2B5EF4-FFF2-40B4-BE49-F238E27FC236}">
                <a16:creationId xmlns:a16="http://schemas.microsoft.com/office/drawing/2014/main" id="{AFE645B5-C012-8FAE-068F-EAD45CB1F040}"/>
              </a:ext>
              <a:ext uri="{C183D7F6-B498-43B3-948B-1728B52AA6E4}">
                <adec:decorative xmlns:adec="http://schemas.microsoft.com/office/drawing/2017/decorative" val="1"/>
              </a:ext>
            </a:extLst>
          </p:cNvPr>
          <p:cNvSpPr txBox="1">
            <a:spLocks/>
          </p:cNvSpPr>
          <p:nvPr/>
        </p:nvSpPr>
        <p:spPr>
          <a:xfrm>
            <a:off x="1574800" y="2365443"/>
            <a:ext cx="9042400" cy="4409796"/>
          </a:xfrm>
          <a:prstGeom prst="rect">
            <a:avLst/>
          </a:prstGeom>
        </p:spPr>
        <p:txBody>
          <a:bodyPr/>
          <a:lstStyle>
            <a:lvl1pPr marL="342900" indent="-342900" algn="l" rtl="0" eaLnBrk="1" fontAlgn="base" hangingPunct="1">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3200" dirty="0">
                <a:solidFill>
                  <a:srgbClr val="692018"/>
                </a:solidFill>
              </a:rPr>
              <a:t>     </a:t>
            </a:r>
          </a:p>
        </p:txBody>
      </p:sp>
      <p:sp>
        <p:nvSpPr>
          <p:cNvPr id="5" name="TextBox 4">
            <a:extLst>
              <a:ext uri="{FF2B5EF4-FFF2-40B4-BE49-F238E27FC236}">
                <a16:creationId xmlns:a16="http://schemas.microsoft.com/office/drawing/2014/main" id="{C679E2DA-B7DB-9460-C9D4-DB830E0F4ACC}"/>
              </a:ext>
            </a:extLst>
          </p:cNvPr>
          <p:cNvSpPr txBox="1"/>
          <p:nvPr/>
        </p:nvSpPr>
        <p:spPr>
          <a:xfrm>
            <a:off x="848412" y="2365443"/>
            <a:ext cx="11010507" cy="4678204"/>
          </a:xfrm>
          <a:prstGeom prst="rect">
            <a:avLst/>
          </a:prstGeom>
          <a:noFill/>
        </p:spPr>
        <p:txBody>
          <a:bodyPr wrap="square">
            <a:spAutoFit/>
          </a:bodyPr>
          <a:lstStyle/>
          <a:p>
            <a:pPr marL="0" indent="0">
              <a:buFont typeface="Arial" charset="0"/>
              <a:buNone/>
            </a:pPr>
            <a:r>
              <a:rPr lang="en-US" sz="2800" b="1" dirty="0"/>
              <a:t>Choose a disability you wish to study.  </a:t>
            </a:r>
          </a:p>
          <a:p>
            <a:pPr marL="0" indent="0">
              <a:buFont typeface="Arial" charset="0"/>
              <a:buNone/>
            </a:pPr>
            <a:endParaRPr lang="en-US" dirty="0"/>
          </a:p>
          <a:p>
            <a:pPr>
              <a:buFont typeface="Arial" charset="0"/>
              <a:buNone/>
            </a:pPr>
            <a:r>
              <a:rPr lang="en-US" sz="2800" b="1" dirty="0"/>
              <a:t>1. Skim the narrative and read all 4 levels of performance silently.</a:t>
            </a:r>
          </a:p>
          <a:p>
            <a:pPr>
              <a:buFont typeface="Arial" charset="0"/>
              <a:buNone/>
            </a:pPr>
            <a:r>
              <a:rPr lang="en-US" sz="2800" b="1" dirty="0"/>
              <a:t>2. What makes each level of performance different from the previous level?</a:t>
            </a:r>
          </a:p>
          <a:p>
            <a:pPr>
              <a:buFont typeface="Arial" charset="0"/>
              <a:buNone/>
            </a:pPr>
            <a:r>
              <a:rPr lang="en-US" sz="2800" b="1" dirty="0"/>
              <a:t>3. How would using the LOP guide your conversations with your current evaluator?</a:t>
            </a:r>
          </a:p>
          <a:p>
            <a:r>
              <a:rPr lang="en-US" sz="2800" b="1" dirty="0"/>
              <a:t>4. What do you currently do in your practice that is related to this component? </a:t>
            </a:r>
          </a:p>
          <a:p>
            <a:r>
              <a:rPr lang="en-US" sz="2800" b="1" dirty="0"/>
              <a:t>Where does your practice fall in the LOP?</a:t>
            </a:r>
          </a:p>
          <a:p>
            <a:pPr>
              <a:buFont typeface="Arial" charset="0"/>
              <a:buNone/>
            </a:pPr>
            <a:endParaRPr lang="en-US" sz="2800" dirty="0"/>
          </a:p>
        </p:txBody>
      </p:sp>
    </p:spTree>
    <p:extLst>
      <p:ext uri="{BB962C8B-B14F-4D97-AF65-F5344CB8AC3E}">
        <p14:creationId xmlns:p14="http://schemas.microsoft.com/office/powerpoint/2010/main" val="82157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Considerations…</a:t>
            </a:r>
          </a:p>
        </p:txBody>
      </p:sp>
      <p:sp>
        <p:nvSpPr>
          <p:cNvPr id="5" name="TextBox 4">
            <a:extLst>
              <a:ext uri="{FF2B5EF4-FFF2-40B4-BE49-F238E27FC236}">
                <a16:creationId xmlns:a16="http://schemas.microsoft.com/office/drawing/2014/main" id="{C679E2DA-B7DB-9460-C9D4-DB830E0F4ACC}"/>
              </a:ext>
            </a:extLst>
          </p:cNvPr>
          <p:cNvSpPr txBox="1"/>
          <p:nvPr/>
        </p:nvSpPr>
        <p:spPr>
          <a:xfrm>
            <a:off x="810704" y="2596739"/>
            <a:ext cx="11010507" cy="3447098"/>
          </a:xfrm>
          <a:prstGeom prst="rect">
            <a:avLst/>
          </a:prstGeom>
          <a:noFill/>
        </p:spPr>
        <p:txBody>
          <a:bodyPr wrap="square">
            <a:spAutoFit/>
          </a:bodyPr>
          <a:lstStyle/>
          <a:p>
            <a:pPr marL="457200" indent="-457200">
              <a:buFont typeface="Arial" panose="020B0604020202020204" pitchFamily="34" charset="0"/>
              <a:buChar char="•"/>
            </a:pPr>
            <a:r>
              <a:rPr lang="en-US" sz="2800" dirty="0"/>
              <a:t>How do the levels of performance support special education?  What might be added?  What might be deleted?</a:t>
            </a:r>
          </a:p>
          <a:p>
            <a:pPr marL="514350" indent="-514350">
              <a:buFont typeface="Arial" charset="0"/>
              <a:buAutoNum type="arabicParenR"/>
            </a:pPr>
            <a:endParaRPr lang="en-US" sz="1100" dirty="0"/>
          </a:p>
          <a:p>
            <a:pPr marL="457200" indent="-457200">
              <a:buFont typeface="Arial" panose="020B0604020202020204" pitchFamily="34" charset="0"/>
              <a:buChar char="•"/>
            </a:pPr>
            <a:r>
              <a:rPr lang="en-US" sz="2800" dirty="0"/>
              <a:t>How might understanding these scenarios help you to improve your practice?</a:t>
            </a:r>
          </a:p>
          <a:p>
            <a:pPr>
              <a:buFont typeface="Arial" charset="0"/>
              <a:buNone/>
            </a:pPr>
            <a:endParaRPr lang="en-US" sz="1100" dirty="0"/>
          </a:p>
          <a:p>
            <a:pPr marL="457200" indent="-457200">
              <a:buFont typeface="Arial" panose="020B0604020202020204" pitchFamily="34" charset="0"/>
              <a:buChar char="•"/>
            </a:pPr>
            <a:r>
              <a:rPr lang="en-US" sz="2800" dirty="0"/>
              <a:t>How might understanding these scenarios better support the conversations between you and your colleagues and you and your evaluator(s)?</a:t>
            </a:r>
          </a:p>
        </p:txBody>
      </p:sp>
    </p:spTree>
    <p:extLst>
      <p:ext uri="{BB962C8B-B14F-4D97-AF65-F5344CB8AC3E}">
        <p14:creationId xmlns:p14="http://schemas.microsoft.com/office/powerpoint/2010/main" val="1044836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Unpack 3c</a:t>
            </a:r>
          </a:p>
        </p:txBody>
      </p:sp>
      <p:sp>
        <p:nvSpPr>
          <p:cNvPr id="5" name="TextBox 4">
            <a:extLst>
              <a:ext uri="{FF2B5EF4-FFF2-40B4-BE49-F238E27FC236}">
                <a16:creationId xmlns:a16="http://schemas.microsoft.com/office/drawing/2014/main" id="{C679E2DA-B7DB-9460-C9D4-DB830E0F4ACC}"/>
              </a:ext>
            </a:extLst>
          </p:cNvPr>
          <p:cNvSpPr txBox="1"/>
          <p:nvPr/>
        </p:nvSpPr>
        <p:spPr>
          <a:xfrm>
            <a:off x="848412" y="2233467"/>
            <a:ext cx="10322351" cy="4555093"/>
          </a:xfrm>
          <a:prstGeom prst="rect">
            <a:avLst/>
          </a:prstGeom>
          <a:noFill/>
        </p:spPr>
        <p:txBody>
          <a:bodyPr wrap="square">
            <a:spAutoFit/>
          </a:bodyPr>
          <a:lstStyle/>
          <a:p>
            <a:pPr marL="0" indent="0">
              <a:buFont typeface="Arial" charset="0"/>
              <a:buNone/>
            </a:pPr>
            <a:r>
              <a:rPr lang="en-US" sz="2800" b="1" dirty="0"/>
              <a:t>Choose a disability you wish to study.  </a:t>
            </a:r>
          </a:p>
          <a:p>
            <a:pPr marL="0" indent="0">
              <a:buFont typeface="Arial" charset="0"/>
              <a:buNone/>
            </a:pPr>
            <a:endParaRPr lang="en-US" sz="1800" b="1" dirty="0"/>
          </a:p>
          <a:p>
            <a:pPr marL="514350" indent="-514350">
              <a:buFont typeface="Arial" charset="0"/>
              <a:buAutoNum type="arabicPeriod"/>
            </a:pPr>
            <a:r>
              <a:rPr lang="en-US" sz="2400" b="1" dirty="0"/>
              <a:t>Skim the narrative and read all 4 levels of performance silently.</a:t>
            </a:r>
          </a:p>
          <a:p>
            <a:endParaRPr lang="en-US" sz="2400" b="1" dirty="0"/>
          </a:p>
          <a:p>
            <a:pPr>
              <a:buFont typeface="Arial" charset="0"/>
              <a:buNone/>
            </a:pPr>
            <a:r>
              <a:rPr lang="en-US" sz="2400" b="1" dirty="0"/>
              <a:t>2. What makes each level of performance different from the previous level?</a:t>
            </a:r>
          </a:p>
          <a:p>
            <a:pPr>
              <a:buFont typeface="Arial" charset="0"/>
              <a:buNone/>
            </a:pPr>
            <a:endParaRPr lang="en-US" sz="2400" b="1" dirty="0"/>
          </a:p>
          <a:p>
            <a:pPr>
              <a:buFont typeface="Arial" charset="0"/>
              <a:buNone/>
            </a:pPr>
            <a:r>
              <a:rPr lang="en-US" sz="2400" b="1" dirty="0"/>
              <a:t>3. How would using the LOP guide your conversations with your current evaluator?</a:t>
            </a:r>
          </a:p>
          <a:p>
            <a:pPr>
              <a:buFont typeface="Arial" charset="0"/>
              <a:buNone/>
            </a:pPr>
            <a:endParaRPr lang="en-US" sz="2400" b="1" dirty="0"/>
          </a:p>
          <a:p>
            <a:pPr>
              <a:buFont typeface="Arial" charset="0"/>
              <a:buNone/>
            </a:pPr>
            <a:r>
              <a:rPr lang="en-US" sz="2400" b="1" dirty="0"/>
              <a:t>4. What do you currently do in your practice that is related to this component? </a:t>
            </a:r>
          </a:p>
          <a:p>
            <a:r>
              <a:rPr lang="en-US" sz="2400" b="1" dirty="0"/>
              <a:t>Where does your practice fall in the LOP?</a:t>
            </a:r>
          </a:p>
          <a:p>
            <a:pPr>
              <a:buFont typeface="Arial" charset="0"/>
              <a:buNone/>
            </a:pPr>
            <a:endParaRPr lang="en-US" sz="2800" b="1" dirty="0"/>
          </a:p>
        </p:txBody>
      </p:sp>
    </p:spTree>
    <p:extLst>
      <p:ext uri="{BB962C8B-B14F-4D97-AF65-F5344CB8AC3E}">
        <p14:creationId xmlns:p14="http://schemas.microsoft.com/office/powerpoint/2010/main" val="3074626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Considerations…</a:t>
            </a:r>
          </a:p>
        </p:txBody>
      </p:sp>
      <p:sp>
        <p:nvSpPr>
          <p:cNvPr id="5" name="Content Placeholder 4">
            <a:extLst>
              <a:ext uri="{FF2B5EF4-FFF2-40B4-BE49-F238E27FC236}">
                <a16:creationId xmlns:a16="http://schemas.microsoft.com/office/drawing/2014/main" id="{8DDBC62D-B890-0067-B886-84FE47281E4C}"/>
              </a:ext>
            </a:extLst>
          </p:cNvPr>
          <p:cNvSpPr>
            <a:spLocks noGrp="1"/>
          </p:cNvSpPr>
          <p:nvPr>
            <p:ph idx="1"/>
          </p:nvPr>
        </p:nvSpPr>
        <p:spPr>
          <a:xfrm>
            <a:off x="816989" y="2432115"/>
            <a:ext cx="10558021" cy="3949831"/>
          </a:xfrm>
        </p:spPr>
        <p:txBody>
          <a:bodyPr>
            <a:normAutofit fontScale="77500" lnSpcReduction="20000"/>
          </a:bodyPr>
          <a:lstStyle/>
          <a:p>
            <a:pPr>
              <a:buFont typeface="Arial" panose="020B0604020202020204" pitchFamily="34" charset="0"/>
              <a:buChar char="•"/>
            </a:pPr>
            <a:r>
              <a:rPr lang="en-US" sz="3100" dirty="0">
                <a:solidFill>
                  <a:schemeClr val="tx1"/>
                </a:solidFill>
              </a:rPr>
              <a:t>How do the levels of performance support special education?  What might be added?  What might be deleted?</a:t>
            </a:r>
          </a:p>
          <a:p>
            <a:pPr>
              <a:buFont typeface="Arial" panose="020B0604020202020204" pitchFamily="34" charset="0"/>
              <a:buChar char="•"/>
            </a:pPr>
            <a:endParaRPr lang="en-US" sz="3100" dirty="0">
              <a:solidFill>
                <a:schemeClr val="tx1"/>
              </a:solidFill>
            </a:endParaRPr>
          </a:p>
          <a:p>
            <a:pPr>
              <a:buFont typeface="Arial" panose="020B0604020202020204" pitchFamily="34" charset="0"/>
              <a:buChar char="•"/>
            </a:pPr>
            <a:r>
              <a:rPr lang="en-US" sz="3100" dirty="0">
                <a:solidFill>
                  <a:schemeClr val="tx1"/>
                </a:solidFill>
              </a:rPr>
              <a:t>How might understanding these scenarios help you to improve your practice?</a:t>
            </a:r>
          </a:p>
          <a:p>
            <a:pPr>
              <a:buFont typeface="Arial" panose="020B0604020202020204" pitchFamily="34" charset="0"/>
              <a:buChar char="•"/>
            </a:pPr>
            <a:endParaRPr lang="en-US" sz="3100" dirty="0">
              <a:solidFill>
                <a:schemeClr val="tx1"/>
              </a:solidFill>
            </a:endParaRPr>
          </a:p>
          <a:p>
            <a:pPr>
              <a:buFont typeface="Arial" panose="020B0604020202020204" pitchFamily="34" charset="0"/>
              <a:buChar char="•"/>
            </a:pPr>
            <a:r>
              <a:rPr lang="en-US" sz="3100" dirty="0">
                <a:solidFill>
                  <a:schemeClr val="tx1"/>
                </a:solidFill>
              </a:rPr>
              <a:t>How might understanding these scenarios better support the conversations between you and your colleagues and you and your evaluator(s)?</a:t>
            </a:r>
          </a:p>
          <a:p>
            <a:pPr>
              <a:buFont typeface="Arial" panose="020B0604020202020204" pitchFamily="34" charset="0"/>
              <a:buChar char="•"/>
            </a:pPr>
            <a:endParaRPr lang="en-US" sz="3100" dirty="0">
              <a:solidFill>
                <a:schemeClr val="tx1"/>
              </a:solidFill>
            </a:endParaRPr>
          </a:p>
          <a:p>
            <a:pPr>
              <a:buFont typeface="Arial" panose="020B0604020202020204" pitchFamily="34" charset="0"/>
              <a:buChar char="•"/>
            </a:pPr>
            <a:r>
              <a:rPr lang="en-US" sz="3100" dirty="0">
                <a:solidFill>
                  <a:schemeClr val="tx1"/>
                </a:solidFill>
              </a:rPr>
              <a:t>What might be your next steps to continue exploring and sharing the Scenarios?</a:t>
            </a:r>
          </a:p>
          <a:p>
            <a:endParaRPr lang="en-US" dirty="0"/>
          </a:p>
        </p:txBody>
      </p:sp>
    </p:spTree>
    <p:extLst>
      <p:ext uri="{BB962C8B-B14F-4D97-AF65-F5344CB8AC3E}">
        <p14:creationId xmlns:p14="http://schemas.microsoft.com/office/powerpoint/2010/main" val="222573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344512"/>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Identifying Artifacts </a:t>
            </a:r>
          </a:p>
        </p:txBody>
      </p:sp>
    </p:spTree>
    <p:custDataLst>
      <p:tags r:id="rId1"/>
    </p:custDataLst>
    <p:extLst>
      <p:ext uri="{BB962C8B-B14F-4D97-AF65-F5344CB8AC3E}">
        <p14:creationId xmlns:p14="http://schemas.microsoft.com/office/powerpoint/2010/main" val="3148603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lotte Danielson's Framework for Teaching&#10;1a. DEMONSTRATING KNOWLEDGE OF CONTENT&#10;AND PEDAGOGY&#10;In order to guide student learning, teachers must have command of the subjects they teach.&#10;They must know which concepts and skills are central to a discipline and which are peripheral;&#10;they must know how the discipline has evolved into the 21st century, incorporating issues such&#10;as global awareness and cultural diversity. Accomplished teachers understand the internal&#10;relationships within the disciplines they teach, knowing which concepts and skills are prerequisite&#10;to the understanding of others. They are also aware of typical student misconceptions in the&#10;discipline and work to dispel them. But knowledge of the content is not sufficient; in advancing&#10;student understanding, teachers must be familiar with the particularly pedagogical approaches&#10;best suited to each discipline.&#10;The elements of component 1a are:&#10;Knowledge of content and the structure of the discipline&#10;Every discipline has a dominant structure, with smaller components or strands, as well as central&#10;concepts and skills.&#10;Knowledge of prerequisite relationships&#10;Some disciplines—for example, mathematics—have important prerequisites; experienced&#10;teachers know what these are and how to use them in designing lessons and units.&#10;Knowledge of content-related pedagogy&#10;Different disciplines have “signature pedagogies” that have evolved over time and been found to be&#10;most effective in teaching.&#10;1b. DEMONSTRATING KNOWLEDGE OF STUDENTS&#10;Teachers don’t teach content in the abstract; they teach it to students. In order to ensure student&#10;learning, therefore, teachers must know not only their content and its related pedagogy but also&#10;the students to whom they wish to teach that content. In ensuring student learning, teachers must&#10;appreciate what recent research in cognitive psychology has confirmed, namely, that students&#10;learn through active intellectual engagement with content. While there are patterns in cognitive,&#10;social, and emotional developmental stages typical of different age groups, students learn in their&#10;individual ways and may have gaps or misconceptions that the teacher needs to uncover in order&#10;to plan appropriate learning activities. In addition, students have lives beyond school—lives that&#10;include athletic and musical pursuits, activities in their neighborhoods, and family and cultural&#10;traditions. Students whose first language is not English, as well as students with other special&#10;needs, must be considered when a teacher is planning lessons and identifying resources to ensure&#10;that all students will be able to learn.&#10;The elements of component 1b are:&#10;Knowledge of child and adolescent development&#10;Children learn differently at different stages of their lives.&#10;Knowledge of the learning process&#10;Learning requires active intellectual engagement.&#10;Knowledge of students’ skills, knowledge, and language proficiency&#10;What students are able to learn at any given time is influenced by their level of knowledge and skill.&#10;Knowledge of students’ interests and cultural heritage&#10;Children’s backgrounds influence their learning.&#10;Knowledge of students’ special needs&#10;Children do not all develop in a typical fashion.&#10;1c. SETTING INSTRUCTIONAL OUTCOMES&#10;Teaching is a purposeful activity; even the most imaginative activities are directed toward certain&#10;desired learning. Therefore, establishing instructional outcomes entails identifying exactly what&#10;students will be expected to learn; the outcomes describe not what students will do, but what they&#10;will learn. The instructional outcomes should reflect important learning and must lend themselves&#10;to various forms of assessment through which all students will be able to demonstrate their&#10;understanding of the content. Insofar as the outcomes determine the instructional activities, the&#10;resources used, their suitability for diverse learners, and the methods of assessment employed,&#10;they hold a central place in domain 1.&#10;Learning outcomes may be of a number of different types: factual and procedural knowledge,&#10;conceptual understanding, thinking and reasoning skills, and collaborative and communication&#10;strategies. In addition, some learning outcomes refer to dispositions; it’s important not only that&#10;students learn to read but also, educators hope, that they will like to read. In addition, experienced&#10;teachers are able to link their learning outcomes with outcomes both within their discipline and in&#10;other disciplines.&#10;The elements of component 1c are:&#10;Value, sequence, and alignment&#10;Outcomes represent significant learning in the discipline reflecting, where appropriate, the&#10;Common Core State Standards.&#10;Clarity&#10;Outcomes must refer to what students will learn, not what they will do, and must permit viable&#10;methods of assessment.&#10;Balance&#10;Outcomes should reflect different types of learning, such as knowledge, conceptual&#10;understanding, and thinking skills.&#10;Suitability for diverse students&#10;Outcomes must be appropriate for all students in the class.&#10;1d. DEMONSTRATING KNOWLEDGE OF RESOURCES&#10;Student learning is enhanced by a teacher’s skillful use of resources. Some of these are provided&#10;by the school as “official” materials; others are secured by teachers through their own initiative.&#10;Resources fall into several different categories: those used in the classroom by students, those&#10;available beyond the classroom walls to enhance student learning, resources for teachers to&#10;further their own professional knowledge and skill, and resources that can provide noninstructional&#10;assistance to students. Teachers recognize the importance of discretion in the selection of resources,&#10;selecting those that align directly with the learning outcomes and will be of most use to the students.&#10;Accomplished teachers also ensure that the selection of materials and resources is appropriately&#10;challenging for every student; texts, for example, are available at various reading levels to make sure&#10;all students can gain full access to the content and successfully demonstrate understanding of the&#10;learning outcomes. Furthermore, expert teachers look beyond the school for resources to bring their&#10;subjects to life and to assist students who need help in both their academic and nonacademic lives.&#10;The elements of component 1d are:&#10;Resources for classroom use&#10;Materials must align with learning outcomes.&#10;Resources to extend content knowledge and pedagogy&#10;Materials that can further teachers’ professional knowledge must be available.&#10;Resources for students&#10;Materials must be appropriately challenging.&#10;1e. DESIGNING COHERENT INSTRUCTION&#10;Designing coherent instruction is the heart of planning, reflecting the teacher’s knowledge of&#10;content and of the students in the class, the intended outcomes of instruction, and the available&#10;resources. Such planning requires that educators have a clear understanding of the state, district,&#10;and school expectations for student learning and the skill to translate these into a coherent plan.&#10;It also requires that teachers understand the characteristics of the students they teach and the&#10;active nature of student learning. Educators must determine how best to sequence instruction in a&#10;way that will advance student learning through the required content. Furthermore, such planning&#10;requires the thoughtful construction of lessons that contain cognitively engaging learning activities,&#10;the incorporation of appropriate resources and materials, and the intentional grouping of students.&#10;Proficient practice in this component recognizes that a well-designed instruction plan addresses the&#10;learning needs of various groups of students; one size does not fit all. At the distinguished level, the&#10;teacher plans instruction that takes into account the specific learning needs of each student and&#10;solicits ideas from students on how best to structure the learning. This plan is then implemented in&#10;domain 3.&#10;The elements of component 1e are:&#10;Learning activities&#10;Instruction is designed to engage students and advance them through the content.&#10;Instructional materials and resources&#10;Aids to instruction are appropriate to the learning needs of the students.&#10;Instructional groups&#10;Teachers intentionally organize instructional groups to support student learning.&#10;Lesson and unit structure&#10;Teachers produce clear and sequenced lesson and unit structures to advance student learning.&#10;1f. DESIGNING STUDENT ASSESSMENTS&#10;Good teaching requires both assessment of learning and assessment for learning. Assessments&#10;of learning ensure that teachers know that students have learned the intended outcomes. These&#10;assessments must be designed in such a manner that they provide evidence of the full range of&#10;learning outcomes; that is, the methods needed to assess reasoning skills are different from those&#10;for factual knowledge. Furthermore, such assessments may need to be adapted to the particular&#10;needs of individual students; an ESL student, for example, may need an alternative method of&#10;assessment to allow demonstration of understanding. Assessment for learning enables a teacher to&#10;incorporate assessments directly into the instructional process and to modify or adapt instruction as&#10;needed to ensure student understanding. Such assessments, although used during instruction, must&#10;be designed as part of the planning process. These formative assessment strategies are ongoing and&#10;may be used by both teachers and students to monitor progress toward understanding the learning&#10;outcomes.&#10;The elements of component 1f are:&#10;Congruence with instructional outcomes&#10;Assessments must match learning expectations.&#10;Criteria and standards&#10;Expectations must be clearly defined.&#10;Design of formative assessments&#10;Assessments for learning must be planned as part of the instructional process.&#10;Use for planning&#10;Results of assessment guide future planning.&#10;2a. CREATING AN ENVIRONMENT OF RESPECT&#10;AND RAPPORT&#10;An essential skill of teaching is that of managing relationships with students and ensuring that&#10;relationships among students are positive and supportive. Teachers create an environment of&#10;respect and rapport in their classrooms by the ways they interact with students and by the&#10;interactions they encourage and cultivate among students. An important aspect of respect and&#10;rapport relates to how the teacher responds to students and how students are permitted to treat&#10;one another. Patterns of interactions are critical to the overall tone of the class. In a respectful&#10;environment, all students feel valued, safe, and comfortable taking intellectual risks. They do not&#10;fear put-downs or ridicule from either the teacher or other students.&#10;“Respect” shown to the teacher by students should be distinguished from students complying&#10;with standards of conduct and behavior. Caring interactions among teachers and students are the&#10;hallmark of component 2a (Creating an Environment of Respect and Rapport); while adherence&#10;to the established classroom rules characterizes success in component 2d (Managing Student&#10;Behavior).&#10;The elements of component 2a are:&#10;Teacher interactions with students, including both words and actions&#10;A teacher’s interactions with students set the tone for the classroom. Through their interactions,&#10;teachers convey that they are interested in and care about their students.&#10;Student interactions with other students, including both words and actions&#10;As important as a teacher’s treatment of students is, how students are treated by their classmates&#10;is arguably even more important to students. At its worst, poor treatment causes students to feel&#10;rejected by their peers. At its best, positive interactions among students are mutually supportive&#10;and create an emotionally healthy school environment. Teachers not only model and teach students&#10;how to engage in respectful interactions with one another but also acknowledge such interactions.&#10;2b. CREATING AN ENVIRONMENT OF RESPECT&#10;AND RAPPORT&#10;An essential skill of teaching is that of managing relationships with students and ensuring that&#10;relationships among students are positive and supportive. Teachers create an environment of&#10;respect and rapport in their classrooms by the ways they interact with students and by the&#10;interactions they encourage and cultivate among students. An important aspect of respect and&#10;rapport relates to how the teacher responds to students and how students are permitted to treat&#10;one another. Patterns of interactions are critical to the overall tone of the class. In a respectful&#10;environment, all students feel valued, safe, and comfortable taking intellectual risks. They do not&#10;fear put-downs or ridicule from either the teacher or other students.&#10;“Respect” shown to the teacher by students should be distinguished from students complying&#10;with standards of conduct and behavior. Caring interactions among teachers and students are the&#10;hallmark of component 2a (Creating an Environment of Respect and Rapport); while adherence&#10;to the established classroom rules characterizes success in component 2d (Managing Student&#10;Behavior).&#10;The elements of component 2a are:&#10;Teacher interactions with students, including both words and actions&#10;A teacher’s interactions with students set the tone for the classroom. Through their interactions,&#10;teachers convey that they are interested in and care about their students.&#10;Student interactions with other students, including both words and actions&#10;As important as a teacher’s treatment of students is, how students are treated by their classmates&#10;is arguably even more important to students. At its worst, poor treatment causes students to feel&#10;rejected by their peers. At its best, positive interactions among students are mutually supportive&#10;and create an emotionally healthy school environment. Teachers not only model and teach students&#10;how to engage in respectful interactions with one another but also acknowledge such interactions.&#10;2c. MANAGING CLASSROOM PROCEDURES&#10;A smoothly functioning classroom is a prerequisite to good instruction and high levels of student&#10;engagement. Teachers establish and monitor routines and procedures for the smooth operation&#10;of the classroom and the efficient use of time. Hallmarks of a well-managed classroom are that&#10;instructional groups are used effectively, noninstructional tasks are completed efficiently, and&#10;transitions between activities and management of materials and supplies are skillfully done in&#10;order to maintain momentum and maximize instructional time. The establishment of efficient&#10;routines, and teaching students to employ them, may be inferred from the sense that the class&#10;“runs itself.”&#10;The elements of component 2c are:&#10;Management of instructional groups&#10;Teachers help students to develop the skills to work purposefully and cooperatively in groups or&#10;independently, with little supervision from the teacher.&#10;Management of transitions&#10;Many lessons engage students in different types of activities: large group, small group,&#10;independent work. It’s important that little time is lost as students move from one activity to&#10;another; students know the “drill” and execute it seamlessly.&#10;Management of materials and supplies&#10;Experienced teachers have all necessary materials at hand and have taught students to&#10;implement routines for distribution and collection of materials with a minimum of disruption to the&#10;flow of instruction.&#10;Performance of classroom routines&#10;Overall, little instructional time is lost in activities such as taking attendance, recording the lunch&#10;count, or the return of permission slips for a class trip.&#10;Supervision of volunteers and paraprofessionals&#10;Not every teacher has the benefit of assistance from volunteers and paraprofessionals, but those&#10;who do recognize that it takes both organization and management to help these individuals&#10;understand their duties and acquire the skills to carry them out.&#10;2d. MANAGING STUDENT BEHAVIOR&#10;In order for students to be able to engage deeply with content, the classroom environment must&#10;be orderly; the atmosphere must feel business-like and productive, without being authoritarian.&#10;In a productive classroom, standards of conduct are clear to students; they know what they are&#10;permitted to do and what they can expect of their classmates. Even when their behavior is being&#10;corrected, students feel respected; their dignity is not undermined. Skilled teachers regard positive&#10;student behavior not as an end in itself, but as a prerequisite to high levels of engagement in&#10;content.&#10;The elements of component 2d are:&#10;Expectations&#10;It is clear, either from what the teacher says, or by inference from student actions, that expectations&#10;for student conduct have been established and that they are being implemented.&#10;Monitoring of student behavior&#10;Experienced teachers seem to have eyes in the backs of their heads; they are attuned to what’s&#10;happening in the classroom and can move subtly to help students, when necessary, re-engage with&#10;the content being addressed in the lesson. At a high level, such monitoring is preventive and subtle,&#10;which may make it challenging to observe.&#10;Response to student misbehavior&#10;Even experienced teachers find that their students occasionally violate one or another of the&#10;agreed-upon standards of conduct; how the teacher responds to such infractions is an important&#10;mark of the teacher’s skill. Accomplished teachers try to understand why students are conducting&#10;themselves in such a manner (are they unsure of the content? are they trying to impress their&#10;friends?) and respond in a way that respects the dignity of the student. The best responses are&#10;those that address misbehavior early in an episode, although doing so is not always possible.&#10;Indicators include:&#10;• Clear standards of conduct, possibly posted, and possibly referred to during a lesson&#10;• Absence of acrimony between teacher and students concerning behavior&#10;• Teacher awareness of student conduct&#10;• Preventive action when needed by the teacher&#10;• Absence of misbehavior&#10;• Reinforcement of positive behavior&#10;2e. ORGANIZING PHYSICAL SPACE&#10;The use of the physical environment to promote student learning is a hallmark of an experienced&#10;teacher. Its use varies, of course, with the age of the students: in a primary classroom, centers and&#10;reading corners may structure class activities; while with older students, the position of chairs and&#10;desks can facilitate, or inhibit, rich discussion. Naturally, classrooms must be safe (no dangling wires&#10;or dangerous traffic patterns), and all students must be able to see and hear what’s going on so that&#10;they can participate actively. Both the teacher and students must make effective use of electronics&#10;and other technology.&#10;The elements of component 2e are:&#10;Safety and accessibility&#10;Physical safety is a primary consideration of all teachers; no learning can occur if students are&#10;unsafe or if they don’t have access to the board or other learning resources.&#10;Arrangement of furniture and use of physical resources&#10;Both the physical arrangement of a classroom and the available resources provide opportunities&#10;for teachers to advance learning; when these resources are used skillfully, students can engage&#10;with the content in a productive manner. At the highest levels of performance, the students&#10;themselves contribute to the use or adaptation of the physical environment.&#10;Indicators include:&#10;• Pleasant, inviting atmosphere&#10;• Safe environment&#10;• Accessibility for all students&#10;• Furniture arrangement suitable for the learning activities&#10;• Effective use of physical resources, including computer technology, by both&#10;teacher and students&#10;3a. COMMUNICATING WITH STUDENTS&#10;Teachers communicate with students for several independent, but related, purposes. First, they convey&#10;that teaching and learning are purposeful activities; they make that purpose clear to students. They also&#10;provide clear directions for classroom activities so that students know what to do; when additional help&#10;is appropriate, teachers model these activities. When teachers present concepts and information, they&#10;make those presentations with accuracy, clarity, and imagination, using precise, academic language;&#10;where amplification is important to the lesson, skilled teachers embellish their explanations with&#10;analogies or metaphors, linking them to students’ interests and prior knowledge. Teachers occasionally&#10;withhold information from students (for example, in an inquiry science lesson) to encourage them to&#10;think on their own, but what information they do convey is accurate and reflects deep understanding&#10;of the content. And teachers’ use of language is vivid, rich, and error free, affording the opportunity for&#10;students to hear language used well and to extend their own vocabularies. Teachers present complex&#10;concepts in ways that provide scaffolding and access to students.&#10;The elements of component 3a are:&#10;Expectations for learning&#10;The goals for learning are communicated clearly to students. Even if the goals are not conveyed at&#10;the outset of a lesson (for example, in an inquiry science lesson), by the end of the lesson students&#10;are clear about what they have been learning.&#10;Directions for activities&#10;Students understand what they are expected to do during a lesson, particularly if students are&#10;working independently or with classmates, without direct teacher supervision. These directions&#10;for the lesson’s activities may be provided orally, in writing, or in some combination of the two, with&#10;modeling by the teacher, if it is appropriate.&#10;Explanations of content&#10;Skilled teachers, when explaining concepts and strategies to students, use vivid language and&#10;imaginative analogies and metaphors, connecting explanations to students’ interests and lives&#10;beyond school. The explanations are clear, with appropriate scaffolding, and, where appropriate,&#10;anticipate possible student misconceptions. These teachers invite students to be engaged&#10;intellectually and to formulate hypotheses regarding the concepts or strategies being presented.&#10;Use of oral and written language&#10;For many students, their teachers’ use of language represents their best model of both accurate&#10;syntax and a rich vocabulary; these models enable students to emulate such language, making&#10;their own more precise and expressive. Skilled teachers seize on opportunities both to use precise,&#10;academic vocabulary and to explain their use of it.&#10;3b. USING QUESTIONING AND DISCUSSION&#10;TECHNIQUES&#10;Questioning and discussion are the only instructional strategies specifically referred to in the&#10;Framework for Teaching, a decision that reflects their central importance to teachers’ practice.&#10;In the Framework, it is important that questioning and discussion be used as techniques to&#10;deepen student understanding rather than serve as recitation, or a verbal “quiz.” Good teachers&#10;use divergent as well as convergent questions, framed in such a way that they invite students to&#10;formulate hypotheses, make connections, or challenge previously held views. Students’ responses&#10;to questions are valued; effective teachers are especially adept at responding to and building on&#10;student responses and making use of their ideas. High-quality questions encourage students to&#10;make connections among concepts or events previously believed to be unrelated and to arrive at&#10;new understandings of complex material. Effective teachers also pose questions for which they&#10;do not know the answers. Even when a question has a limited number of correct responses, the&#10;question, being nonformulaic, is likely to promote student thinking.&#10;Class discussions are animated, engaging all students in important issues and promoting the&#10;use of precise language to deepen and extend their understanding. These discussions may be&#10;based around questions formulated by the students themselves. Furthermore, when a teacher is&#10;building on student responses to questions (whether posed by the teacher or by other students),&#10;students are challenged to explain their thinking and to cite specific text or other evidence (for&#10;example, from a scientific experiment) to back up a position. This focus on argumentation forms&#10;the foundation of logical reasoning, a critical skill in all disciplines.&#10;Not all questions must be at a high cognitive level in order for a teacher’s performance to be rated&#10;at a high level; that is, when exploring a topic, a teacher might begin with a series of questions of&#10;low cognitive challenge to provide a review, or to ensure that everyone in the class is “on board.”&#10;Furthermore, if questions are at a high level but only a few students participate in the discussion,&#10;the teacher’s performance on the component cannot be judged to be at a high level. In addition,&#10;during lessons involving students in small-group work, the quality of the students’ questions&#10;and discussion in their small groups may be considered as part of this component. In order for&#10;students to formulate high-level questions, they must have learned how to do so. Therefore,&#10;high-level questions from students, either in the full class or in small-group discussions, provide&#10;evidence that these skills have been taught.&#10;3b&#10;DOMAIN 3 • INSTRUCTION&#10;60&#10;The elements of component 3b are:&#10;Quality of questions/prompts&#10;Questions of high quality cause students to think and reflect, to deepen their understanding,&#10;and to test their ideas against those of their classmates. When teachers ask questions of high&#10;quality, they ask only a few of them and provide students with sufficient time to think about their&#10;responses, to reflect on the comments of their classmates, and to deepen their understanding.&#10;Occasionally, for the purposes of review, teachers ask students a series of (usually low-level)&#10;questions in a type of verbal quiz. This technique may be helpful for the purpose of establishing&#10;the facts of a historical event, for example, but should not be confused with the use of questioning&#10;to deepen students’ understanding.&#10;Discussion techniques&#10;Effective teachers promote learning through discussion. A foundational skill that students learn&#10;through engaging in discussion is that of explaining and justifying their reasoning and conclusions,&#10;based on specific evidence. Teachers skilled in the use of questioning and discussion techniques&#10;challenge students to examine their premises, to build a logical argument, and to critique the&#10;arguments of others. Some teachers report, “We discussed x,” when what they mean is “I said x.”&#10;That is, some teachers confuse discussion with explanation of content; as important as that is,&#10;it’s not discussion. Rather, in a true discussion a teacher poses a question and invites all students’&#10;views to be heard, enabling students to engage in discussion directly with one another, not always&#10;mediated by the teacher. Furthermore, in conducting discussions, skilled teachers build further&#10;questions on student responses and insist that students examine their premises, build a logical&#10;argument, and critique the arguments of others.&#10;Student participation&#10;In some classes a few students tend to dominate the discussion; other students, recognizing this&#10;pattern, hold back their contributions. The skilled teacher uses a range of techniques to encourage&#10;all students to contribute to the discussion and enlists the assistance of students to ensure this&#10;outcome.&#10;3c. ENGAGING STUDENTS IN LEARNING&#10;Student engagement in learning is the centerpiece of the Framework for Teaching; all other&#10;components contribute to it. When students are engaged in learning, they are not merely “busy,”&#10;nor are they only “on task.” Rather, they are intellectually active in learning important and&#10;challenging content. The critical distinction between a classroom in which students are compliant&#10;and busy and one in which they are engaged is that in the latter, students are developing their&#10;understanding through what they do. That is, they are engaged in discussion, debate, answering&#10;“what if?” questions, discovering patterns, and the like. They may be selecting their work from&#10;a range of (teacher-arranged) choices, and making important contributions to the intellectual&#10;life of the class. Such activities don’t typically consume an entire lesson, but they are essential&#10;components of engagement.&#10;A lesson in which students are engaged usually has a discernible structure: a beginning, a&#10;middle, and an end, with scaffolding provided by the teacher or by the activities themselves.&#10;Student tasks are organized to provide cognitive challenge, and then students are encouraged&#10;to reflect on what they have done and what they have learned. That is, the lesson has closure,&#10;in which teachers encourage students to derive the important learning from the learning&#10;tasks, from the discussion, or from what they have read. Critical questions for an observer in&#10;determining the degree of student engagement are “What are the students being asked to do?&#10;Does the learning task involve thinking? Are students challenged to discern patterns or make&#10;predictions?” If the answer to these questions is that students are, for example, filling in blanks&#10;on a worksheet or performing a rote procedure, they are unlikely to be cognitively engaged.&#10;In observing a lesson, it is essential not only to watch the teacher but also to pay close&#10;attention to the students and what they are doing. The best evidence for student engagement&#10;is what students are saying and doing as a consequence of what the teacher does, or has done,&#10;or has planned. And while students may be physically active (e.g., using manipulative materials&#10;in mathematics or making a map in social studies), it is not essential that they be involved in a&#10;hands-on manner; it is, however, essential that they be challenged to be “minds-on.” The elements of component 3c are:&#10;Activities and assignments&#10;The activities and assignments are the centerpiece of student engagement, since they determine&#10;what it is that students are asked to do. Activities and assignments that promote learning require&#10;student thinking that emphasizes depth over breadth and encourage students to explain their&#10;thinking.&#10;Grouping of students&#10;How students are grouped for instruction (whole class, small groups, pairs, individuals) is one&#10;of the many decisions teachers make every day. There are many options; students of similar&#10;background and skill may be clustered together, or the more-advanced students may be spread&#10;around into the different groups. Alternatively, a teacher might permit students to select their own&#10;groups, or they could be formed randomly.&#10;Instructional materials and resources&#10;The instructional materials a teacher selects to use in the classroom can have an enormous&#10;impact on students’ experience. Though some teachers are obliged to use a school’s or district’s&#10;officially sanctioned materials, many teachers use these selectively or supplement them with&#10;others of their choosing that are better suited to engaging students in deep learning—for example,&#10;the use of primary source materials in social studies.&#10;Structure and pacing&#10;No one, whether an adult or a student, likes to be either bored or rushed in completing a task.&#10;Keeping things moving, within a well-defined structure, is one of the marks of an experienced&#10;teacher. And since much of student learning results from their reflection on what they have done,&#10;a well-designed lesson includes time for reflection and closure.&#10;3d. USING ASSESSMENT IN INSTRUCTION&#10;Assessment of student learning plays an important new role in teaching: no longer signaling the&#10;end of instruction, it is now recognized to be an integral part of instruction. While assessment&#10;of learning has always been and will continue to be an important aspect of teaching (it’s&#10;important for teachers to know whether students have learned what teachers intend),&#10;assessment for learning has increasingly come to play an important role in classroom practice.&#10;And in order to assess student learning for the purposes of instruction, teachers must have a&#10;“finger on the pulse” of a lesson, monitoring student understanding and, where feedback is&#10;appropriate, offering it to students.&#10;A teacher’s actions in monitoring student learning, while they may superficially look the same&#10;as those used in monitoring student behavior, have a fundamentally different purpose. When&#10;monitoring behavior, teachers are alert to students who may be passing notes or bothering&#10;their neighbors; when monitoring student learning, teachers look carefully at what students&#10;are writing, or listen carefully to the questions students ask, in order to gauge whether they&#10;require additional activity or explanation to grasp the content. In each case, the teacher may&#10;be circulating in the room, but his or her purpose in doing so is quite different in the two&#10;situations.&#10;Similarly, on the surface, questions asked of students for the purpose of monitoring learning&#10;are fundamentally different from those used to build understanding; in the former, the&#10;questions seek to reveal students’ misconceptions, whereas in the latter, the questions&#10;are designed to explore relationships or deepen understanding. Indeed, for the purpose&#10;of monitoring, many teachers create questions specifically to elicit the extent of student&#10;understanding and use additional techniques (such as exit tickets) to determine the degree&#10;of understanding of every student in the class. Teachers at high levels of performance in this&#10;component, then, demonstrate the ability to encourage students and actually teach them the&#10;necessary skills of monitoring their own learning against clear standards.&#10;But as important as monitoring student learning and providing feedback to students are, however,&#10;they are greatly strengthened by a teacher’s skill in making mid-course corrections when&#10;needed, seizing on a “teachable moment,” or enlisting students’ particular interests to enrich an&#10;explanation. The elements of component 3d are:&#10;Assessment criteria&#10;It is essential that students know the criteria for assessment. At its highest level, students&#10;themselves have had a hand in articulating the criteria (for example, of a clear oral presentation).&#10;Monitoring of student learning&#10;A teacher’s skill in eliciting evidence of student understanding is one of the true marks of expertise.&#10;This is not a hit-or-miss effort, but is planned carefully in advance. Even after planning carefully,&#10;however, a teacher must weave monitoring of student learning seamlessly into the lesson, using a&#10;variety of techniques.&#10;Feedback to students&#10;Feedback on learning is an essential element of a rich instructional environment; without it,&#10;students are constantly guessing at how they are doing and at how their work can be improved.&#10;Valuable feedback must be timely, constructive, and substantive and must provide students the&#10;guidance they need to improve their performance.&#10;Student self-assessment and monitoring of progress&#10;The culmination of students’ assumption of responsibility for their learning is when they&#10;monitor their own learning and take appropriate action. Of course, they can do these things&#10;only if the criteria for learning are clear and if they have been taught the skills of checking their&#10;work against clear criteria.&#10;3e. DEMONSTRATING FLEXIBILITY AND&#10;RESPONSIVENESS&#10;“Flexibility and responsiveness” refer to a teacher’s skill in making adjustments in a lesson to&#10;respond to changing conditions. When a lesson is well planned, there may be no need for changes&#10;during the course of the lesson itself. Shifting the approach in midstream is not always necessary;&#10;in fact, with experience comes skill in accurately predicting how a lesson will go and being&#10;prepared for different possible scenarios. But even the most skilled, and best prepared, teachers&#10;will occasionally find either that a lesson is not proceeding as they would like or that a teachable&#10;moment has presented itself. They are ready for such situations. Furthermore, teachers who are&#10;committed to the learning of all students persist in their attempts to engage them in learning,&#10;even when confronted with initial setbacks.&#10;The elements of component 3e are:&#10;Lesson adjustment&#10;Experienced teachers are able to make both minor and (at times) major adjustments to a&#10;lesson, or mid-course corrections. Such adjustments depend on a teacher’s store of alternate&#10;instructional strategies and the confidence to make a shift when needed.&#10;Response to students&#10;Occasionally during a lesson, an unexpected event will occur that presents a true teachable&#10;moment. It is a mark of considerable teacher skill to be able to capitalize on such opportunities.&#10;Persistence&#10;Committed teachers don’t give up easily; when students encounter difficulty in learning (which&#10;all do at some point), these teachers seek alternate approaches to help their students be&#10;successful. In these efforts, teachers display a keen sense of efficacy.&#10;4a. REFLECTING ON TEACHING&#10;Reflecting on teaching encompasses the teacher’s thinking that follows any instructional event,&#10;an analysis of the many decisions made in both the planning and the implementation of a lesson.&#10;By considering these elements in light of the impact they had on student learning, teachers can&#10;determine where to focus their efforts in making revisions and choose which aspects of the&#10;instruction they will continue in future lessons. Teachers may reflect on their practice through&#10;collegial conversations, journal writing, examining student work, conversations with students, or&#10;simply thinking about their teaching. Reflecting with accuracy and specificity, as well as being&#10;able to use in future teaching what has been learned, is an acquired skill; mentors, coaches, and&#10;supervisors can help teachers acquire and develop the skill of reflecting on teaching through&#10;supportive and deep questioning. Over time, this way of thinking both reflectively and selfcritically&#10;and of analyzing instruction through the lens of student learning—whether excellent,&#10;adequate, or inadequate—becomes a habit of mind, leading to improvement in teaching and&#10;learning.&#10;The elements of component 4a are:&#10;Accuracy&#10;As teachers gain experience, their reflections on practice become more accurate,&#10;corresponding to the assessments that would be given by an external and unbiased observer.&#10;Not only are the reflections accurate, but teachers can provide specific examples from the&#10;lesson to support their judgments.&#10;Use in future teaching&#10;If the potential of reflection to improve teaching is to be fully realized, teachers must use their&#10;reflections to make adjustments in their practice. As their experience and expertise increases,&#10;teachers draw on an ever-increasing repertoire of strategies to inform these adjustments.&#10;4b. MAINTAINING ACCURATE RECORDS&#10;An essential responsibility of professional educators is keeping accurate records of both&#10;instructional and noninstructional events. These include student completion of assignments,&#10;student progress in learning, and noninstructional activities that are part of the day-to-day&#10;functions in a school setting, such as the return of signed permission slips for a field trip and&#10;money for school pictures. Proficiency in this component is vital because these records inform&#10;interactions with students and parents and allow teachers to monitor learning and adjust&#10;instruction accordingly. The methods of keeping records vary as much as the type of information&#10;being recorded. For example, teachers may keep records of formal assessments electronically,&#10;using spreadsheets and databases, which allow for item analysis and individualized instruction.&#10;A less formal means of keeping track of student progress may include anecdotal notes that are&#10;kept in student folders.&#10;The elements of component 4b are:&#10;Student completion of assignments&#10;Most teachers, particularly at the secondary level, need to keep track of student completion&#10;of assignments, including not only whether the assignments were actually completed but also&#10;students’ success in completing them.&#10;Student progress in learning&#10;In order to plan instruction, teachers need to know where each student “is” in his or her&#10;learning. This information may be collected formally or informally but must be updated&#10;frequently.&#10;Noninstructional records&#10;Noninstructional records encompass all the details of school life for which records must be&#10;maintained, particularly if they involve money. Examples include tracking which students have&#10;returned their permission slips for a field trip or which students have paid for their school&#10;pictures.&#10;4c. COMMUNICATING WITH FAMILIES&#10;Although the ability of families to participate in their child’s learning varies widely because&#10;of other family or job obligations, it is the responsibility of teachers to provide opportunities&#10;for them to understand both the instructional program and their child’s progress. Teachers&#10;establish relationships with families by communicating to them about the instructional&#10;program, conferring with them about individual students, and inviting them to be part of&#10;the educational process itself. The level of family participation and involvement tends to be&#10;greater at the elementary level, when young children are just beginning school. However, the&#10;importance of regular communication with families of adolescents cannot be overstated. A&#10;teacher’s effort to communicate with families conveys the teacher’s essential caring, valued&#10;by families of students of all ages.&#10;The elements of component 4c are:&#10;Information about the instructional program&#10;The teacher frequently provides information to families about the instructional program.&#10;Information about individual students&#10;The teacher frequently provides information to families about students’ individual progress.&#10;Engagement of families in the instructional program&#10;The teacher frequently and successfully offers engagement opportunities to families so that&#10;they can participate in the learning activities.&#10;4d. PARTICIPATING IN THE PROFESSIONAL&#10;COMMUNITY&#10;Schools are, first of all, environments to promote the learning of students. But in promoting&#10;student learning, teachers must work with their colleagues to share strategies, plan joint&#10;efforts, and plan for the success of individual students. Schools are, in other words, professional&#10;organizations for teachers, with their full potential realized only when teachers regard&#10;themselves as members of a professional community. This community is characterized by&#10;mutual support and respect, as well as by recognition of the responsibility of all teachers to be&#10;constantly seeking ways to improve their practice and to contribute to the life of the school.&#10;Inevitably, teachers’ duties extend beyond the doors of their classrooms and include activities&#10;related to the entire school or larger district, or both. These activities include such things as&#10;school and district curriculum committees or engagement with the parent-teacher organization.&#10;With experience, teachers assume leadership roles in these activities.&#10;The elements of component 4d are:&#10;Relationships with colleagues&#10;Teachers maintain professional collegial relationships that encourage sharing, planning,&#10;and working together toward improved instructional skill and student success.&#10;Involvement in a culture of professional inquiry&#10;Teachers contribute to and participate in a learning community that supports and respects&#10;its members’ efforts to improve practice.&#10;Service to the school&#10;Teachers’ efforts move beyond classroom duties by contributing to school initiatives and&#10;projects.&#10;Participation in school and district projects&#10;Teachers contribute to and support larger school and district projects designed to improve the&#10;professional community.&#10;4e. GROWING AND DEVELOPING PROFESSIONALLY&#10;As in other professions, the complexity of teaching requires continued growth and development&#10;in order for teachers to remain current. Continuing to stay informed and increasing their&#10;skills allows teachers to become ever more effective and to exercise leadership among their&#10;colleagues. The academic disciplines themselves evolve, and educators constantly refine their&#10;understanding of how to engage students in learning; thus, growth in content, pedagogy, and&#10;information technology are essential to good teaching. Networking with colleagues through&#10;such activities as joint planning, study groups, and lesson study provides opportunities for&#10;teachers to learn from one another. These activities allow for job-embedded professional&#10;development. In addition, professional educators increase their effectiveness in the&#10;classroom by belonging to professional organizations, reading professional journals, attending&#10;educational conferences, and taking university classes. As they gain experience and expertise,&#10;educators find ways to contribute to their colleagues and to the profession.&#10;The elements of component 4e are:&#10;Enhancement of content knowledge and pedagogical skill&#10;Teachers remain current by taking courses, reading professional literature, and remaining&#10;current on the evolution of thinking regarding instruction.&#10;Receptivity to feedback from colleagues&#10;Teachers actively pursue networks that provide collegial support and feedback.&#10;Service to the profession&#10;Teachers are active in professional organizations in order to enhance both their personal&#10;practice and their ability to provide leadership and support to colleagues.&#10;4f. SHOWING PROFESSIONALISM&#10;Expert teachers demonstrate professionalism in service both to students and to the profession.&#10;Teaching at the highest levels of performance in this component is student focused, putting students&#10;first regardless of how this stance might challenge long-held assumptions, past practice, or simply&#10;the easier or more convenient procedure. Accomplished teachers have a strong moral compass and&#10;are guided by what is in the best interest of each student. They display professionalism in a number&#10;of ways. For example, they conduct interactions with colleagues in a manner notable for honesty&#10;and integrity. Furthermore, they know their students’ needs and can readily access resources with&#10;which to step in and provide help that may extend beyond the classroom. Seeking greater flexibility&#10;in the ways school rules and policies are applied, expert teachers advocate for their students in&#10;ways that might challenge traditional views and the educational establishment. They also display&#10;professionalism in the ways they approach problem solving and decision making, with student needs&#10;constantly in mind. Finally, accomplished teachers consistently adhere to school and district policies&#10;and procedures but are willing to work to improve those that may be outdated or ineffective.&#10;The elements of component 4f are:&#10;Integrity and ethical conduct&#10;Teachers act with integrity and honesty.&#10;Service to students&#10;Teachers put students first in all considerations of their practice.&#10;Advocacy&#10;Teachers support their students’ best interests, even in the face of traditional practice or beliefs.&#10;Decision making&#10;Teachers solve problems with students’ needs as a priority.&#10;Compliance with school and district regulations&#10;Teachers adhere to policies and established procedures.">
            <a:extLst>
              <a:ext uri="{FF2B5EF4-FFF2-40B4-BE49-F238E27FC236}">
                <a16:creationId xmlns:a16="http://schemas.microsoft.com/office/drawing/2014/main" id="{82EFFDDC-1C57-38CE-6C04-37C7D9AC0154}"/>
              </a:ext>
            </a:extLst>
          </p:cNvPr>
          <p:cNvPicPr>
            <a:picLocks noChangeAspect="1"/>
          </p:cNvPicPr>
          <p:nvPr/>
        </p:nvPicPr>
        <p:blipFill>
          <a:blip r:embed="rId4"/>
          <a:stretch>
            <a:fillRect/>
          </a:stretch>
        </p:blipFill>
        <p:spPr>
          <a:xfrm>
            <a:off x="2398017" y="1885360"/>
            <a:ext cx="7395966" cy="4224819"/>
          </a:xfrm>
          <a:prstGeom prst="rect">
            <a:avLst/>
          </a:prstGeom>
        </p:spPr>
      </p:pic>
      <p:sp>
        <p:nvSpPr>
          <p:cNvPr id="3" name="Title 2">
            <a:extLst>
              <a:ext uri="{FF2B5EF4-FFF2-40B4-BE49-F238E27FC236}">
                <a16:creationId xmlns:a16="http://schemas.microsoft.com/office/drawing/2014/main" id="{E18DF505-17BC-10E5-4B62-1B56A36B604A}"/>
              </a:ext>
            </a:extLst>
          </p:cNvPr>
          <p:cNvSpPr>
            <a:spLocks noGrp="1"/>
          </p:cNvSpPr>
          <p:nvPr>
            <p:ph type="ctrTitle"/>
          </p:nvPr>
        </p:nvSpPr>
        <p:spPr>
          <a:xfrm>
            <a:off x="1154955" y="6858000"/>
            <a:ext cx="8825658" cy="2677648"/>
          </a:xfrm>
        </p:spPr>
        <p:txBody>
          <a:bodyPr vert="horz" lIns="91440" tIns="45720" rIns="91440" bIns="45720" rtlCol="0" anchor="t">
            <a:noAutofit/>
          </a:bodyPr>
          <a:lstStyle/>
          <a:p>
            <a:r>
              <a:rPr lang="en-US" dirty="0"/>
              <a:t>Domains</a:t>
            </a:r>
          </a:p>
        </p:txBody>
      </p:sp>
    </p:spTree>
    <p:custDataLst>
      <p:tags r:id="rId1"/>
    </p:custDataLst>
    <p:extLst>
      <p:ext uri="{BB962C8B-B14F-4D97-AF65-F5344CB8AC3E}">
        <p14:creationId xmlns:p14="http://schemas.microsoft.com/office/powerpoint/2010/main" val="17800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Process </a:t>
            </a:r>
          </a:p>
        </p:txBody>
      </p:sp>
      <p:sp>
        <p:nvSpPr>
          <p:cNvPr id="6" name="Content Placeholder 4">
            <a:extLst>
              <a:ext uri="{FF2B5EF4-FFF2-40B4-BE49-F238E27FC236}">
                <a16:creationId xmlns:a16="http://schemas.microsoft.com/office/drawing/2014/main" id="{A708AEC4-0AA6-77FD-7D3C-637B36E98A34}"/>
              </a:ext>
            </a:extLst>
          </p:cNvPr>
          <p:cNvSpPr txBox="1">
            <a:spLocks noGrp="1"/>
          </p:cNvSpPr>
          <p:nvPr>
            <p:ph idx="1"/>
          </p:nvPr>
        </p:nvSpPr>
        <p:spPr>
          <a:xfrm>
            <a:off x="6481409" y="2344377"/>
            <a:ext cx="3434958" cy="3990836"/>
          </a:xfrm>
          <a:prstGeom prst="rect">
            <a:avLst/>
          </a:prstGeom>
          <a:noFill/>
        </p:spPr>
        <p:txBody>
          <a:bodyPr wrap="square" rtlCol="0">
            <a:spAutoFit/>
          </a:bodyPr>
          <a:lstStyle/>
          <a:p>
            <a:pPr marL="0" indent="0" algn="ctr">
              <a:buNone/>
            </a:pPr>
            <a:r>
              <a:rPr lang="en-US" sz="2000" u="sng" dirty="0"/>
              <a:t>Low Growth: </a:t>
            </a:r>
            <a:br>
              <a:rPr lang="en-US" sz="2000" u="sng" dirty="0"/>
            </a:br>
            <a:r>
              <a:rPr lang="en-US" sz="2000" dirty="0"/>
              <a:t>Growth goal is less than 65% attained.</a:t>
            </a:r>
          </a:p>
          <a:p>
            <a:pPr algn="ctr"/>
            <a:endParaRPr lang="en-US" sz="2000" dirty="0"/>
          </a:p>
          <a:p>
            <a:pPr marL="0" indent="0" algn="ctr">
              <a:buNone/>
            </a:pPr>
            <a:r>
              <a:rPr lang="en-US" sz="2000" u="sng" dirty="0"/>
              <a:t>Expected Growth:                    </a:t>
            </a:r>
            <a:r>
              <a:rPr lang="en-US" sz="2000" dirty="0"/>
              <a:t>Growth goal is 65%-85% attained.</a:t>
            </a:r>
          </a:p>
          <a:p>
            <a:pPr algn="ctr"/>
            <a:endParaRPr lang="en-US" sz="2000" dirty="0"/>
          </a:p>
          <a:p>
            <a:pPr marL="0" indent="0" algn="ctr">
              <a:buNone/>
            </a:pPr>
            <a:r>
              <a:rPr lang="en-US" sz="2000" u="sng" dirty="0"/>
              <a:t>High Growth:</a:t>
            </a:r>
            <a:br>
              <a:rPr lang="en-US" sz="2000" u="sng" dirty="0"/>
            </a:br>
            <a:r>
              <a:rPr lang="en-US" sz="2000" dirty="0"/>
              <a:t> Growth goal is 86% to 100% attained.</a:t>
            </a:r>
          </a:p>
        </p:txBody>
      </p:sp>
      <p:pic>
        <p:nvPicPr>
          <p:cNvPr id="7" name="Picture 6"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CBE2DD16-6042-A4F9-D72D-F33AD4251625}"/>
              </a:ext>
            </a:extLst>
          </p:cNvPr>
          <p:cNvPicPr>
            <a:picLocks noChangeAspect="1"/>
          </p:cNvPicPr>
          <p:nvPr/>
        </p:nvPicPr>
        <p:blipFill>
          <a:blip r:embed="rId3"/>
          <a:stretch>
            <a:fillRect/>
          </a:stretch>
        </p:blipFill>
        <p:spPr>
          <a:xfrm>
            <a:off x="1514051" y="2012504"/>
            <a:ext cx="4672483" cy="4654581"/>
          </a:xfrm>
          <a:prstGeom prst="rect">
            <a:avLst/>
          </a:prstGeom>
        </p:spPr>
      </p:pic>
    </p:spTree>
    <p:extLst>
      <p:ext uri="{BB962C8B-B14F-4D97-AF65-F5344CB8AC3E}">
        <p14:creationId xmlns:p14="http://schemas.microsoft.com/office/powerpoint/2010/main" val="2810355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Evidence Sources: Observation and Artifacts </a:t>
            </a:r>
          </a:p>
        </p:txBody>
      </p:sp>
      <p:pic>
        <p:nvPicPr>
          <p:cNvPr id="5" name="Content Placeholder 4" descr="Collecting Evidence Relative to Standards&#10;Teacher Evaluation:&#10;Domains 1 (Planning and Preparation) and 4 (Professional Responsibilities) will likely be evaluated by artifacts collected in a Teacher Portfolio&#10;Domains 2 (Classroom Environment) and 3 (Instruction) will likely be evaluated via formal and informal observations&#10;Probationary Teachers - 2 formal and 4 informal observations&#10;Non-Probationary Teachers- 1 formal and 4 informal observations ">
            <a:extLst>
              <a:ext uri="{FF2B5EF4-FFF2-40B4-BE49-F238E27FC236}">
                <a16:creationId xmlns:a16="http://schemas.microsoft.com/office/drawing/2014/main" id="{7E65C62E-D6DB-CC43-CE8B-6110931EA99D}"/>
              </a:ext>
            </a:extLst>
          </p:cNvPr>
          <p:cNvPicPr>
            <a:picLocks noGrp="1" noChangeAspect="1"/>
          </p:cNvPicPr>
          <p:nvPr>
            <p:ph idx="1"/>
          </p:nvPr>
        </p:nvPicPr>
        <p:blipFill>
          <a:blip r:embed="rId3"/>
          <a:stretch>
            <a:fillRect/>
          </a:stretch>
        </p:blipFill>
        <p:spPr>
          <a:xfrm>
            <a:off x="1785937" y="2722644"/>
            <a:ext cx="8620125" cy="2857500"/>
          </a:xfrm>
          <a:prstGeom prst="rect">
            <a:avLst/>
          </a:prstGeom>
        </p:spPr>
      </p:pic>
      <p:sp>
        <p:nvSpPr>
          <p:cNvPr id="7" name="Arrow: Curved Down 6">
            <a:extLst>
              <a:ext uri="{FF2B5EF4-FFF2-40B4-BE49-F238E27FC236}">
                <a16:creationId xmlns:a16="http://schemas.microsoft.com/office/drawing/2014/main" id="{9D9728CE-4B81-5588-21E1-C63BE11B62B6}"/>
              </a:ext>
              <a:ext uri="{C183D7F6-B498-43B3-948B-1728B52AA6E4}">
                <adec:decorative xmlns:adec="http://schemas.microsoft.com/office/drawing/2017/decorative" val="1"/>
              </a:ext>
            </a:extLst>
          </p:cNvPr>
          <p:cNvSpPr/>
          <p:nvPr/>
        </p:nvSpPr>
        <p:spPr>
          <a:xfrm rot="14691150">
            <a:off x="1610288" y="5376238"/>
            <a:ext cx="1404232" cy="7299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C050209D-7382-26D6-4F5E-8917BFC2514B}"/>
              </a:ext>
            </a:extLst>
          </p:cNvPr>
          <p:cNvSpPr txBox="1"/>
          <p:nvPr/>
        </p:nvSpPr>
        <p:spPr>
          <a:xfrm>
            <a:off x="2941163" y="5884332"/>
            <a:ext cx="3439852" cy="369332"/>
          </a:xfrm>
          <a:prstGeom prst="rect">
            <a:avLst/>
          </a:prstGeom>
          <a:noFill/>
        </p:spPr>
        <p:txBody>
          <a:bodyPr wrap="none" rtlCol="0">
            <a:spAutoFit/>
          </a:bodyPr>
          <a:lstStyle/>
          <a:p>
            <a:r>
              <a:rPr lang="en-US" b="1" dirty="0"/>
              <a:t>(This is the recommended model) </a:t>
            </a:r>
          </a:p>
        </p:txBody>
      </p:sp>
    </p:spTree>
    <p:extLst>
      <p:ext uri="{BB962C8B-B14F-4D97-AF65-F5344CB8AC3E}">
        <p14:creationId xmlns:p14="http://schemas.microsoft.com/office/powerpoint/2010/main" val="1377677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Portfolios and Artifacts </a:t>
            </a:r>
          </a:p>
        </p:txBody>
      </p:sp>
      <p:pic>
        <p:nvPicPr>
          <p:cNvPr id="6" name="Picture 5" descr="Collecting Evidence Relative to Standards&#10;Artifacts are documents, materials, processes, strategies, and other information that demonstrate performance relative to a standard of professional practice. Artifacts are generally written records of work (e.g., the school improvement plan, coaching records, teacher evaluation reports, lesson plans, grade records, etc.) &#10;In many cases, these artifacts will stem from day to day work.&#10;The principal or teacher and their evaluator should meet at the beginning of the year to plan which artifacts will be needed to help evaluate progress towards making meaningful and ambitious student growth. This should be revisited midway through the evaluation cycle to plan for trajectory changes or to determine additional evidence that may be needed to show that meaningful student growth is occurring across the school. ">
            <a:extLst>
              <a:ext uri="{FF2B5EF4-FFF2-40B4-BE49-F238E27FC236}">
                <a16:creationId xmlns:a16="http://schemas.microsoft.com/office/drawing/2014/main" id="{3C90AA6D-FC3D-1037-C046-CF924A190426}"/>
              </a:ext>
            </a:extLst>
          </p:cNvPr>
          <p:cNvPicPr>
            <a:picLocks noChangeAspect="1"/>
          </p:cNvPicPr>
          <p:nvPr/>
        </p:nvPicPr>
        <p:blipFill>
          <a:blip r:embed="rId3"/>
          <a:stretch>
            <a:fillRect/>
          </a:stretch>
        </p:blipFill>
        <p:spPr>
          <a:xfrm>
            <a:off x="1403963" y="1590588"/>
            <a:ext cx="8512404" cy="5133867"/>
          </a:xfrm>
          <a:prstGeom prst="rect">
            <a:avLst/>
          </a:prstGeom>
        </p:spPr>
      </p:pic>
    </p:spTree>
    <p:extLst>
      <p:ext uri="{BB962C8B-B14F-4D97-AF65-F5344CB8AC3E}">
        <p14:creationId xmlns:p14="http://schemas.microsoft.com/office/powerpoint/2010/main" val="1988024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Portfolios and Artifacts </a:t>
            </a:r>
          </a:p>
        </p:txBody>
      </p:sp>
      <p:pic>
        <p:nvPicPr>
          <p:cNvPr id="4" name="Picture 3" descr="Figure 5: Examples of Artifacts Aligned to Domains of Professional Practice &#10;Artifact&#10;Stakeholder surveys - domains 1, 2, 3, and 4&#10;Teacher lesson plans - domain 1&#10;Discipline referrals - domain 2&#10;Parent newsletters - domain 4&#10;Class website - domains 3 and 4 &#10;School improvement goals - domain 1&#10;Professional growth plan - domains 1, 2, 3, and 4&#10;Student enrollment (electives) - domain 2&#10;Community partnerships - domain 4&#10;Teacher journal - domains 1, 2, 3, and 4&#10;Safety report - domain 2&#10;Positive feedback portfolio - domains 1, 2, 3, and 4&#10;Parental contact log - domain 4&#10;Transcript - domain 1 and 4 ">
            <a:extLst>
              <a:ext uri="{FF2B5EF4-FFF2-40B4-BE49-F238E27FC236}">
                <a16:creationId xmlns:a16="http://schemas.microsoft.com/office/drawing/2014/main" id="{9E13382B-566A-64CD-9E96-E0E101247EB0}"/>
              </a:ext>
            </a:extLst>
          </p:cNvPr>
          <p:cNvPicPr>
            <a:picLocks noChangeAspect="1"/>
          </p:cNvPicPr>
          <p:nvPr/>
        </p:nvPicPr>
        <p:blipFill>
          <a:blip r:embed="rId3"/>
          <a:stretch>
            <a:fillRect/>
          </a:stretch>
        </p:blipFill>
        <p:spPr>
          <a:xfrm>
            <a:off x="2511804" y="1897448"/>
            <a:ext cx="6546221" cy="4625669"/>
          </a:xfrm>
          <a:prstGeom prst="rect">
            <a:avLst/>
          </a:prstGeom>
          <a:ln>
            <a:solidFill>
              <a:schemeClr val="tx1"/>
            </a:solidFill>
          </a:ln>
        </p:spPr>
      </p:pic>
    </p:spTree>
    <p:extLst>
      <p:ext uri="{BB962C8B-B14F-4D97-AF65-F5344CB8AC3E}">
        <p14:creationId xmlns:p14="http://schemas.microsoft.com/office/powerpoint/2010/main" val="705975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2C082C9-4037-29A8-6B4B-9FE59C11463A}"/>
              </a:ext>
            </a:extLst>
          </p:cNvPr>
          <p:cNvSpPr txBox="1">
            <a:spLocks noGrp="1"/>
          </p:cNvSpPr>
          <p:nvPr>
            <p:ph type="title" idx="4294967295"/>
          </p:nvPr>
        </p:nvSpPr>
        <p:spPr>
          <a:xfrm>
            <a:off x="3048786" y="2941738"/>
            <a:ext cx="609442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THANK YOU! </a:t>
            </a:r>
          </a:p>
        </p:txBody>
      </p:sp>
    </p:spTree>
    <p:extLst>
      <p:ext uri="{BB962C8B-B14F-4D97-AF65-F5344CB8AC3E}">
        <p14:creationId xmlns:p14="http://schemas.microsoft.com/office/powerpoint/2010/main" val="114136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Summative Scoring Matrix </a:t>
            </a:r>
          </a:p>
        </p:txBody>
      </p:sp>
      <p:pic>
        <p:nvPicPr>
          <p:cNvPr id="4" name="Picture 3" descr="Professional Practice Rating&#10;Unsatisfactory&#10;Basic&#10;Proficient&#10;Distinguished&#10;Student Growth Rating &#10;High&#10;Expected&#10;Low&#10;Summative Teacher Effectiveness Rating Categories - Stars Mean Judgment Rating Subject to Review&#10;Below Expectations&#10;Meets Expectations&#10;Exceeds Expectations ">
            <a:extLst>
              <a:ext uri="{FF2B5EF4-FFF2-40B4-BE49-F238E27FC236}">
                <a16:creationId xmlns:a16="http://schemas.microsoft.com/office/drawing/2014/main" id="{2906D046-AC28-5B88-0B44-F62D01239100}"/>
              </a:ext>
            </a:extLst>
          </p:cNvPr>
          <p:cNvPicPr>
            <a:picLocks noChangeAspect="1"/>
          </p:cNvPicPr>
          <p:nvPr/>
        </p:nvPicPr>
        <p:blipFill>
          <a:blip r:embed="rId3"/>
          <a:stretch>
            <a:fillRect/>
          </a:stretch>
        </p:blipFill>
        <p:spPr>
          <a:xfrm>
            <a:off x="2172086" y="1680632"/>
            <a:ext cx="7847828" cy="4590933"/>
          </a:xfrm>
          <a:prstGeom prst="rect">
            <a:avLst/>
          </a:prstGeom>
        </p:spPr>
      </p:pic>
      <p:sp>
        <p:nvSpPr>
          <p:cNvPr id="5" name="Star: 5 Points 4">
            <a:extLst>
              <a:ext uri="{FF2B5EF4-FFF2-40B4-BE49-F238E27FC236}">
                <a16:creationId xmlns:a16="http://schemas.microsoft.com/office/drawing/2014/main" id="{D3F5A58A-4F5F-46E5-D817-3583D828CAE2}"/>
              </a:ext>
              <a:ext uri="{C183D7F6-B498-43B3-948B-1728B52AA6E4}">
                <adec:decorative xmlns:adec="http://schemas.microsoft.com/office/drawing/2017/decorative" val="1"/>
              </a:ext>
            </a:extLst>
          </p:cNvPr>
          <p:cNvSpPr/>
          <p:nvPr/>
        </p:nvSpPr>
        <p:spPr>
          <a:xfrm>
            <a:off x="4021584" y="2512382"/>
            <a:ext cx="630315" cy="53737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5C975096-7DF5-2EDC-F3D4-9F5DCDF149B9}"/>
              </a:ext>
              <a:ext uri="{C183D7F6-B498-43B3-948B-1728B52AA6E4}">
                <adec:decorative xmlns:adec="http://schemas.microsoft.com/office/drawing/2017/decorative" val="1"/>
              </a:ext>
            </a:extLst>
          </p:cNvPr>
          <p:cNvSpPr/>
          <p:nvPr/>
        </p:nvSpPr>
        <p:spPr>
          <a:xfrm>
            <a:off x="5535660" y="2512382"/>
            <a:ext cx="630315" cy="53737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9B53036C-8C7B-09B5-866C-B90D95961897}"/>
              </a:ext>
              <a:ext uri="{C183D7F6-B498-43B3-948B-1728B52AA6E4}">
                <adec:decorative xmlns:adec="http://schemas.microsoft.com/office/drawing/2017/decorative" val="1"/>
              </a:ext>
            </a:extLst>
          </p:cNvPr>
          <p:cNvSpPr/>
          <p:nvPr/>
        </p:nvSpPr>
        <p:spPr>
          <a:xfrm>
            <a:off x="7032594" y="4231092"/>
            <a:ext cx="630315" cy="53737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0299A59-8CF1-749E-F771-4B31F7F3D7C0}"/>
              </a:ext>
              <a:ext uri="{C183D7F6-B498-43B3-948B-1728B52AA6E4}">
                <adec:decorative xmlns:adec="http://schemas.microsoft.com/office/drawing/2017/decorative" val="1"/>
              </a:ext>
            </a:extLst>
          </p:cNvPr>
          <p:cNvSpPr/>
          <p:nvPr/>
        </p:nvSpPr>
        <p:spPr>
          <a:xfrm>
            <a:off x="8552887" y="4231092"/>
            <a:ext cx="706523" cy="537378"/>
          </a:xfrm>
          <a:prstGeom prst="star5">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6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One Year Evaluation Cycle </a:t>
            </a:r>
          </a:p>
        </p:txBody>
      </p:sp>
      <p:pic>
        <p:nvPicPr>
          <p:cNvPr id="7" name="Picture 6"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3C493E77-10AC-8009-0EA8-D7C1BDD86294}"/>
              </a:ext>
            </a:extLst>
          </p:cNvPr>
          <p:cNvPicPr>
            <a:picLocks noChangeAspect="1"/>
          </p:cNvPicPr>
          <p:nvPr/>
        </p:nvPicPr>
        <p:blipFill>
          <a:blip r:embed="rId3"/>
          <a:stretch>
            <a:fillRect/>
          </a:stretch>
        </p:blipFill>
        <p:spPr>
          <a:xfrm>
            <a:off x="3759758" y="1899382"/>
            <a:ext cx="4672483" cy="4654581"/>
          </a:xfrm>
          <a:prstGeom prst="rect">
            <a:avLst/>
          </a:prstGeom>
        </p:spPr>
      </p:pic>
      <p:sp>
        <p:nvSpPr>
          <p:cNvPr id="8" name="Oval 7">
            <a:extLst>
              <a:ext uri="{FF2B5EF4-FFF2-40B4-BE49-F238E27FC236}">
                <a16:creationId xmlns:a16="http://schemas.microsoft.com/office/drawing/2014/main" id="{9DFD607D-8FFE-2857-F651-A00521D90470}"/>
              </a:ext>
              <a:ext uri="{C183D7F6-B498-43B3-948B-1728B52AA6E4}">
                <adec:decorative xmlns:adec="http://schemas.microsoft.com/office/drawing/2017/decorative" val="1"/>
              </a:ext>
            </a:extLst>
          </p:cNvPr>
          <p:cNvSpPr/>
          <p:nvPr/>
        </p:nvSpPr>
        <p:spPr>
          <a:xfrm>
            <a:off x="5599521" y="2168166"/>
            <a:ext cx="3299118" cy="4147762"/>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7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SPED Law/Guiding Principles </a:t>
            </a:r>
          </a:p>
        </p:txBody>
      </p:sp>
      <p:sp>
        <p:nvSpPr>
          <p:cNvPr id="4" name="TextBox 3">
            <a:extLst>
              <a:ext uri="{FF2B5EF4-FFF2-40B4-BE49-F238E27FC236}">
                <a16:creationId xmlns:a16="http://schemas.microsoft.com/office/drawing/2014/main" id="{6CB760AF-3E7B-8F39-15A4-A42C3F321157}"/>
              </a:ext>
            </a:extLst>
          </p:cNvPr>
          <p:cNvSpPr txBox="1"/>
          <p:nvPr/>
        </p:nvSpPr>
        <p:spPr>
          <a:xfrm>
            <a:off x="1008668" y="2479248"/>
            <a:ext cx="8907699" cy="3570208"/>
          </a:xfrm>
          <a:prstGeom prst="rect">
            <a:avLst/>
          </a:prstGeom>
          <a:noFill/>
        </p:spPr>
        <p:txBody>
          <a:bodyPr wrap="square">
            <a:spAutoFit/>
          </a:bodyPr>
          <a:lstStyle/>
          <a:p>
            <a:pPr marL="514350" indent="-514350">
              <a:buFont typeface="+mj-lt"/>
              <a:buAutoNum type="alphaUcPeriod"/>
            </a:pPr>
            <a:r>
              <a:rPr lang="en-US" sz="3200" b="0" dirty="0"/>
              <a:t>SLOs should support the participation of students with disabilities in the general education curriculum to the maximum extent possible.</a:t>
            </a:r>
          </a:p>
          <a:p>
            <a:pPr marL="514350" indent="-514350">
              <a:buFont typeface="+mj-lt"/>
              <a:buAutoNum type="alphaUcPeriod"/>
            </a:pPr>
            <a:endParaRPr lang="en-US" sz="1600" b="0" dirty="0"/>
          </a:p>
          <a:p>
            <a:pPr marL="514350" indent="-514350">
              <a:buFont typeface="+mj-lt"/>
              <a:buAutoNum type="alphaUcPeriod"/>
            </a:pPr>
            <a:r>
              <a:rPr lang="en-US" sz="3200" b="0" dirty="0"/>
              <a:t>SLOs should be developed in a way that holds all teachers accountable for the academic growth of SWDs.</a:t>
            </a:r>
          </a:p>
          <a:p>
            <a:pPr lvl="2"/>
            <a:r>
              <a:rPr lang="en-US" b="0" dirty="0"/>
              <a:t>ARSD 24:05:13:02 Free Appropriate Public Education </a:t>
            </a:r>
          </a:p>
        </p:txBody>
      </p:sp>
    </p:spTree>
    <p:extLst>
      <p:ext uri="{BB962C8B-B14F-4D97-AF65-F5344CB8AC3E}">
        <p14:creationId xmlns:p14="http://schemas.microsoft.com/office/powerpoint/2010/main" val="306513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44A5-3380-3B06-9FAA-83AC5EC5BEA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SPED Law/Guiding Principles </a:t>
            </a:r>
          </a:p>
        </p:txBody>
      </p:sp>
      <p:sp>
        <p:nvSpPr>
          <p:cNvPr id="4" name="TextBox 3">
            <a:extLst>
              <a:ext uri="{FF2B5EF4-FFF2-40B4-BE49-F238E27FC236}">
                <a16:creationId xmlns:a16="http://schemas.microsoft.com/office/drawing/2014/main" id="{6CB760AF-3E7B-8F39-15A4-A42C3F321157}"/>
              </a:ext>
            </a:extLst>
          </p:cNvPr>
          <p:cNvSpPr txBox="1"/>
          <p:nvPr/>
        </p:nvSpPr>
        <p:spPr>
          <a:xfrm>
            <a:off x="1008668" y="2479248"/>
            <a:ext cx="8907699" cy="3724096"/>
          </a:xfrm>
          <a:prstGeom prst="rect">
            <a:avLst/>
          </a:prstGeom>
          <a:noFill/>
        </p:spPr>
        <p:txBody>
          <a:bodyPr wrap="square">
            <a:spAutoFit/>
          </a:bodyPr>
          <a:lstStyle/>
          <a:p>
            <a:pPr marL="0" indent="0">
              <a:buNone/>
            </a:pPr>
            <a:r>
              <a:rPr lang="en-US" sz="2800" dirty="0"/>
              <a:t>SLOs should support the participation of students with disabilities in the general education curriculum to the maximum extent possible.</a:t>
            </a:r>
            <a:br>
              <a:rPr lang="en-US" sz="2800" dirty="0"/>
            </a:br>
            <a:endParaRPr lang="en-US" sz="2800" dirty="0"/>
          </a:p>
          <a:p>
            <a:pPr marL="514350" indent="-514350">
              <a:buAutoNum type="arabicPeriod"/>
            </a:pPr>
            <a:r>
              <a:rPr lang="en-US" sz="2000" b="0" dirty="0"/>
              <a:t>SLOs should not be based on the attainment of IEP goals.</a:t>
            </a:r>
          </a:p>
          <a:p>
            <a:pPr marL="514350" indent="-514350">
              <a:buAutoNum type="arabicPeriod"/>
            </a:pPr>
            <a:endParaRPr lang="en-US" sz="2000" b="0" dirty="0"/>
          </a:p>
          <a:p>
            <a:pPr marL="514350" indent="-514350">
              <a:buAutoNum type="arabicPeriod"/>
            </a:pPr>
            <a:r>
              <a:rPr lang="en-US" sz="2000" b="0" dirty="0"/>
              <a:t>SLOs should focus on academic standards.</a:t>
            </a:r>
          </a:p>
          <a:p>
            <a:pPr marL="514350" indent="-514350">
              <a:buAutoNum type="arabicPeriod"/>
            </a:pPr>
            <a:endParaRPr lang="en-US" sz="2000" b="0" dirty="0"/>
          </a:p>
          <a:p>
            <a:pPr marL="514350" indent="-514350">
              <a:buAutoNum type="arabicPeriod"/>
            </a:pPr>
            <a:r>
              <a:rPr lang="en-US" sz="2000" b="0" dirty="0"/>
              <a:t>The structure of the IEP process can inform the development of SLOs.</a:t>
            </a:r>
          </a:p>
          <a:p>
            <a:endParaRPr lang="en-US" sz="2400" b="0" dirty="0"/>
          </a:p>
        </p:txBody>
      </p:sp>
    </p:spTree>
    <p:extLst>
      <p:ext uri="{BB962C8B-B14F-4D97-AF65-F5344CB8AC3E}">
        <p14:creationId xmlns:p14="http://schemas.microsoft.com/office/powerpoint/2010/main" val="1242396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772F4-CDE4-4831-9C32-303D8612A4D3}">
  <ds:schemaRefs>
    <ds:schemaRef ds:uri="43f58a11-f7c6-4403-a5cb-a614c2a87166"/>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853c9343-3086-4295-8dfc-e14ff63cbec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0C23A7E-BCDC-487D-97E0-BCFE7EFCF71B}">
  <ds:schemaRefs>
    <ds:schemaRef ds:uri="http://schemas.microsoft.com/sharepoint/v3/contenttype/forms"/>
  </ds:schemaRefs>
</ds:datastoreItem>
</file>

<file path=customXml/itemProps3.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DOEpurple</Template>
  <TotalTime>267</TotalTime>
  <Words>4349</Words>
  <Application>Microsoft Office PowerPoint</Application>
  <PresentationFormat>Widescreen</PresentationFormat>
  <Paragraphs>483</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Abadi MT Condensed Extra Bold</vt:lpstr>
      <vt:lpstr>Arial</vt:lpstr>
      <vt:lpstr>Arial Narrow</vt:lpstr>
      <vt:lpstr>Braggadocio</vt:lpstr>
      <vt:lpstr>Calibri</vt:lpstr>
      <vt:lpstr>Wingdings</vt:lpstr>
      <vt:lpstr>Wingdings 2</vt:lpstr>
      <vt:lpstr>Wingdings 3</vt:lpstr>
      <vt:lpstr>Ion Boardroom</vt:lpstr>
      <vt:lpstr>SPED Teacher Effectiveness Training </vt:lpstr>
      <vt:lpstr>Outcomes</vt:lpstr>
      <vt:lpstr>Determining Teaching Effectiveness</vt:lpstr>
      <vt:lpstr>South Dakota Framework for Teaching</vt:lpstr>
      <vt:lpstr>SLO Process </vt:lpstr>
      <vt:lpstr>Summative Scoring Matrix </vt:lpstr>
      <vt:lpstr>One Year Evaluation Cycle </vt:lpstr>
      <vt:lpstr>SPED Law/Guiding Principles </vt:lpstr>
      <vt:lpstr>SPED Law/Guiding Principles </vt:lpstr>
      <vt:lpstr>Consideration 1</vt:lpstr>
      <vt:lpstr>Consideration 2</vt:lpstr>
      <vt:lpstr>What About Functional Skills?</vt:lpstr>
      <vt:lpstr>Consideration 3</vt:lpstr>
      <vt:lpstr>Consideration 3: Structure</vt:lpstr>
      <vt:lpstr>SPED Law/Guiding Principles</vt:lpstr>
      <vt:lpstr>Consideration 4: Special education teachers should use the same SLO template and process that is used by other teachers in the district.</vt:lpstr>
      <vt:lpstr>Consideration 5: In co-teaching situations, general education teachers and special education teachers should collaborate to create SLOs.</vt:lpstr>
      <vt:lpstr>Consideration 6: SLOs for special education teachers must reflect the diverse education settings found in the continuum of special education services.</vt:lpstr>
      <vt:lpstr>Target Group</vt:lpstr>
      <vt:lpstr>Writing Effective SLO Growth Goals </vt:lpstr>
      <vt:lpstr>SLO Process Guide </vt:lpstr>
      <vt:lpstr>Prioritizing Learning Content </vt:lpstr>
      <vt:lpstr>Identify Student Population</vt:lpstr>
      <vt:lpstr>Interval of Instruction</vt:lpstr>
      <vt:lpstr>Analyze Data &amp; Develop Baseline </vt:lpstr>
      <vt:lpstr>Select or Develop an Assessment </vt:lpstr>
      <vt:lpstr>Growth Goals are the HEART of the SLO  They are S.M.A.R.T</vt:lpstr>
      <vt:lpstr>S.M.A.R.T. Goals </vt:lpstr>
      <vt:lpstr>Sample Growth Goal </vt:lpstr>
      <vt:lpstr>Focus on Growth </vt:lpstr>
      <vt:lpstr>Focus on Growth </vt:lpstr>
      <vt:lpstr>Growth Goals </vt:lpstr>
      <vt:lpstr>Growth Goal – Class Mastery  </vt:lpstr>
      <vt:lpstr>Growth Goal – Differentiated</vt:lpstr>
      <vt:lpstr>Growth Goal – Shared Performance </vt:lpstr>
      <vt:lpstr>Provide Rationale</vt:lpstr>
      <vt:lpstr>Learning Strategies </vt:lpstr>
      <vt:lpstr>Special Education and Professional Practice (SDFfT)</vt:lpstr>
      <vt:lpstr>The Evaluation Process </vt:lpstr>
      <vt:lpstr>Understanding Domains 1 and 4 </vt:lpstr>
      <vt:lpstr>Use the 2013 Charlotte Danielson Framework for the Following Slides…</vt:lpstr>
      <vt:lpstr>Charlotte Danielson's Framework for Teaching</vt:lpstr>
      <vt:lpstr>Unpack 1b</vt:lpstr>
      <vt:lpstr>Unpack 2c</vt:lpstr>
      <vt:lpstr>Considerations…</vt:lpstr>
      <vt:lpstr>Unpack 3c</vt:lpstr>
      <vt:lpstr>Considerations…</vt:lpstr>
      <vt:lpstr>Identifying Artifacts </vt:lpstr>
      <vt:lpstr>Domains</vt:lpstr>
      <vt:lpstr>Evidence Sources: Observation and Artifacts </vt:lpstr>
      <vt:lpstr>Portfolios and Artifacts </vt:lpstr>
      <vt:lpstr>Portfolios and Artifacts </vt:lpstr>
      <vt:lpstr>THANK YOU! </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SPED Teacher Effectiveness Training </dc:title>
  <dc:creator>Paulson, Hope</dc:creator>
  <cp:lastModifiedBy>Odean-Carlin, Kodi</cp:lastModifiedBy>
  <cp:revision>6</cp:revision>
  <dcterms:created xsi:type="dcterms:W3CDTF">2023-12-20T20:42:14Z</dcterms:created>
  <dcterms:modified xsi:type="dcterms:W3CDTF">2024-01-03T20:05:59Z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