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1"/>
  </p:notesMasterIdLst>
  <p:sldIdLst>
    <p:sldId id="256" r:id="rId5"/>
    <p:sldId id="257" r:id="rId6"/>
    <p:sldId id="259" r:id="rId7"/>
    <p:sldId id="262" r:id="rId8"/>
    <p:sldId id="260"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0" autoAdjust="0"/>
    <p:restoredTop sz="94660"/>
  </p:normalViewPr>
  <p:slideViewPr>
    <p:cSldViewPr snapToGrid="0">
      <p:cViewPr varScale="1">
        <p:scale>
          <a:sx n="47" d="100"/>
          <a:sy n="47" d="100"/>
        </p:scale>
        <p:origin x="53" y="7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972466-00DB-4EC0-86F3-542AA8EF4A5F}" type="datetimeFigureOut">
              <a:rPr lang="en-US" smtClean="0"/>
              <a:t>02/23/2023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19CAF-1AE7-4ACF-9726-57E59896501D}" type="slidenum">
              <a:rPr lang="en-US" smtClean="0"/>
              <a:t>‹#›</a:t>
            </a:fld>
            <a:endParaRPr lang="en-US"/>
          </a:p>
        </p:txBody>
      </p:sp>
    </p:spTree>
    <p:extLst>
      <p:ext uri="{BB962C8B-B14F-4D97-AF65-F5344CB8AC3E}">
        <p14:creationId xmlns:p14="http://schemas.microsoft.com/office/powerpoint/2010/main" val="260683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Summary of Domain 5</a:t>
            </a:r>
            <a:r>
              <a:rPr lang="en-US" baseline="0" dirty="0"/>
              <a:t>:  According to the PE Handbook, </a:t>
            </a:r>
            <a:r>
              <a:rPr lang="en-US" sz="1200" kern="1200" baseline="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ffective principals/assistant principals create a culture of collaboration among the school, families, and communities by creating an inviting environment that helps parents and community members feel welcome and comfortable in the school and by ensuring that parent and community member contributions are acknowledged and valued.</a:t>
            </a:r>
            <a:r>
              <a:rPr lang="en-US" dirty="0">
                <a:effectLst/>
              </a:rPr>
              <a:t> </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One of the most effective tools for assessing the degree to which a school is successful in achieving a culture of collaboration and an inviting environment for both families and community members is to work with the South Dakota Parent Information and Resource Center (SDPIRC) to conduct a Family Friendly Walk Through. I have attached a link that will connect you to the SDPIRC where you can learn more about the Family Friendly Walk Through Process and how valuable the feedback is.  The SDPIRC also offers multiple other resources for both schools and families.</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1419CAF-1AE7-4ACF-9726-57E59896501D}" type="slidenum">
              <a:rPr lang="en-US" smtClean="0"/>
              <a:t>2</a:t>
            </a:fld>
            <a:endParaRPr lang="en-US"/>
          </a:p>
        </p:txBody>
      </p:sp>
    </p:spTree>
    <p:extLst>
      <p:ext uri="{BB962C8B-B14F-4D97-AF65-F5344CB8AC3E}">
        <p14:creationId xmlns:p14="http://schemas.microsoft.com/office/powerpoint/2010/main" val="465886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According to the Principal Effectiveness Model, effective principals/assistant principals model respectful behavior and hold teachers, other staff, and students to this high standard by taking appropriate action to reinforce respectful behavior when necessary.  Effective principals take swift appropriate actions when inappropriate conduct is reported or observed.  Effective principals build school and community capacity for dignity, fairness, and respect by initiating direct conversations about culture and diversity and how they impact learning.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As</a:t>
            </a:r>
            <a:r>
              <a:rPr lang="en-US" sz="1200" b="1" kern="1200" baseline="0" dirty="0">
                <a:solidFill>
                  <a:schemeClr val="tx1"/>
                </a:solidFill>
                <a:effectLst/>
                <a:latin typeface="+mn-lt"/>
                <a:ea typeface="+mn-ea"/>
                <a:cs typeface="+mn-cs"/>
              </a:rPr>
              <a:t> you reflect upon the progression of the rubrics, you can see how a principal’s practice at the proficient level moves from modeling professional, ethical, and respectful behavior at all times to developing structures, outreach and training to build the capacity of staff, students and stakeholders at the distinguished level.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I would also pose a new question at this point.  Should an individual who only occasionally models professionalism ever be in a leadership position in our schools?</a:t>
            </a:r>
            <a:endParaRPr lang="en-US" b="1" dirty="0"/>
          </a:p>
          <a:p>
            <a:endParaRPr lang="en-US" dirty="0"/>
          </a:p>
        </p:txBody>
      </p:sp>
      <p:sp>
        <p:nvSpPr>
          <p:cNvPr id="4" name="Slide Number Placeholder 3"/>
          <p:cNvSpPr>
            <a:spLocks noGrp="1"/>
          </p:cNvSpPr>
          <p:nvPr>
            <p:ph type="sldNum" sz="quarter" idx="5"/>
          </p:nvPr>
        </p:nvSpPr>
        <p:spPr/>
        <p:txBody>
          <a:bodyPr/>
          <a:lstStyle/>
          <a:p>
            <a:fld id="{E1419CAF-1AE7-4ACF-9726-57E59896501D}" type="slidenum">
              <a:rPr lang="en-US" smtClean="0"/>
              <a:t>11</a:t>
            </a:fld>
            <a:endParaRPr lang="en-US"/>
          </a:p>
        </p:txBody>
      </p:sp>
    </p:spTree>
    <p:extLst>
      <p:ext uri="{BB962C8B-B14F-4D97-AF65-F5344CB8AC3E}">
        <p14:creationId xmlns:p14="http://schemas.microsoft.com/office/powerpoint/2010/main" val="2675993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effective principal exhibits high visibility and active involvement within the school and community.</a:t>
            </a:r>
          </a:p>
          <a:p>
            <a:endParaRPr lang="en-US" dirty="0"/>
          </a:p>
        </p:txBody>
      </p:sp>
      <p:sp>
        <p:nvSpPr>
          <p:cNvPr id="4" name="Slide Number Placeholder 3"/>
          <p:cNvSpPr>
            <a:spLocks noGrp="1"/>
          </p:cNvSpPr>
          <p:nvPr>
            <p:ph type="sldNum" sz="quarter" idx="5"/>
          </p:nvPr>
        </p:nvSpPr>
        <p:spPr/>
        <p:txBody>
          <a:bodyPr/>
          <a:lstStyle/>
          <a:p>
            <a:fld id="{E1419CAF-1AE7-4ACF-9726-57E59896501D}" type="slidenum">
              <a:rPr lang="en-US" smtClean="0"/>
              <a:t>12</a:t>
            </a:fld>
            <a:endParaRPr lang="en-US"/>
          </a:p>
        </p:txBody>
      </p:sp>
    </p:spTree>
    <p:extLst>
      <p:ext uri="{BB962C8B-B14F-4D97-AF65-F5344CB8AC3E}">
        <p14:creationId xmlns:p14="http://schemas.microsoft.com/office/powerpoint/2010/main" val="3739779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19CAF-1AE7-4ACF-9726-57E59896501D}" type="slidenum">
              <a:rPr lang="en-US" smtClean="0"/>
              <a:t>13</a:t>
            </a:fld>
            <a:endParaRPr lang="en-US"/>
          </a:p>
        </p:txBody>
      </p:sp>
    </p:spTree>
    <p:extLst>
      <p:ext uri="{BB962C8B-B14F-4D97-AF65-F5344CB8AC3E}">
        <p14:creationId xmlns:p14="http://schemas.microsoft.com/office/powerpoint/2010/main" val="2768830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you reflect upon </a:t>
            </a:r>
            <a:r>
              <a:rPr lang="en-US" sz="1200" kern="1200" baseline="0" dirty="0">
                <a:solidFill>
                  <a:schemeClr val="tx1"/>
                </a:solidFill>
                <a:effectLst/>
                <a:latin typeface="+mn-lt"/>
                <a:ea typeface="+mn-ea"/>
                <a:cs typeface="+mn-cs"/>
              </a:rPr>
              <a:t>the graphic, you can see the continuum of principal behaviors from the basic level to the distinguished level. An </a:t>
            </a:r>
            <a:r>
              <a:rPr lang="en-US" sz="1200" kern="1200" dirty="0">
                <a:solidFill>
                  <a:schemeClr val="tx1"/>
                </a:solidFill>
                <a:effectLst/>
                <a:latin typeface="+mn-lt"/>
                <a:ea typeface="+mn-ea"/>
                <a:cs typeface="+mn-cs"/>
              </a:rPr>
              <a:t>effective principals/assistant principals manage and maintain positive relationships with all individuals within the school and the community.  They are also active and visible within the district and the community.  Effective principals are engaged and active participants in district meetings, participate in district-wide projects when asked, support the district mission, vision, and strategic plan, and demonstrate open and timely communication with colleagues.  Effective principals establish connections with the community that align and support accomplishment of the school vision and goals.  In addition, effective principals are recognized by community members as effective leaders.</a:t>
            </a:r>
          </a:p>
          <a:p>
            <a:endParaRPr lang="en-US" dirty="0"/>
          </a:p>
        </p:txBody>
      </p:sp>
      <p:sp>
        <p:nvSpPr>
          <p:cNvPr id="4" name="Slide Number Placeholder 3"/>
          <p:cNvSpPr>
            <a:spLocks noGrp="1"/>
          </p:cNvSpPr>
          <p:nvPr>
            <p:ph type="sldNum" sz="quarter" idx="5"/>
          </p:nvPr>
        </p:nvSpPr>
        <p:spPr/>
        <p:txBody>
          <a:bodyPr/>
          <a:lstStyle/>
          <a:p>
            <a:fld id="{E1419CAF-1AE7-4ACF-9726-57E59896501D}" type="slidenum">
              <a:rPr lang="en-US" smtClean="0"/>
              <a:t>14</a:t>
            </a:fld>
            <a:endParaRPr lang="en-US"/>
          </a:p>
        </p:txBody>
      </p:sp>
    </p:spTree>
    <p:extLst>
      <p:ext uri="{BB962C8B-B14F-4D97-AF65-F5344CB8AC3E}">
        <p14:creationId xmlns:p14="http://schemas.microsoft.com/office/powerpoint/2010/main" val="445615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Summary of Domain 6</a:t>
            </a:r>
            <a:r>
              <a:rPr lang="en-US" baseline="0" dirty="0"/>
              <a:t>:  According to  </a:t>
            </a:r>
            <a:r>
              <a:rPr lang="en-US" sz="1200" kern="1200" dirty="0">
                <a:solidFill>
                  <a:schemeClr val="tx1"/>
                </a:solidFill>
                <a:effectLst/>
                <a:latin typeface="+mn-lt"/>
                <a:ea typeface="+mn-ea"/>
                <a:cs typeface="+mn-cs"/>
              </a:rPr>
              <a:t>(Davis &amp; Donald, 1997), cultural proficiency is a system requiring the integration and transformation of knowledge about individuals and groups of people into specific standards, policies, practices, values, and attitudes used in appropriate cultural settings to increase the effectiveness and quality of services, thereby producing better outcomes. Effective leaders should try to incorporate cultural leadership into all aspects of their work and interactions with stakeholders. Effective principals are also models of ethical behavior and follow the South Dakota Code of Ethics for Professional Administrators.</a:t>
            </a:r>
          </a:p>
          <a:p>
            <a:endParaRPr lang="en-US" baseline="0" dirty="0"/>
          </a:p>
          <a:p>
            <a:endParaRPr lang="en-US" dirty="0"/>
          </a:p>
        </p:txBody>
      </p:sp>
      <p:sp>
        <p:nvSpPr>
          <p:cNvPr id="4" name="Slide Number Placeholder 3"/>
          <p:cNvSpPr>
            <a:spLocks noGrp="1"/>
          </p:cNvSpPr>
          <p:nvPr>
            <p:ph type="sldNum" sz="quarter" idx="5"/>
          </p:nvPr>
        </p:nvSpPr>
        <p:spPr/>
        <p:txBody>
          <a:bodyPr/>
          <a:lstStyle/>
          <a:p>
            <a:fld id="{E1419CAF-1AE7-4ACF-9726-57E59896501D}" type="slidenum">
              <a:rPr lang="en-US" smtClean="0"/>
              <a:t>15</a:t>
            </a:fld>
            <a:endParaRPr lang="en-US"/>
          </a:p>
        </p:txBody>
      </p:sp>
    </p:spTree>
    <p:extLst>
      <p:ext uri="{BB962C8B-B14F-4D97-AF65-F5344CB8AC3E}">
        <p14:creationId xmlns:p14="http://schemas.microsoft.com/office/powerpoint/2010/main" val="147325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An</a:t>
            </a:r>
            <a:r>
              <a:rPr lang="en-US" b="1" i="0" baseline="0" dirty="0"/>
              <a:t> effective principal expresses appreciation for and sensitivity to diversity and cultural differences.</a:t>
            </a:r>
            <a:endParaRPr lang="en-US" b="1" i="0" dirty="0"/>
          </a:p>
          <a:p>
            <a:endParaRPr lang="en-US" dirty="0"/>
          </a:p>
        </p:txBody>
      </p:sp>
      <p:sp>
        <p:nvSpPr>
          <p:cNvPr id="4" name="Slide Number Placeholder 3"/>
          <p:cNvSpPr>
            <a:spLocks noGrp="1"/>
          </p:cNvSpPr>
          <p:nvPr>
            <p:ph type="sldNum" sz="quarter" idx="5"/>
          </p:nvPr>
        </p:nvSpPr>
        <p:spPr/>
        <p:txBody>
          <a:bodyPr/>
          <a:lstStyle/>
          <a:p>
            <a:fld id="{E1419CAF-1AE7-4ACF-9726-57E59896501D}" type="slidenum">
              <a:rPr lang="en-US" smtClean="0"/>
              <a:t>16</a:t>
            </a:fld>
            <a:endParaRPr lang="en-US"/>
          </a:p>
        </p:txBody>
      </p:sp>
    </p:spTree>
    <p:extLst>
      <p:ext uri="{BB962C8B-B14F-4D97-AF65-F5344CB8AC3E}">
        <p14:creationId xmlns:p14="http://schemas.microsoft.com/office/powerpoint/2010/main" val="3830108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19CAF-1AE7-4ACF-9726-57E59896501D}" type="slidenum">
              <a:rPr lang="en-US" smtClean="0"/>
              <a:t>17</a:t>
            </a:fld>
            <a:endParaRPr lang="en-US"/>
          </a:p>
        </p:txBody>
      </p:sp>
    </p:spTree>
    <p:extLst>
      <p:ext uri="{BB962C8B-B14F-4D97-AF65-F5344CB8AC3E}">
        <p14:creationId xmlns:p14="http://schemas.microsoft.com/office/powerpoint/2010/main" val="3361579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In</a:t>
            </a:r>
            <a:r>
              <a:rPr lang="en-US" sz="1200" b="1" kern="1200" baseline="0" dirty="0">
                <a:solidFill>
                  <a:schemeClr val="tx1"/>
                </a:solidFill>
                <a:effectLst/>
                <a:latin typeface="+mn-lt"/>
                <a:ea typeface="+mn-ea"/>
                <a:cs typeface="+mn-cs"/>
              </a:rPr>
              <a:t> this standard at the very basic level, the principal demonstrates an understanding and appreciation of the diversity of the school culture.  At the proficient level, the principal not only understands and demonstrates an appreciation for a diverse culture but also provides professional development to foster culturally responsive instruction.  At the distinguished level, we see an expectation for students to accept and respect diversity. And, as always, at the distinguished level, the principal seeks feedback from the community to assess and monitor effectiveness.</a:t>
            </a:r>
            <a:r>
              <a:rPr lang="en-US" sz="120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1419CAF-1AE7-4ACF-9726-57E59896501D}" type="slidenum">
              <a:rPr lang="en-US" smtClean="0"/>
              <a:t>18</a:t>
            </a:fld>
            <a:endParaRPr lang="en-US"/>
          </a:p>
        </p:txBody>
      </p:sp>
    </p:spTree>
    <p:extLst>
      <p:ext uri="{BB962C8B-B14F-4D97-AF65-F5344CB8AC3E}">
        <p14:creationId xmlns:p14="http://schemas.microsoft.com/office/powerpoint/2010/main" val="3075005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An</a:t>
            </a:r>
            <a:r>
              <a:rPr lang="en-US" b="1" i="0" baseline="0" dirty="0"/>
              <a:t> effective principal displays values, beliefs, and attitudes that inspire others to higher levels of performance and complies with the South Dakota Code of Professional Ethics.</a:t>
            </a:r>
          </a:p>
          <a:p>
            <a:endParaRPr lang="en-US" b="1" i="0" baseline="0" dirty="0"/>
          </a:p>
          <a:p>
            <a:r>
              <a:rPr lang="en-US" b="1" i="0" baseline="0" dirty="0"/>
              <a:t>The quote above and the following rubrics in the next slide speak for themselves.</a:t>
            </a:r>
            <a:endParaRPr lang="en-US" b="1" i="0" dirty="0"/>
          </a:p>
          <a:p>
            <a:endParaRPr lang="en-US" dirty="0"/>
          </a:p>
        </p:txBody>
      </p:sp>
      <p:sp>
        <p:nvSpPr>
          <p:cNvPr id="4" name="Slide Number Placeholder 3"/>
          <p:cNvSpPr>
            <a:spLocks noGrp="1"/>
          </p:cNvSpPr>
          <p:nvPr>
            <p:ph type="sldNum" sz="quarter" idx="5"/>
          </p:nvPr>
        </p:nvSpPr>
        <p:spPr/>
        <p:txBody>
          <a:bodyPr/>
          <a:lstStyle/>
          <a:p>
            <a:fld id="{E1419CAF-1AE7-4ACF-9726-57E59896501D}" type="slidenum">
              <a:rPr lang="en-US" smtClean="0"/>
              <a:t>19</a:t>
            </a:fld>
            <a:endParaRPr lang="en-US"/>
          </a:p>
        </p:txBody>
      </p:sp>
    </p:spTree>
    <p:extLst>
      <p:ext uri="{BB962C8B-B14F-4D97-AF65-F5344CB8AC3E}">
        <p14:creationId xmlns:p14="http://schemas.microsoft.com/office/powerpoint/2010/main" val="3232980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19CAF-1AE7-4ACF-9726-57E59896501D}" type="slidenum">
              <a:rPr lang="en-US" smtClean="0"/>
              <a:t>20</a:t>
            </a:fld>
            <a:endParaRPr lang="en-US"/>
          </a:p>
        </p:txBody>
      </p:sp>
    </p:spTree>
    <p:extLst>
      <p:ext uri="{BB962C8B-B14F-4D97-AF65-F5344CB8AC3E}">
        <p14:creationId xmlns:p14="http://schemas.microsoft.com/office/powerpoint/2010/main" val="4108287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South Dakota Principal Effectiveness Model defines a principal's actions related to Component 5.1 as follows: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An effective principal supports and promotes a culture of family and community involvement to engage stakeholders in school goals and programs.</a:t>
            </a:r>
          </a:p>
          <a:p>
            <a:endParaRPr lang="en-US" dirty="0"/>
          </a:p>
        </p:txBody>
      </p:sp>
      <p:sp>
        <p:nvSpPr>
          <p:cNvPr id="4" name="Slide Number Placeholder 3"/>
          <p:cNvSpPr>
            <a:spLocks noGrp="1"/>
          </p:cNvSpPr>
          <p:nvPr>
            <p:ph type="sldNum" sz="quarter" idx="5"/>
          </p:nvPr>
        </p:nvSpPr>
        <p:spPr/>
        <p:txBody>
          <a:bodyPr/>
          <a:lstStyle/>
          <a:p>
            <a:fld id="{E1419CAF-1AE7-4ACF-9726-57E59896501D}" type="slidenum">
              <a:rPr lang="en-US" smtClean="0"/>
              <a:t>3</a:t>
            </a:fld>
            <a:endParaRPr lang="en-US"/>
          </a:p>
        </p:txBody>
      </p:sp>
    </p:spTree>
    <p:extLst>
      <p:ext uri="{BB962C8B-B14F-4D97-AF65-F5344CB8AC3E}">
        <p14:creationId xmlns:p14="http://schemas.microsoft.com/office/powerpoint/2010/main" val="3845896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19CAF-1AE7-4ACF-9726-57E59896501D}" type="slidenum">
              <a:rPr lang="en-US" smtClean="0"/>
              <a:t>21</a:t>
            </a:fld>
            <a:endParaRPr lang="en-US"/>
          </a:p>
        </p:txBody>
      </p:sp>
    </p:spTree>
    <p:extLst>
      <p:ext uri="{BB962C8B-B14F-4D97-AF65-F5344CB8AC3E}">
        <p14:creationId xmlns:p14="http://schemas.microsoft.com/office/powerpoint/2010/main" val="4188458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Power</a:t>
            </a:r>
            <a:r>
              <a:rPr lang="en-US" baseline="0" dirty="0"/>
              <a:t> Point you received via email, there is an extra slide titled Domain 3.  You may keep the slide in as a point of reference or simply delete the slide. </a:t>
            </a:r>
            <a:endParaRPr lang="en-US" dirty="0"/>
          </a:p>
          <a:p>
            <a:endParaRPr lang="en-US" dirty="0"/>
          </a:p>
        </p:txBody>
      </p:sp>
      <p:sp>
        <p:nvSpPr>
          <p:cNvPr id="4" name="Slide Number Placeholder 3"/>
          <p:cNvSpPr>
            <a:spLocks noGrp="1"/>
          </p:cNvSpPr>
          <p:nvPr>
            <p:ph type="sldNum" sz="quarter" idx="5"/>
          </p:nvPr>
        </p:nvSpPr>
        <p:spPr/>
        <p:txBody>
          <a:bodyPr/>
          <a:lstStyle/>
          <a:p>
            <a:fld id="{E1419CAF-1AE7-4ACF-9726-57E59896501D}" type="slidenum">
              <a:rPr lang="en-US" smtClean="0"/>
              <a:t>24</a:t>
            </a:fld>
            <a:endParaRPr lang="en-US"/>
          </a:p>
        </p:txBody>
      </p:sp>
    </p:spTree>
    <p:extLst>
      <p:ext uri="{BB962C8B-B14F-4D97-AF65-F5344CB8AC3E}">
        <p14:creationId xmlns:p14="http://schemas.microsoft.com/office/powerpoint/2010/main" val="59524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Here are</a:t>
            </a:r>
            <a:r>
              <a:rPr lang="en-US" b="1" baseline="0" dirty="0"/>
              <a:t> some questions for consideration and reflection.</a:t>
            </a:r>
            <a:endParaRPr lang="en-US" b="1" dirty="0"/>
          </a:p>
          <a:p>
            <a:endParaRPr lang="en-US" dirty="0"/>
          </a:p>
        </p:txBody>
      </p:sp>
      <p:sp>
        <p:nvSpPr>
          <p:cNvPr id="4" name="Slide Number Placeholder 3"/>
          <p:cNvSpPr>
            <a:spLocks noGrp="1"/>
          </p:cNvSpPr>
          <p:nvPr>
            <p:ph type="sldNum" sz="quarter" idx="5"/>
          </p:nvPr>
        </p:nvSpPr>
        <p:spPr/>
        <p:txBody>
          <a:bodyPr/>
          <a:lstStyle/>
          <a:p>
            <a:fld id="{E1419CAF-1AE7-4ACF-9726-57E59896501D}" type="slidenum">
              <a:rPr lang="en-US" smtClean="0"/>
              <a:t>4</a:t>
            </a:fld>
            <a:endParaRPr lang="en-US"/>
          </a:p>
        </p:txBody>
      </p:sp>
    </p:spTree>
    <p:extLst>
      <p:ext uri="{BB962C8B-B14F-4D97-AF65-F5344CB8AC3E}">
        <p14:creationId xmlns:p14="http://schemas.microsoft.com/office/powerpoint/2010/main" val="3754331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According</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Epstein, Sanders, Sheldon, &amp; al., 2009, effective principals/assistant principals recognize that involving family and the community in the education of their students has an impact on student achievement, retention rates, staff morale, and improved use of resources). These principals ensure that all families are welcome and that barriers to involvement have been addressed</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They also create partnerships to engage stakeholders in establishing and supporting school goals and programs.  Using</a:t>
            </a:r>
            <a:r>
              <a:rPr lang="en-US" sz="1200" kern="1200" baseline="0" dirty="0">
                <a:solidFill>
                  <a:schemeClr val="tx1"/>
                </a:solidFill>
                <a:effectLst/>
                <a:latin typeface="+mn-lt"/>
                <a:ea typeface="+mn-ea"/>
                <a:cs typeface="+mn-cs"/>
              </a:rPr>
              <a:t> multiple communication strategies, </a:t>
            </a:r>
            <a:r>
              <a:rPr lang="en-US" sz="1200" kern="1200" dirty="0">
                <a:solidFill>
                  <a:schemeClr val="tx1"/>
                </a:solidFill>
                <a:effectLst/>
                <a:latin typeface="+mn-lt"/>
                <a:ea typeface="+mn-ea"/>
                <a:cs typeface="+mn-cs"/>
              </a:rPr>
              <a:t>principals help stakeholders see the value of education for postsecondary success and community vitality.</a:t>
            </a:r>
            <a:r>
              <a:rPr lang="en-US" sz="1200" kern="1200" baseline="0" dirty="0">
                <a:solidFill>
                  <a:schemeClr val="tx1"/>
                </a:solidFill>
                <a:effectLst/>
                <a:latin typeface="+mn-lt"/>
                <a:ea typeface="+mn-ea"/>
                <a:cs typeface="+mn-cs"/>
              </a:rPr>
              <a:t>  At the distinguished level, an effective principal </a:t>
            </a:r>
            <a:r>
              <a:rPr lang="en-US" sz="1200" kern="1200" dirty="0">
                <a:solidFill>
                  <a:schemeClr val="tx1"/>
                </a:solidFill>
                <a:effectLst/>
                <a:latin typeface="+mn-lt"/>
                <a:ea typeface="+mn-ea"/>
                <a:cs typeface="+mn-cs"/>
              </a:rPr>
              <a:t>monitors and adjusts the involvement as needed to continually meet student needs and ensure that parents/guardians and community member contributions are acknowledged.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As</a:t>
            </a:r>
            <a:r>
              <a:rPr lang="en-US" sz="1200" b="1" kern="1200" baseline="0" dirty="0">
                <a:solidFill>
                  <a:schemeClr val="tx1"/>
                </a:solidFill>
                <a:effectLst/>
                <a:latin typeface="+mn-lt"/>
                <a:ea typeface="+mn-ea"/>
                <a:cs typeface="+mn-cs"/>
              </a:rPr>
              <a:t> you reflect upon the progression of the rubrics, you can see how a principal’s practice at the basic level moves from working with and helping families to become involved to actually creating multiple opportunities for meaningful involvement at the proficient level.  At the highest level of practice, the principal monitors the success of involvement and adjusts accordingly.</a:t>
            </a:r>
            <a:endParaRPr lang="en-US" b="1" dirty="0"/>
          </a:p>
          <a:p>
            <a:endParaRPr lang="en-US" dirty="0"/>
          </a:p>
        </p:txBody>
      </p:sp>
      <p:sp>
        <p:nvSpPr>
          <p:cNvPr id="4" name="Slide Number Placeholder 3"/>
          <p:cNvSpPr>
            <a:spLocks noGrp="1"/>
          </p:cNvSpPr>
          <p:nvPr>
            <p:ph type="sldNum" sz="quarter" idx="5"/>
          </p:nvPr>
        </p:nvSpPr>
        <p:spPr/>
        <p:txBody>
          <a:bodyPr/>
          <a:lstStyle/>
          <a:p>
            <a:fld id="{E1419CAF-1AE7-4ACF-9726-57E59896501D}" type="slidenum">
              <a:rPr lang="en-US" smtClean="0"/>
              <a:t>5</a:t>
            </a:fld>
            <a:endParaRPr lang="en-US"/>
          </a:p>
        </p:txBody>
      </p:sp>
    </p:spTree>
    <p:extLst>
      <p:ext uri="{BB962C8B-B14F-4D97-AF65-F5344CB8AC3E}">
        <p14:creationId xmlns:p14="http://schemas.microsoft.com/office/powerpoint/2010/main" val="1278338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South Dakota Principal Effectiveness Model defines a principal's actions related to Component 5.2 as follows: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An effective principal uses multiple methods to frequently and clearly communicate to and seek input from parents, staff, and community members.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 think all three cartoons speak to just a few of the challenges we face related to effective communication with our stakeholders: </a:t>
            </a:r>
          </a:p>
          <a:p>
            <a:r>
              <a:rPr lang="en-US" sz="1200" b="1" i="0" u="none" strike="noStrike" kern="1200" baseline="0" dirty="0">
                <a:solidFill>
                  <a:schemeClr val="tx1"/>
                </a:solidFill>
                <a:latin typeface="+mn-lt"/>
                <a:ea typeface="+mn-ea"/>
                <a:cs typeface="+mn-cs"/>
              </a:rPr>
              <a:t>1.  The challenge of “how well do we really listen to our stakeholders?”</a:t>
            </a:r>
          </a:p>
          <a:p>
            <a:r>
              <a:rPr lang="en-US" sz="1200" b="1" i="0" u="none" strike="noStrike" kern="1200" baseline="0" dirty="0">
                <a:solidFill>
                  <a:schemeClr val="tx1"/>
                </a:solidFill>
                <a:latin typeface="+mn-lt"/>
                <a:ea typeface="+mn-ea"/>
                <a:cs typeface="+mn-cs"/>
              </a:rPr>
              <a:t>2.  The challenge of utilizing multiple methods of communication and knowing which method is appropriate for the message.</a:t>
            </a:r>
          </a:p>
          <a:p>
            <a:r>
              <a:rPr lang="en-US" sz="1200" b="1" i="0" u="none" strike="noStrike" kern="1200" baseline="0" dirty="0">
                <a:solidFill>
                  <a:schemeClr val="tx1"/>
                </a:solidFill>
                <a:latin typeface="+mn-lt"/>
                <a:ea typeface="+mn-ea"/>
                <a:cs typeface="+mn-cs"/>
              </a:rPr>
              <a:t>3.  And, finally the challenge of achieving relevance with our stakeholders.  Is the information we send the information they are interested in?</a:t>
            </a:r>
            <a:endParaRPr lang="en-US" b="1" dirty="0"/>
          </a:p>
          <a:p>
            <a:endParaRPr lang="en-US" dirty="0"/>
          </a:p>
        </p:txBody>
      </p:sp>
      <p:sp>
        <p:nvSpPr>
          <p:cNvPr id="4" name="Slide Number Placeholder 3"/>
          <p:cNvSpPr>
            <a:spLocks noGrp="1"/>
          </p:cNvSpPr>
          <p:nvPr>
            <p:ph type="sldNum" sz="quarter" idx="5"/>
          </p:nvPr>
        </p:nvSpPr>
        <p:spPr/>
        <p:txBody>
          <a:bodyPr/>
          <a:lstStyle/>
          <a:p>
            <a:fld id="{E1419CAF-1AE7-4ACF-9726-57E59896501D}" type="slidenum">
              <a:rPr lang="en-US" smtClean="0"/>
              <a:t>6</a:t>
            </a:fld>
            <a:endParaRPr lang="en-US"/>
          </a:p>
        </p:txBody>
      </p:sp>
    </p:spTree>
    <p:extLst>
      <p:ext uri="{BB962C8B-B14F-4D97-AF65-F5344CB8AC3E}">
        <p14:creationId xmlns:p14="http://schemas.microsoft.com/office/powerpoint/2010/main" val="872057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Here are</a:t>
            </a:r>
            <a:r>
              <a:rPr lang="en-US" b="1" baseline="0" dirty="0"/>
              <a:t> some questions for consideration and reflection.</a:t>
            </a:r>
            <a:endParaRPr lang="en-US" b="1" dirty="0"/>
          </a:p>
          <a:p>
            <a:endParaRPr lang="en-US" dirty="0"/>
          </a:p>
        </p:txBody>
      </p:sp>
      <p:sp>
        <p:nvSpPr>
          <p:cNvPr id="4" name="Slide Number Placeholder 3"/>
          <p:cNvSpPr>
            <a:spLocks noGrp="1"/>
          </p:cNvSpPr>
          <p:nvPr>
            <p:ph type="sldNum" sz="quarter" idx="5"/>
          </p:nvPr>
        </p:nvSpPr>
        <p:spPr/>
        <p:txBody>
          <a:bodyPr/>
          <a:lstStyle/>
          <a:p>
            <a:fld id="{E1419CAF-1AE7-4ACF-9726-57E59896501D}" type="slidenum">
              <a:rPr lang="en-US" smtClean="0"/>
              <a:t>7</a:t>
            </a:fld>
            <a:endParaRPr lang="en-US"/>
          </a:p>
        </p:txBody>
      </p:sp>
    </p:spTree>
    <p:extLst>
      <p:ext uri="{BB962C8B-B14F-4D97-AF65-F5344CB8AC3E}">
        <p14:creationId xmlns:p14="http://schemas.microsoft.com/office/powerpoint/2010/main" val="2528420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a:t>
            </a:r>
            <a:r>
              <a:rPr lang="en-US" sz="1200" kern="1200" baseline="0" dirty="0">
                <a:solidFill>
                  <a:schemeClr val="tx1"/>
                </a:solidFill>
                <a:effectLst/>
                <a:latin typeface="+mn-lt"/>
                <a:ea typeface="+mn-ea"/>
                <a:cs typeface="+mn-cs"/>
              </a:rPr>
              <a:t> described in the Recommended Model, </a:t>
            </a:r>
            <a:r>
              <a:rPr lang="en-US" sz="1200" kern="1200" dirty="0">
                <a:solidFill>
                  <a:schemeClr val="tx1"/>
                </a:solidFill>
                <a:effectLst/>
                <a:latin typeface="+mn-lt"/>
                <a:ea typeface="+mn-ea"/>
                <a:cs typeface="+mn-cs"/>
              </a:rPr>
              <a:t>effective principals/assistant principals establish, maintain, and utilize multiple communication systems for students, parents, staff, and community members so that all stakeholders have access to information about the school and can communicate with the school easily and effectively.  Effective principals also use a variety of communication methods tailored to the intended audience and monitors to ensure that the methods are effective.   In addition, principals ensure that the communication is frequent, clear, and easily understood and provide useful information to the intended audiences.  Effective principals acknowledge incoming information and utilize the information, as appropriate, for decision-making.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As</a:t>
            </a:r>
            <a:r>
              <a:rPr lang="en-US" sz="1200" b="1" kern="1200" baseline="0" dirty="0">
                <a:solidFill>
                  <a:schemeClr val="tx1"/>
                </a:solidFill>
                <a:effectLst/>
                <a:latin typeface="+mn-lt"/>
                <a:ea typeface="+mn-ea"/>
                <a:cs typeface="+mn-cs"/>
              </a:rPr>
              <a:t> you reflect upon the progression of the rubrics, you can see how a principal’s practice at the basic level moves from one way communication to two way communication at the proficient level.  And, at the distinguished level, the principal not only assesses the effectiveness of communication but also shares with stakeholders how input was used in decision making. </a:t>
            </a:r>
            <a:endParaRPr lang="en-US" b="1" dirty="0"/>
          </a:p>
          <a:p>
            <a:endParaRPr lang="en-US" dirty="0"/>
          </a:p>
        </p:txBody>
      </p:sp>
      <p:sp>
        <p:nvSpPr>
          <p:cNvPr id="4" name="Slide Number Placeholder 3"/>
          <p:cNvSpPr>
            <a:spLocks noGrp="1"/>
          </p:cNvSpPr>
          <p:nvPr>
            <p:ph type="sldNum" sz="quarter" idx="5"/>
          </p:nvPr>
        </p:nvSpPr>
        <p:spPr/>
        <p:txBody>
          <a:bodyPr/>
          <a:lstStyle/>
          <a:p>
            <a:fld id="{E1419CAF-1AE7-4ACF-9726-57E59896501D}" type="slidenum">
              <a:rPr lang="en-US" smtClean="0"/>
              <a:t>8</a:t>
            </a:fld>
            <a:endParaRPr lang="en-US"/>
          </a:p>
        </p:txBody>
      </p:sp>
    </p:spTree>
    <p:extLst>
      <p:ext uri="{BB962C8B-B14F-4D97-AF65-F5344CB8AC3E}">
        <p14:creationId xmlns:p14="http://schemas.microsoft.com/office/powerpoint/2010/main" val="789616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This quotes seems to sum up what this component is all about: </a:t>
            </a:r>
          </a:p>
          <a:p>
            <a:endParaRPr lang="en-US" dirty="0"/>
          </a:p>
        </p:txBody>
      </p:sp>
      <p:sp>
        <p:nvSpPr>
          <p:cNvPr id="4" name="Slide Number Placeholder 3"/>
          <p:cNvSpPr>
            <a:spLocks noGrp="1"/>
          </p:cNvSpPr>
          <p:nvPr>
            <p:ph type="sldNum" sz="quarter" idx="5"/>
          </p:nvPr>
        </p:nvSpPr>
        <p:spPr/>
        <p:txBody>
          <a:bodyPr/>
          <a:lstStyle/>
          <a:p>
            <a:fld id="{E1419CAF-1AE7-4ACF-9726-57E59896501D}" type="slidenum">
              <a:rPr lang="en-US" smtClean="0"/>
              <a:t>9</a:t>
            </a:fld>
            <a:endParaRPr lang="en-US"/>
          </a:p>
        </p:txBody>
      </p:sp>
    </p:spTree>
    <p:extLst>
      <p:ext uri="{BB962C8B-B14F-4D97-AF65-F5344CB8AC3E}">
        <p14:creationId xmlns:p14="http://schemas.microsoft.com/office/powerpoint/2010/main" val="610189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are really only a couple of questions to be asked related to this component.</a:t>
            </a:r>
          </a:p>
          <a:p>
            <a:endParaRPr lang="en-US" dirty="0"/>
          </a:p>
        </p:txBody>
      </p:sp>
      <p:sp>
        <p:nvSpPr>
          <p:cNvPr id="4" name="Slide Number Placeholder 3"/>
          <p:cNvSpPr>
            <a:spLocks noGrp="1"/>
          </p:cNvSpPr>
          <p:nvPr>
            <p:ph type="sldNum" sz="quarter" idx="5"/>
          </p:nvPr>
        </p:nvSpPr>
        <p:spPr/>
        <p:txBody>
          <a:bodyPr/>
          <a:lstStyle/>
          <a:p>
            <a:fld id="{E1419CAF-1AE7-4ACF-9726-57E59896501D}" type="slidenum">
              <a:rPr lang="en-US" smtClean="0"/>
              <a:t>10</a:t>
            </a:fld>
            <a:endParaRPr lang="en-US"/>
          </a:p>
        </p:txBody>
      </p:sp>
    </p:spTree>
    <p:extLst>
      <p:ext uri="{BB962C8B-B14F-4D97-AF65-F5344CB8AC3E}">
        <p14:creationId xmlns:p14="http://schemas.microsoft.com/office/powerpoint/2010/main" val="1449578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02/23/2023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02/23/2023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02/23/2023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02/23/2023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02/23/2023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02/23/2023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02/23/2023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02/23/2023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02/23/2023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02/23/2023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02/23/2023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02/23/2023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02/23/2023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02/23/2023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02/23/2023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02/23/2023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02/23/2023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02/23/2023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e.sd.gov/Effectiveness/documents/PE-turnaround.pdf"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e.sd.gov/Effectiveness/Principal.aspx"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3590A42F-4DB6-4977-A694-406966D51AF6}"/>
              </a:ext>
            </a:extLst>
          </p:cNvPr>
          <p:cNvPicPr>
            <a:picLocks noChangeAspect="1"/>
          </p:cNvPicPr>
          <p:nvPr/>
        </p:nvPicPr>
        <p:blipFill>
          <a:blip r:embed="rId3"/>
          <a:stretch>
            <a:fillRect/>
          </a:stretch>
        </p:blipFill>
        <p:spPr>
          <a:xfrm>
            <a:off x="1001487" y="1007210"/>
            <a:ext cx="3058886" cy="676745"/>
          </a:xfrm>
          <a:prstGeom prst="rect">
            <a:avLst/>
          </a:prstGeom>
        </p:spPr>
      </p:pic>
      <p:sp>
        <p:nvSpPr>
          <p:cNvPr id="4" name="Title 3">
            <a:extLst>
              <a:ext uri="{FF2B5EF4-FFF2-40B4-BE49-F238E27FC236}">
                <a16:creationId xmlns:a16="http://schemas.microsoft.com/office/drawing/2014/main" id="{9BD606E0-E688-40F2-AB34-0A89BBA5CA55}"/>
              </a:ext>
            </a:extLst>
          </p:cNvPr>
          <p:cNvSpPr>
            <a:spLocks noGrp="1"/>
          </p:cNvSpPr>
          <p:nvPr>
            <p:ph type="ctrTitle"/>
          </p:nvPr>
        </p:nvSpPr>
        <p:spPr>
          <a:xfrm>
            <a:off x="2813481" y="1697436"/>
            <a:ext cx="8671265" cy="2677648"/>
          </a:xfrm>
        </p:spPr>
        <p:txBody>
          <a:bodyPr/>
          <a:lstStyle/>
          <a:p>
            <a:pPr algn="ctr"/>
            <a:r>
              <a:rPr lang="en-US" sz="6000" dirty="0">
                <a:latin typeface="Futura Lt BT" panose="020B0402020204020303" pitchFamily="34" charset="0"/>
              </a:rPr>
              <a:t>South Dakota Principal Effectiveness Model</a:t>
            </a:r>
          </a:p>
        </p:txBody>
      </p:sp>
      <p:sp>
        <p:nvSpPr>
          <p:cNvPr id="2" name="TextBox 1">
            <a:extLst>
              <a:ext uri="{FF2B5EF4-FFF2-40B4-BE49-F238E27FC236}">
                <a16:creationId xmlns:a16="http://schemas.microsoft.com/office/drawing/2014/main" id="{B6467350-2D3A-77AE-B400-75E9E9634D3A}"/>
              </a:ext>
            </a:extLst>
          </p:cNvPr>
          <p:cNvSpPr txBox="1"/>
          <p:nvPr/>
        </p:nvSpPr>
        <p:spPr>
          <a:xfrm>
            <a:off x="10537794" y="5983549"/>
            <a:ext cx="1766657"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2/02/2023</a:t>
            </a:r>
          </a:p>
        </p:txBody>
      </p:sp>
      <p:pic>
        <p:nvPicPr>
          <p:cNvPr id="3" name="Picture 2">
            <a:extLst>
              <a:ext uri="{FF2B5EF4-FFF2-40B4-BE49-F238E27FC236}">
                <a16:creationId xmlns:a16="http://schemas.microsoft.com/office/drawing/2014/main" id="{8E38CBC1-BF31-5296-14BD-6031C072CCEA}"/>
              </a:ext>
            </a:extLst>
          </p:cNvPr>
          <p:cNvPicPr>
            <a:picLocks noChangeAspect="1"/>
          </p:cNvPicPr>
          <p:nvPr/>
        </p:nvPicPr>
        <p:blipFill>
          <a:blip r:embed="rId4"/>
          <a:stretch>
            <a:fillRect/>
          </a:stretch>
        </p:blipFill>
        <p:spPr>
          <a:xfrm>
            <a:off x="707254" y="3102910"/>
            <a:ext cx="2106227" cy="1674951"/>
          </a:xfrm>
          <a:prstGeom prst="rect">
            <a:avLst/>
          </a:prstGeom>
        </p:spPr>
      </p:pic>
      <p:pic>
        <p:nvPicPr>
          <p:cNvPr id="6" name="Picture 5">
            <a:extLst>
              <a:ext uri="{FF2B5EF4-FFF2-40B4-BE49-F238E27FC236}">
                <a16:creationId xmlns:a16="http://schemas.microsoft.com/office/drawing/2014/main" id="{4EE5CE87-A801-792A-4D2B-33741C0AC637}"/>
              </a:ext>
            </a:extLst>
          </p:cNvPr>
          <p:cNvPicPr/>
          <p:nvPr/>
        </p:nvPicPr>
        <p:blipFill>
          <a:blip r:embed="rId5" cstate="print">
            <a:extLst>
              <a:ext uri="{28A0092B-C50C-407E-A947-70E740481C1C}">
                <a14:useLocalDpi xmlns:a14="http://schemas.microsoft.com/office/drawing/2010/main"/>
              </a:ext>
            </a:extLst>
          </a:blip>
          <a:stretch>
            <a:fillRect/>
          </a:stretch>
        </p:blipFill>
        <p:spPr>
          <a:xfrm>
            <a:off x="964595" y="1922389"/>
            <a:ext cx="1566335" cy="1080135"/>
          </a:xfrm>
          <a:prstGeom prst="rect">
            <a:avLst/>
          </a:prstGeom>
        </p:spPr>
      </p:pic>
      <p:sp>
        <p:nvSpPr>
          <p:cNvPr id="7" name="TextBox 6">
            <a:extLst>
              <a:ext uri="{FF2B5EF4-FFF2-40B4-BE49-F238E27FC236}">
                <a16:creationId xmlns:a16="http://schemas.microsoft.com/office/drawing/2014/main" id="{1C3A4900-6866-860F-6EA5-43512881ED64}"/>
              </a:ext>
            </a:extLst>
          </p:cNvPr>
          <p:cNvSpPr txBox="1"/>
          <p:nvPr/>
        </p:nvSpPr>
        <p:spPr>
          <a:xfrm>
            <a:off x="5734975" y="4400581"/>
            <a:ext cx="2281561" cy="461665"/>
          </a:xfrm>
          <a:prstGeom prst="rect">
            <a:avLst/>
          </a:prstGeom>
          <a:noFill/>
        </p:spPr>
        <p:txBody>
          <a:bodyPr wrap="square" rtlCol="0">
            <a:spAutoFit/>
          </a:bodyPr>
          <a:lstStyle/>
          <a:p>
            <a:r>
              <a:rPr lang="en-US" sz="2400" dirty="0">
                <a:solidFill>
                  <a:schemeClr val="bg1"/>
                </a:solidFill>
                <a:latin typeface="Futura Lt BT" panose="020B0402020204020303" pitchFamily="34" charset="0"/>
              </a:rPr>
              <a:t>PE Webinar V</a:t>
            </a:r>
          </a:p>
        </p:txBody>
      </p:sp>
    </p:spTree>
    <p:custDataLst>
      <p:tags r:id="rId1"/>
    </p:custDataLst>
    <p:extLst>
      <p:ext uri="{BB962C8B-B14F-4D97-AF65-F5344CB8AC3E}">
        <p14:creationId xmlns:p14="http://schemas.microsoft.com/office/powerpoint/2010/main" val="2447855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1CFE-9C8B-C57A-499C-E5A429D9D0F4}"/>
              </a:ext>
            </a:extLst>
          </p:cNvPr>
          <p:cNvSpPr>
            <a:spLocks noGrp="1"/>
          </p:cNvSpPr>
          <p:nvPr>
            <p:ph type="title"/>
          </p:nvPr>
        </p:nvSpPr>
        <p:spPr>
          <a:xfrm>
            <a:off x="473530" y="571500"/>
            <a:ext cx="11185070" cy="1109132"/>
          </a:xfrm>
        </p:spPr>
        <p:txBody>
          <a:bodyPr/>
          <a:lstStyle/>
          <a:p>
            <a:r>
              <a:rPr lang="en-US" dirty="0">
                <a:solidFill>
                  <a:schemeClr val="bg1"/>
                </a:solidFill>
                <a:latin typeface="Futura Lt BT" panose="020B0402020204020303" pitchFamily="34" charset="0"/>
              </a:rPr>
              <a:t>Culture of Dignity, Fairness, and Respect</a:t>
            </a:r>
            <a:br>
              <a:rPr lang="en-US" dirty="0">
                <a:solidFill>
                  <a:schemeClr val="bg1"/>
                </a:solidFill>
                <a:latin typeface="Futura Lt BT" panose="020B0402020204020303" pitchFamily="34" charset="0"/>
              </a:rPr>
            </a:br>
            <a:r>
              <a:rPr lang="en-US" dirty="0">
                <a:solidFill>
                  <a:schemeClr val="bg1"/>
                </a:solidFill>
                <a:latin typeface="Futura Lt BT" panose="020B0402020204020303" pitchFamily="34" charset="0"/>
              </a:rPr>
              <a:t>Considerations</a:t>
            </a:r>
            <a:endParaRPr lang="en-US" dirty="0">
              <a:solidFill>
                <a:schemeClr val="bg1"/>
              </a:solidFill>
            </a:endParaRPr>
          </a:p>
        </p:txBody>
      </p:sp>
      <p:sp>
        <p:nvSpPr>
          <p:cNvPr id="3" name="Content Placeholder 2">
            <a:extLst>
              <a:ext uri="{FF2B5EF4-FFF2-40B4-BE49-F238E27FC236}">
                <a16:creationId xmlns:a16="http://schemas.microsoft.com/office/drawing/2014/main" id="{76B02109-9B86-1114-9296-596C44C773BF}"/>
              </a:ext>
            </a:extLst>
          </p:cNvPr>
          <p:cNvSpPr>
            <a:spLocks noGrp="1"/>
          </p:cNvSpPr>
          <p:nvPr>
            <p:ph idx="1"/>
          </p:nvPr>
        </p:nvSpPr>
        <p:spPr>
          <a:xfrm>
            <a:off x="473530" y="2416629"/>
            <a:ext cx="11185070" cy="4033157"/>
          </a:xfrm>
        </p:spPr>
        <p:txBody>
          <a:bodyPr>
            <a:normAutofit/>
          </a:bodyPr>
          <a:lstStyle/>
          <a:p>
            <a:pPr marL="342900" indent="-342900">
              <a:buAutoNum type="arabicPeriod"/>
            </a:pPr>
            <a:endParaRPr lang="en-US" sz="2400" dirty="0"/>
          </a:p>
          <a:p>
            <a:pPr marL="342900" indent="-342900">
              <a:buAutoNum type="arabicPeriod"/>
            </a:pPr>
            <a:r>
              <a:rPr lang="en-US" sz="2800" dirty="0">
                <a:latin typeface="Futura Lt BT" panose="020B0402020204020303" pitchFamily="34" charset="0"/>
              </a:rPr>
              <a:t>How do you develop the capacity of both your staff and students to treat all people equitably and with respect?</a:t>
            </a:r>
          </a:p>
          <a:p>
            <a:pPr marL="342900" indent="-342900">
              <a:buAutoNum type="arabicPeriod"/>
            </a:pPr>
            <a:r>
              <a:rPr lang="en-US" sz="2800" dirty="0">
                <a:latin typeface="Futura Lt BT" panose="020B0402020204020303" pitchFamily="34" charset="0"/>
              </a:rPr>
              <a:t>How have you and your staff engaged in courageous conversations about diversity and culture and how they impact student learning?</a:t>
            </a:r>
          </a:p>
          <a:p>
            <a:pPr marL="342900" indent="-342900">
              <a:buAutoNum type="arabicPeriod"/>
            </a:pPr>
            <a:endParaRPr lang="en-US" sz="2400" dirty="0"/>
          </a:p>
          <a:p>
            <a:endParaRPr lang="en-US" dirty="0"/>
          </a:p>
        </p:txBody>
      </p:sp>
    </p:spTree>
    <p:extLst>
      <p:ext uri="{BB962C8B-B14F-4D97-AF65-F5344CB8AC3E}">
        <p14:creationId xmlns:p14="http://schemas.microsoft.com/office/powerpoint/2010/main" val="2874647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544F-B066-B335-1E35-57EF7DF1D3A7}"/>
              </a:ext>
            </a:extLst>
          </p:cNvPr>
          <p:cNvSpPr>
            <a:spLocks noGrp="1"/>
          </p:cNvSpPr>
          <p:nvPr>
            <p:ph type="title"/>
          </p:nvPr>
        </p:nvSpPr>
        <p:spPr>
          <a:xfrm>
            <a:off x="461640" y="669471"/>
            <a:ext cx="11239128" cy="1159329"/>
          </a:xfrm>
        </p:spPr>
        <p:txBody>
          <a:bodyPr/>
          <a:lstStyle/>
          <a:p>
            <a:r>
              <a:rPr lang="en-US" dirty="0">
                <a:solidFill>
                  <a:schemeClr val="bg1"/>
                </a:solidFill>
                <a:latin typeface="Futura Lt BT" panose="020B0402020204020303" pitchFamily="34" charset="0"/>
              </a:rPr>
              <a:t>Culture of Dignity, Fairness, and Respect</a:t>
            </a:r>
            <a:br>
              <a:rPr lang="en-US" dirty="0">
                <a:solidFill>
                  <a:srgbClr val="EBEBEB"/>
                </a:solidFill>
                <a:latin typeface="Futura Lt BT" panose="020B0402020204020303" pitchFamily="34" charset="0"/>
              </a:rPr>
            </a:br>
            <a:r>
              <a:rPr lang="en-US" dirty="0">
                <a:solidFill>
                  <a:srgbClr val="EBEBEB"/>
                </a:solidFill>
                <a:latin typeface="Futura Lt BT" panose="020B0402020204020303" pitchFamily="34" charset="0"/>
              </a:rPr>
              <a:t>Level Comparison and Progression</a:t>
            </a:r>
            <a:endParaRPr lang="en-US" dirty="0">
              <a:latin typeface="Futura Lt BT" panose="020B0402020204020303" pitchFamily="34" charset="0"/>
            </a:endParaRPr>
          </a:p>
        </p:txBody>
      </p:sp>
      <p:pic>
        <p:nvPicPr>
          <p:cNvPr id="6" name="Picture 5">
            <a:extLst>
              <a:ext uri="{FF2B5EF4-FFF2-40B4-BE49-F238E27FC236}">
                <a16:creationId xmlns:a16="http://schemas.microsoft.com/office/drawing/2014/main" id="{2832ECD7-083F-89BD-4223-750B2EB6AC24}"/>
              </a:ext>
            </a:extLst>
          </p:cNvPr>
          <p:cNvPicPr>
            <a:picLocks noChangeAspect="1"/>
          </p:cNvPicPr>
          <p:nvPr/>
        </p:nvPicPr>
        <p:blipFill>
          <a:blip r:embed="rId3"/>
          <a:stretch>
            <a:fillRect/>
          </a:stretch>
        </p:blipFill>
        <p:spPr>
          <a:xfrm>
            <a:off x="461640" y="2060032"/>
            <a:ext cx="1609483" cy="4797968"/>
          </a:xfrm>
          <a:prstGeom prst="rect">
            <a:avLst/>
          </a:prstGeom>
        </p:spPr>
      </p:pic>
      <p:sp>
        <p:nvSpPr>
          <p:cNvPr id="7" name="TextBox 6">
            <a:extLst>
              <a:ext uri="{FF2B5EF4-FFF2-40B4-BE49-F238E27FC236}">
                <a16:creationId xmlns:a16="http://schemas.microsoft.com/office/drawing/2014/main" id="{FFDF8579-DD18-E5A2-C9FA-D759FD2F06E5}"/>
              </a:ext>
            </a:extLst>
          </p:cNvPr>
          <p:cNvSpPr txBox="1"/>
          <p:nvPr/>
        </p:nvSpPr>
        <p:spPr>
          <a:xfrm>
            <a:off x="2071123" y="2239647"/>
            <a:ext cx="9629645" cy="1107996"/>
          </a:xfrm>
          <a:prstGeom prst="rect">
            <a:avLst/>
          </a:prstGeom>
          <a:noFill/>
        </p:spPr>
        <p:txBody>
          <a:bodyPr wrap="square" rtlCol="0">
            <a:spAutoFit/>
          </a:bodyPr>
          <a:lstStyle/>
          <a:p>
            <a:pPr marL="285750" lvl="0" indent="-285750">
              <a:buFont typeface="Arial" panose="020B0604020202020204" pitchFamily="34" charset="0"/>
              <a:buChar char="•"/>
            </a:pPr>
            <a:r>
              <a:rPr lang="en-US" sz="1600" u="none" dirty="0">
                <a:latin typeface="Futura Lt BT" panose="020B0402020204020303" pitchFamily="34" charset="0"/>
              </a:rPr>
              <a:t>Occasionally models professionalism.</a:t>
            </a:r>
          </a:p>
          <a:p>
            <a:pPr marL="285750" lvl="0" indent="-285750">
              <a:buFont typeface="Arial" panose="020B0604020202020204" pitchFamily="34" charset="0"/>
              <a:buChar char="•"/>
            </a:pPr>
            <a:r>
              <a:rPr lang="en-US" sz="1600" u="none" dirty="0">
                <a:latin typeface="Futura Lt BT" panose="020B0402020204020303" pitchFamily="34" charset="0"/>
              </a:rPr>
              <a:t>Occasionally holds students and colleagues to professional, ethical, and respectful behavioral expectations.</a:t>
            </a:r>
          </a:p>
          <a:p>
            <a:pPr marL="285750" lvl="0" indent="-285750">
              <a:buFont typeface="Arial" panose="020B0604020202020204" pitchFamily="34" charset="0"/>
              <a:buChar char="•"/>
            </a:pPr>
            <a:r>
              <a:rPr lang="en-US" sz="1600" u="none" dirty="0">
                <a:latin typeface="Futura Lt BT" panose="020B0402020204020303" pitchFamily="34" charset="0"/>
              </a:rPr>
              <a:t>Actively seeks opportunities to engage in courteous conversations about diversity and culture.</a:t>
            </a:r>
          </a:p>
          <a:p>
            <a:endParaRPr lang="en-US" dirty="0"/>
          </a:p>
        </p:txBody>
      </p:sp>
      <p:sp>
        <p:nvSpPr>
          <p:cNvPr id="8" name="TextBox 7">
            <a:extLst>
              <a:ext uri="{FF2B5EF4-FFF2-40B4-BE49-F238E27FC236}">
                <a16:creationId xmlns:a16="http://schemas.microsoft.com/office/drawing/2014/main" id="{8A35C131-413D-4B95-1FB4-1D507FA7103C}"/>
              </a:ext>
            </a:extLst>
          </p:cNvPr>
          <p:cNvSpPr txBox="1"/>
          <p:nvPr/>
        </p:nvSpPr>
        <p:spPr>
          <a:xfrm>
            <a:off x="2071123" y="3593864"/>
            <a:ext cx="9659237" cy="1600438"/>
          </a:xfrm>
          <a:prstGeom prst="rect">
            <a:avLst/>
          </a:prstGeom>
          <a:noFill/>
        </p:spPr>
        <p:txBody>
          <a:bodyPr wrap="square" rtlCol="0">
            <a:spAutoFit/>
          </a:bodyPr>
          <a:lstStyle/>
          <a:p>
            <a:pPr marL="285750" lvl="0" indent="-285750">
              <a:buFont typeface="Arial" panose="020B0604020202020204" pitchFamily="34" charset="0"/>
              <a:buChar char="•"/>
            </a:pPr>
            <a:r>
              <a:rPr lang="en-US" sz="1600" u="none" dirty="0">
                <a:latin typeface="Futura Lt BT" panose="020B0402020204020303" pitchFamily="34" charset="0"/>
              </a:rPr>
              <a:t>Models professional, ethical, and respectful behavior at all times.</a:t>
            </a:r>
          </a:p>
          <a:p>
            <a:pPr marL="285750" lvl="0" indent="-285750">
              <a:buFont typeface="Arial" panose="020B0604020202020204" pitchFamily="34" charset="0"/>
              <a:buChar char="•"/>
            </a:pPr>
            <a:r>
              <a:rPr lang="en-US" sz="1600" u="none" dirty="0">
                <a:latin typeface="Futura Lt BT" panose="020B0402020204020303" pitchFamily="34" charset="0"/>
              </a:rPr>
              <a:t>Expects students and colleagues to display professional, ethical, and respectful behavior at all times.</a:t>
            </a:r>
          </a:p>
          <a:p>
            <a:pPr marL="285750" lvl="0" indent="-285750">
              <a:buFont typeface="Arial" panose="020B0604020202020204" pitchFamily="34" charset="0"/>
              <a:buChar char="•"/>
            </a:pPr>
            <a:r>
              <a:rPr lang="en-US" sz="1600" u="none" dirty="0">
                <a:latin typeface="Futura Lt BT" panose="020B0402020204020303" pitchFamily="34" charset="0"/>
              </a:rPr>
              <a:t>Builds the collective capacity of the school and the community by initiating direct conversations about culture and diversity and how they impact learning.</a:t>
            </a:r>
          </a:p>
          <a:p>
            <a:pPr marL="285750" lvl="0" indent="-285750">
              <a:buFont typeface="Arial" panose="020B0604020202020204" pitchFamily="34" charset="0"/>
              <a:buChar char="•"/>
            </a:pPr>
            <a:endParaRPr lang="en-US" sz="1600" u="none" dirty="0">
              <a:latin typeface="Futura Lt BT" panose="020B0402020204020303" pitchFamily="34" charset="0"/>
            </a:endParaRPr>
          </a:p>
          <a:p>
            <a:endParaRPr lang="en-US" dirty="0"/>
          </a:p>
        </p:txBody>
      </p:sp>
      <p:sp>
        <p:nvSpPr>
          <p:cNvPr id="9" name="TextBox 8">
            <a:extLst>
              <a:ext uri="{FF2B5EF4-FFF2-40B4-BE49-F238E27FC236}">
                <a16:creationId xmlns:a16="http://schemas.microsoft.com/office/drawing/2014/main" id="{C6890478-516E-CAB3-E33B-CDED70622BA9}"/>
              </a:ext>
            </a:extLst>
          </p:cNvPr>
          <p:cNvSpPr txBox="1"/>
          <p:nvPr/>
        </p:nvSpPr>
        <p:spPr>
          <a:xfrm>
            <a:off x="2071123" y="4898041"/>
            <a:ext cx="9659237" cy="2092881"/>
          </a:xfrm>
          <a:prstGeom prst="rect">
            <a:avLst/>
          </a:prstGeom>
          <a:noFill/>
        </p:spPr>
        <p:txBody>
          <a:bodyPr wrap="square" rtlCol="0">
            <a:spAutoFit/>
          </a:bodyPr>
          <a:lstStyle/>
          <a:p>
            <a:pPr marL="285750" lvl="0" indent="-285750">
              <a:buFont typeface="Arial" panose="020B0604020202020204" pitchFamily="34" charset="0"/>
              <a:buChar char="•"/>
            </a:pPr>
            <a:r>
              <a:rPr lang="en-US" sz="1600" u="none" dirty="0">
                <a:latin typeface="Futura Lt BT" panose="020B0402020204020303" pitchFamily="34" charset="0"/>
              </a:rPr>
              <a:t>Articulates and communicates appropriate behavior to all stakeholders, including parents and community.</a:t>
            </a:r>
          </a:p>
          <a:p>
            <a:pPr marL="285750" lvl="0" indent="-285750">
              <a:buFont typeface="Arial" panose="020B0604020202020204" pitchFamily="34" charset="0"/>
              <a:buChar char="•"/>
            </a:pPr>
            <a:r>
              <a:rPr lang="en-US" sz="1600" u="none" dirty="0">
                <a:latin typeface="Futura Lt BT" panose="020B0402020204020303" pitchFamily="34" charset="0"/>
              </a:rPr>
              <a:t>Creates mechanisms, systems, and/or incentives to motivate students and colleagues to display professional, ethical, and respectful behavior at all times.</a:t>
            </a:r>
          </a:p>
          <a:p>
            <a:pPr marL="285750" lvl="0" indent="-285750">
              <a:buFont typeface="Arial" panose="020B0604020202020204" pitchFamily="34" charset="0"/>
              <a:buChar char="•"/>
            </a:pPr>
            <a:r>
              <a:rPr lang="en-US" sz="1600" u="none" dirty="0">
                <a:latin typeface="Futura Lt BT" panose="020B0402020204020303" pitchFamily="34" charset="0"/>
              </a:rPr>
              <a:t>Develops structures, outreach and training to ensure that staff develop the skill set to treat all people equitably and with respect.</a:t>
            </a:r>
          </a:p>
          <a:p>
            <a:pPr marL="285750" lvl="0" indent="-285750">
              <a:buFont typeface="Arial" panose="020B0604020202020204" pitchFamily="34" charset="0"/>
              <a:buChar char="•"/>
            </a:pPr>
            <a:r>
              <a:rPr lang="en-US" sz="1600" u="none" dirty="0">
                <a:latin typeface="Futura Lt BT" panose="020B0402020204020303" pitchFamily="34" charset="0"/>
              </a:rPr>
              <a:t>Develops staff capacity to engage in courageous conversations about diversity and culture – and how they impact student learning.</a:t>
            </a:r>
          </a:p>
          <a:p>
            <a:endParaRPr lang="en-US" dirty="0"/>
          </a:p>
        </p:txBody>
      </p:sp>
    </p:spTree>
    <p:extLst>
      <p:ext uri="{BB962C8B-B14F-4D97-AF65-F5344CB8AC3E}">
        <p14:creationId xmlns:p14="http://schemas.microsoft.com/office/powerpoint/2010/main" val="3078979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246EDBB-605C-796B-E6D1-537E6FBFA377}"/>
              </a:ext>
            </a:extLst>
          </p:cNvPr>
          <p:cNvSpPr>
            <a:spLocks noGrp="1"/>
          </p:cNvSpPr>
          <p:nvPr>
            <p:ph type="title"/>
          </p:nvPr>
        </p:nvSpPr>
        <p:spPr>
          <a:xfrm>
            <a:off x="886600" y="973668"/>
            <a:ext cx="3742333" cy="3244170"/>
          </a:xfrm>
        </p:spPr>
        <p:txBody>
          <a:bodyPr>
            <a:normAutofit/>
          </a:bodyPr>
          <a:lstStyle/>
          <a:p>
            <a:r>
              <a:rPr lang="en-US" sz="4000" dirty="0">
                <a:solidFill>
                  <a:schemeClr val="tx1"/>
                </a:solidFill>
                <a:latin typeface="Futura Lt BT" panose="020B0402020204020303" pitchFamily="34" charset="0"/>
              </a:rPr>
              <a:t>Active Involvement with the Community</a:t>
            </a:r>
          </a:p>
        </p:txBody>
      </p:sp>
      <p:sp>
        <p:nvSpPr>
          <p:cNvPr id="15" name="Rectangle 14">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D86EC68-E780-0275-9A8D-D8E11BC2DC10}"/>
              </a:ext>
            </a:extLst>
          </p:cNvPr>
          <p:cNvSpPr>
            <a:spLocks noGrp="1"/>
          </p:cNvSpPr>
          <p:nvPr>
            <p:ph idx="1"/>
          </p:nvPr>
        </p:nvSpPr>
        <p:spPr>
          <a:xfrm>
            <a:off x="886600" y="4219425"/>
            <a:ext cx="3133726" cy="1020232"/>
          </a:xfrm>
        </p:spPr>
        <p:txBody>
          <a:bodyPr>
            <a:normAutofit/>
          </a:bodyPr>
          <a:lstStyle/>
          <a:p>
            <a:pPr marL="0" indent="0">
              <a:buNone/>
            </a:pPr>
            <a:r>
              <a:rPr lang="en-US" dirty="0">
                <a:solidFill>
                  <a:schemeClr val="tx1"/>
                </a:solidFill>
                <a:latin typeface="Futura Lt BT" panose="020B0402020204020303" pitchFamily="34" charset="0"/>
              </a:rPr>
              <a:t>Domain 5.4</a:t>
            </a:r>
          </a:p>
        </p:txBody>
      </p:sp>
      <p:sp>
        <p:nvSpPr>
          <p:cNvPr id="21"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6" name="Picture 5">
            <a:extLst>
              <a:ext uri="{FF2B5EF4-FFF2-40B4-BE49-F238E27FC236}">
                <a16:creationId xmlns:a16="http://schemas.microsoft.com/office/drawing/2014/main" id="{6AC0E2F6-DF97-E1AD-08FD-43171501BDFD}"/>
              </a:ext>
            </a:extLst>
          </p:cNvPr>
          <p:cNvPicPr>
            <a:picLocks noChangeAspect="1"/>
          </p:cNvPicPr>
          <p:nvPr/>
        </p:nvPicPr>
        <p:blipFill>
          <a:blip r:embed="rId3"/>
          <a:stretch>
            <a:fillRect/>
          </a:stretch>
        </p:blipFill>
        <p:spPr>
          <a:xfrm>
            <a:off x="6125890" y="501079"/>
            <a:ext cx="4596782" cy="5852667"/>
          </a:xfrm>
          <a:prstGeom prst="rect">
            <a:avLst/>
          </a:prstGeom>
        </p:spPr>
      </p:pic>
    </p:spTree>
    <p:extLst>
      <p:ext uri="{BB962C8B-B14F-4D97-AF65-F5344CB8AC3E}">
        <p14:creationId xmlns:p14="http://schemas.microsoft.com/office/powerpoint/2010/main" val="415106625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1CFE-9C8B-C57A-499C-E5A429D9D0F4}"/>
              </a:ext>
            </a:extLst>
          </p:cNvPr>
          <p:cNvSpPr>
            <a:spLocks noGrp="1"/>
          </p:cNvSpPr>
          <p:nvPr>
            <p:ph type="title"/>
          </p:nvPr>
        </p:nvSpPr>
        <p:spPr>
          <a:xfrm>
            <a:off x="473530" y="571500"/>
            <a:ext cx="11185070" cy="1109132"/>
          </a:xfrm>
        </p:spPr>
        <p:txBody>
          <a:bodyPr/>
          <a:lstStyle/>
          <a:p>
            <a:r>
              <a:rPr lang="en-US" sz="3600" dirty="0">
                <a:solidFill>
                  <a:schemeClr val="bg1"/>
                </a:solidFill>
                <a:latin typeface="Futura Lt BT" panose="020B0402020204020303" pitchFamily="34" charset="0"/>
              </a:rPr>
              <a:t>Active Involvement with the Community</a:t>
            </a:r>
            <a:br>
              <a:rPr lang="en-US" dirty="0">
                <a:solidFill>
                  <a:schemeClr val="bg1"/>
                </a:solidFill>
                <a:latin typeface="Futura Lt BT" panose="020B0402020204020303" pitchFamily="34" charset="0"/>
              </a:rPr>
            </a:br>
            <a:r>
              <a:rPr lang="en-US" dirty="0">
                <a:solidFill>
                  <a:schemeClr val="bg1"/>
                </a:solidFill>
                <a:latin typeface="Futura Lt BT" panose="020B0402020204020303" pitchFamily="34" charset="0"/>
              </a:rPr>
              <a:t>Considerations</a:t>
            </a:r>
            <a:endParaRPr lang="en-US" dirty="0">
              <a:solidFill>
                <a:schemeClr val="bg1"/>
              </a:solidFill>
            </a:endParaRPr>
          </a:p>
        </p:txBody>
      </p:sp>
      <p:sp>
        <p:nvSpPr>
          <p:cNvPr id="3" name="Content Placeholder 2">
            <a:extLst>
              <a:ext uri="{FF2B5EF4-FFF2-40B4-BE49-F238E27FC236}">
                <a16:creationId xmlns:a16="http://schemas.microsoft.com/office/drawing/2014/main" id="{76B02109-9B86-1114-9296-596C44C773BF}"/>
              </a:ext>
            </a:extLst>
          </p:cNvPr>
          <p:cNvSpPr>
            <a:spLocks noGrp="1"/>
          </p:cNvSpPr>
          <p:nvPr>
            <p:ph idx="1"/>
          </p:nvPr>
        </p:nvSpPr>
        <p:spPr>
          <a:xfrm>
            <a:off x="473530" y="2416629"/>
            <a:ext cx="11185070" cy="4033157"/>
          </a:xfrm>
        </p:spPr>
        <p:txBody>
          <a:bodyPr>
            <a:normAutofit fontScale="92500" lnSpcReduction="10000"/>
          </a:bodyPr>
          <a:lstStyle/>
          <a:p>
            <a:pPr marL="457200" indent="-457200">
              <a:buFont typeface="+mj-lt"/>
              <a:buAutoNum type="arabicPeriod"/>
            </a:pPr>
            <a:r>
              <a:rPr lang="en-US" sz="2800" dirty="0">
                <a:latin typeface="Futura Lt BT" panose="020B0402020204020303" pitchFamily="34" charset="0"/>
              </a:rPr>
              <a:t>Do you have a strategic plan for developing partnerships with community organizations, community members, and businesses?  If so, how do you evaluate the success of the plan?</a:t>
            </a:r>
          </a:p>
          <a:p>
            <a:pPr marL="457200" indent="-457200">
              <a:buFont typeface="+mj-lt"/>
              <a:buAutoNum type="arabicPeriod"/>
            </a:pPr>
            <a:r>
              <a:rPr lang="en-US" sz="2800" dirty="0">
                <a:latin typeface="Futura Lt BT" panose="020B0402020204020303" pitchFamily="34" charset="0"/>
              </a:rPr>
              <a:t>How do you develop and nurture collegial working relationships within the school community?</a:t>
            </a:r>
          </a:p>
          <a:p>
            <a:pPr marL="457200" indent="-457200">
              <a:buFont typeface="+mj-lt"/>
              <a:buAutoNum type="arabicPeriod"/>
            </a:pPr>
            <a:r>
              <a:rPr lang="en-US" sz="2800" dirty="0">
                <a:latin typeface="Futura Lt BT" panose="020B0402020204020303" pitchFamily="34" charset="0"/>
              </a:rPr>
              <a:t>How do you </a:t>
            </a:r>
            <a:r>
              <a:rPr lang="en-US" sz="2800" b="1" dirty="0">
                <a:latin typeface="Futura Lt BT" panose="020B0402020204020303" pitchFamily="34" charset="0"/>
              </a:rPr>
              <a:t>perceive</a:t>
            </a:r>
            <a:r>
              <a:rPr lang="en-US" sz="2800" dirty="0">
                <a:latin typeface="Futura Lt BT" panose="020B0402020204020303" pitchFamily="34" charset="0"/>
              </a:rPr>
              <a:t> yourself as an effective leader within both the internal and external school community? </a:t>
            </a:r>
          </a:p>
          <a:p>
            <a:pPr marL="457200" indent="-457200">
              <a:buFont typeface="+mj-lt"/>
              <a:buAutoNum type="arabicPeriod"/>
            </a:pPr>
            <a:r>
              <a:rPr lang="en-US" sz="2800" dirty="0">
                <a:latin typeface="Futura Lt BT" panose="020B0402020204020303" pitchFamily="34" charset="0"/>
              </a:rPr>
              <a:t>How would </a:t>
            </a:r>
            <a:r>
              <a:rPr lang="en-US" sz="2800" b="1" dirty="0">
                <a:latin typeface="Futura Lt BT" panose="020B0402020204020303" pitchFamily="34" charset="0"/>
              </a:rPr>
              <a:t>assess and/or evaluate </a:t>
            </a:r>
            <a:r>
              <a:rPr lang="en-US" sz="2800" dirty="0">
                <a:latin typeface="Futura Lt BT" panose="020B0402020204020303" pitchFamily="34" charset="0"/>
              </a:rPr>
              <a:t>your role as an effective leader within both the internal and external school community?</a:t>
            </a:r>
          </a:p>
          <a:p>
            <a:pPr marL="342900" indent="-342900">
              <a:buAutoNum type="arabicPeriod"/>
            </a:pPr>
            <a:endParaRPr lang="en-US" sz="2400" dirty="0"/>
          </a:p>
          <a:p>
            <a:endParaRPr lang="en-US" dirty="0"/>
          </a:p>
        </p:txBody>
      </p:sp>
    </p:spTree>
    <p:extLst>
      <p:ext uri="{BB962C8B-B14F-4D97-AF65-F5344CB8AC3E}">
        <p14:creationId xmlns:p14="http://schemas.microsoft.com/office/powerpoint/2010/main" val="313379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544F-B066-B335-1E35-57EF7DF1D3A7}"/>
              </a:ext>
            </a:extLst>
          </p:cNvPr>
          <p:cNvSpPr>
            <a:spLocks noGrp="1"/>
          </p:cNvSpPr>
          <p:nvPr>
            <p:ph type="title"/>
          </p:nvPr>
        </p:nvSpPr>
        <p:spPr>
          <a:xfrm>
            <a:off x="461640" y="575949"/>
            <a:ext cx="11239128" cy="1252851"/>
          </a:xfrm>
        </p:spPr>
        <p:txBody>
          <a:bodyPr/>
          <a:lstStyle/>
          <a:p>
            <a:r>
              <a:rPr lang="en-US" dirty="0">
                <a:solidFill>
                  <a:schemeClr val="bg1"/>
                </a:solidFill>
                <a:latin typeface="Futura Lt BT" panose="020B0402020204020303" pitchFamily="34" charset="0"/>
              </a:rPr>
              <a:t>Active Involvement with the Community </a:t>
            </a:r>
            <a:br>
              <a:rPr lang="en-US" dirty="0">
                <a:solidFill>
                  <a:schemeClr val="bg1"/>
                </a:solidFill>
                <a:latin typeface="Futura Lt BT" panose="020B0402020204020303" pitchFamily="34" charset="0"/>
              </a:rPr>
            </a:br>
            <a:r>
              <a:rPr lang="en-US" dirty="0">
                <a:solidFill>
                  <a:srgbClr val="EBEBEB"/>
                </a:solidFill>
                <a:latin typeface="Futura Lt BT" panose="020B0402020204020303" pitchFamily="34" charset="0"/>
              </a:rPr>
              <a:t>Level Comparison and Progression</a:t>
            </a:r>
            <a:endParaRPr lang="en-US" dirty="0">
              <a:latin typeface="Futura Lt BT" panose="020B0402020204020303" pitchFamily="34" charset="0"/>
            </a:endParaRPr>
          </a:p>
        </p:txBody>
      </p:sp>
      <p:pic>
        <p:nvPicPr>
          <p:cNvPr id="6" name="Picture 5">
            <a:extLst>
              <a:ext uri="{FF2B5EF4-FFF2-40B4-BE49-F238E27FC236}">
                <a16:creationId xmlns:a16="http://schemas.microsoft.com/office/drawing/2014/main" id="{2832ECD7-083F-89BD-4223-750B2EB6AC24}"/>
              </a:ext>
            </a:extLst>
          </p:cNvPr>
          <p:cNvPicPr>
            <a:picLocks noChangeAspect="1"/>
          </p:cNvPicPr>
          <p:nvPr/>
        </p:nvPicPr>
        <p:blipFill>
          <a:blip r:embed="rId3"/>
          <a:stretch>
            <a:fillRect/>
          </a:stretch>
        </p:blipFill>
        <p:spPr>
          <a:xfrm>
            <a:off x="461640" y="2060032"/>
            <a:ext cx="1609483" cy="4797968"/>
          </a:xfrm>
          <a:prstGeom prst="rect">
            <a:avLst/>
          </a:prstGeom>
        </p:spPr>
      </p:pic>
      <p:sp>
        <p:nvSpPr>
          <p:cNvPr id="7" name="TextBox 6">
            <a:extLst>
              <a:ext uri="{FF2B5EF4-FFF2-40B4-BE49-F238E27FC236}">
                <a16:creationId xmlns:a16="http://schemas.microsoft.com/office/drawing/2014/main" id="{FFDF8579-DD18-E5A2-C9FA-D759FD2F06E5}"/>
              </a:ext>
            </a:extLst>
          </p:cNvPr>
          <p:cNvSpPr txBox="1"/>
          <p:nvPr/>
        </p:nvSpPr>
        <p:spPr>
          <a:xfrm>
            <a:off x="2071123" y="2239647"/>
            <a:ext cx="9629645" cy="1354217"/>
          </a:xfrm>
          <a:prstGeom prst="rect">
            <a:avLst/>
          </a:prstGeom>
          <a:noFill/>
        </p:spPr>
        <p:txBody>
          <a:bodyPr wrap="square" rtlCol="0">
            <a:spAutoFit/>
          </a:bodyPr>
          <a:lstStyle/>
          <a:p>
            <a:pPr marL="285750" lvl="0" indent="-285750">
              <a:buFont typeface="Arial" panose="020B0604020202020204" pitchFamily="34" charset="0"/>
              <a:buChar char="•"/>
            </a:pPr>
            <a:r>
              <a:rPr lang="en-US" sz="1600" u="none" dirty="0">
                <a:latin typeface="Futura Lt BT" panose="020B0402020204020303" pitchFamily="34" charset="0"/>
              </a:rPr>
              <a:t>Actively participates in district meetings, district-wide projects.</a:t>
            </a:r>
            <a:endParaRPr lang="en-US" sz="1600" dirty="0">
              <a:latin typeface="Futura Lt BT" panose="020B0402020204020303" pitchFamily="34" charset="0"/>
            </a:endParaRPr>
          </a:p>
          <a:p>
            <a:pPr marL="285750" lvl="0" indent="-285750">
              <a:buFont typeface="Arial" panose="020B0604020202020204" pitchFamily="34" charset="0"/>
              <a:buChar char="•"/>
            </a:pPr>
            <a:r>
              <a:rPr lang="en-US" sz="1600" u="none" dirty="0">
                <a:latin typeface="Futura Lt BT" panose="020B0402020204020303" pitchFamily="34" charset="0"/>
              </a:rPr>
              <a:t>Supports the district mission, vision, and strategic plan.</a:t>
            </a:r>
          </a:p>
          <a:p>
            <a:pPr marL="285750" lvl="0" indent="-285750">
              <a:buFont typeface="Arial" panose="020B0604020202020204" pitchFamily="34" charset="0"/>
              <a:buChar char="•"/>
            </a:pPr>
            <a:r>
              <a:rPr lang="en-US" sz="1600" u="none" dirty="0">
                <a:latin typeface="Futura Lt BT" panose="020B0402020204020303" pitchFamily="34" charset="0"/>
              </a:rPr>
              <a:t>Demonstrates timely communication with colleagues.</a:t>
            </a:r>
          </a:p>
          <a:p>
            <a:pPr marL="285750" lvl="0" indent="-285750">
              <a:buFont typeface="Arial" panose="020B0604020202020204" pitchFamily="34" charset="0"/>
              <a:buChar char="•"/>
            </a:pPr>
            <a:r>
              <a:rPr lang="en-US" sz="1600" u="none" dirty="0">
                <a:latin typeface="Futura Lt BT" panose="020B0402020204020303" pitchFamily="34" charset="0"/>
              </a:rPr>
              <a:t>Engages some community organizations, community  members, and/or businesses in annual school events.</a:t>
            </a:r>
          </a:p>
          <a:p>
            <a:endParaRPr lang="en-US" dirty="0"/>
          </a:p>
        </p:txBody>
      </p:sp>
      <p:sp>
        <p:nvSpPr>
          <p:cNvPr id="8" name="TextBox 7">
            <a:extLst>
              <a:ext uri="{FF2B5EF4-FFF2-40B4-BE49-F238E27FC236}">
                <a16:creationId xmlns:a16="http://schemas.microsoft.com/office/drawing/2014/main" id="{8A35C131-413D-4B95-1FB4-1D507FA7103C}"/>
              </a:ext>
            </a:extLst>
          </p:cNvPr>
          <p:cNvSpPr txBox="1"/>
          <p:nvPr/>
        </p:nvSpPr>
        <p:spPr>
          <a:xfrm>
            <a:off x="2071123" y="3412575"/>
            <a:ext cx="9659237" cy="2092881"/>
          </a:xfrm>
          <a:prstGeom prst="rect">
            <a:avLst/>
          </a:prstGeom>
          <a:noFill/>
        </p:spPr>
        <p:txBody>
          <a:bodyPr wrap="square" rtlCol="0">
            <a:spAutoFit/>
          </a:bodyPr>
          <a:lstStyle/>
          <a:p>
            <a:pPr marL="285750" lvl="0" indent="-285750">
              <a:buFont typeface="Arial" panose="020B0604020202020204" pitchFamily="34" charset="0"/>
              <a:buChar char="•"/>
            </a:pPr>
            <a:r>
              <a:rPr lang="en-US" sz="1600" u="none" dirty="0">
                <a:latin typeface="Futura Lt BT" panose="020B0402020204020303" pitchFamily="34" charset="0"/>
              </a:rPr>
              <a:t>Actively participates in district meetings, district-wide projects.</a:t>
            </a:r>
          </a:p>
          <a:p>
            <a:pPr marL="285750" lvl="0" indent="-285750">
              <a:buFont typeface="Arial" panose="020B0604020202020204" pitchFamily="34" charset="0"/>
              <a:buChar char="•"/>
            </a:pPr>
            <a:r>
              <a:rPr lang="en-US" sz="1600" u="none" dirty="0">
                <a:latin typeface="Futura Lt BT" panose="020B0402020204020303" pitchFamily="34" charset="0"/>
              </a:rPr>
              <a:t>Supports the district mission, vision, and strategic plan.</a:t>
            </a:r>
          </a:p>
          <a:p>
            <a:pPr marL="285750" lvl="0" indent="-285750">
              <a:buFont typeface="Arial" panose="020B0604020202020204" pitchFamily="34" charset="0"/>
              <a:buChar char="•"/>
            </a:pPr>
            <a:r>
              <a:rPr lang="en-US" sz="1600" u="none" dirty="0">
                <a:latin typeface="Futura Lt BT" panose="020B0402020204020303" pitchFamily="34" charset="0"/>
              </a:rPr>
              <a:t>Demonstrates timely communication with colleagues.</a:t>
            </a:r>
          </a:p>
          <a:p>
            <a:pPr marL="285750" lvl="0" indent="-285750">
              <a:buFont typeface="Arial" panose="020B0604020202020204" pitchFamily="34" charset="0"/>
              <a:buChar char="•"/>
            </a:pPr>
            <a:r>
              <a:rPr lang="en-US" sz="1600" u="none" dirty="0">
                <a:latin typeface="Futura Lt BT" panose="020B0402020204020303" pitchFamily="34" charset="0"/>
              </a:rPr>
              <a:t>Proactively volunteers to participate and support district wide projects.</a:t>
            </a:r>
          </a:p>
          <a:p>
            <a:pPr marL="285750" lvl="0" indent="-285750">
              <a:buFont typeface="Arial" panose="020B0604020202020204" pitchFamily="34" charset="0"/>
              <a:buChar char="•"/>
            </a:pPr>
            <a:r>
              <a:rPr lang="en-US" sz="1600" u="none" dirty="0">
                <a:latin typeface="Futura Lt BT" panose="020B0402020204020303" pitchFamily="34" charset="0"/>
              </a:rPr>
              <a:t>Establishes ongoing positive relationships with community organizations/members to maximize community contributions to the school</a:t>
            </a:r>
          </a:p>
          <a:p>
            <a:pPr marL="285750" lvl="0" indent="-285750">
              <a:buFont typeface="Arial" panose="020B0604020202020204" pitchFamily="34" charset="0"/>
              <a:buChar char="•"/>
            </a:pPr>
            <a:endParaRPr lang="en-US" sz="1600" u="none" dirty="0">
              <a:latin typeface="Futura Lt BT" panose="020B0402020204020303" pitchFamily="34" charset="0"/>
            </a:endParaRPr>
          </a:p>
          <a:p>
            <a:endParaRPr lang="en-US" dirty="0"/>
          </a:p>
        </p:txBody>
      </p:sp>
      <p:sp>
        <p:nvSpPr>
          <p:cNvPr id="9" name="TextBox 8">
            <a:extLst>
              <a:ext uri="{FF2B5EF4-FFF2-40B4-BE49-F238E27FC236}">
                <a16:creationId xmlns:a16="http://schemas.microsoft.com/office/drawing/2014/main" id="{C6890478-516E-CAB3-E33B-CDED70622BA9}"/>
              </a:ext>
            </a:extLst>
          </p:cNvPr>
          <p:cNvSpPr txBox="1"/>
          <p:nvPr/>
        </p:nvSpPr>
        <p:spPr>
          <a:xfrm>
            <a:off x="2071123" y="5042971"/>
            <a:ext cx="9659237" cy="1600438"/>
          </a:xfrm>
          <a:prstGeom prst="rect">
            <a:avLst/>
          </a:prstGeom>
          <a:noFill/>
        </p:spPr>
        <p:txBody>
          <a:bodyPr wrap="square" rtlCol="0">
            <a:spAutoFit/>
          </a:bodyPr>
          <a:lstStyle/>
          <a:p>
            <a:pPr marL="285750" lvl="0" indent="-285750">
              <a:buFont typeface="Arial" panose="020B0604020202020204" pitchFamily="34" charset="0"/>
              <a:buChar char="•"/>
            </a:pPr>
            <a:r>
              <a:rPr lang="en-US" sz="1600" u="none" dirty="0">
                <a:latin typeface="Futura Lt BT" panose="020B0402020204020303" pitchFamily="34" charset="0"/>
              </a:rPr>
              <a:t>Establishes strategic partnerships with community organizations/members.</a:t>
            </a:r>
          </a:p>
          <a:p>
            <a:pPr marL="285750" lvl="0" indent="-285750">
              <a:buFont typeface="Arial" panose="020B0604020202020204" pitchFamily="34" charset="0"/>
              <a:buChar char="•"/>
            </a:pPr>
            <a:r>
              <a:rPr lang="en-US" sz="1600" u="none" dirty="0">
                <a:latin typeface="Futura Lt BT" panose="020B0402020204020303" pitchFamily="34" charset="0"/>
              </a:rPr>
              <a:t>Increases the types and numbers of organizations with whom the school partners.</a:t>
            </a:r>
          </a:p>
          <a:p>
            <a:pPr marL="285750" lvl="0" indent="-285750">
              <a:buFont typeface="Arial" panose="020B0604020202020204" pitchFamily="34" charset="0"/>
              <a:buChar char="•"/>
            </a:pPr>
            <a:r>
              <a:rPr lang="en-US" sz="1600" u="none" dirty="0">
                <a:latin typeface="Futura Lt BT" panose="020B0402020204020303" pitchFamily="34" charset="0"/>
              </a:rPr>
              <a:t>Promotes and enhances collegial working relationships through timely communications, mentoring, sharing best practices, and volunteering for projects to support colleagues.</a:t>
            </a:r>
          </a:p>
          <a:p>
            <a:pPr marL="285750" lvl="0" indent="-285750">
              <a:buFont typeface="Arial" panose="020B0604020202020204" pitchFamily="34" charset="0"/>
              <a:buChar char="•"/>
            </a:pPr>
            <a:r>
              <a:rPr lang="en-US" sz="1600" u="none" dirty="0">
                <a:latin typeface="Futura Lt BT" panose="020B0402020204020303" pitchFamily="34" charset="0"/>
              </a:rPr>
              <a:t>Is well known and highly regarded by internal and external stakeholders as an effective leader</a:t>
            </a:r>
            <a:r>
              <a:rPr lang="en-US" sz="1600" u="none" dirty="0"/>
              <a:t>.</a:t>
            </a:r>
          </a:p>
          <a:p>
            <a:endParaRPr lang="en-US" dirty="0"/>
          </a:p>
        </p:txBody>
      </p:sp>
      <p:cxnSp>
        <p:nvCxnSpPr>
          <p:cNvPr id="4" name="Straight Connector 3">
            <a:extLst>
              <a:ext uri="{FF2B5EF4-FFF2-40B4-BE49-F238E27FC236}">
                <a16:creationId xmlns:a16="http://schemas.microsoft.com/office/drawing/2014/main" id="{A0BC6728-B58B-96AE-0863-7953FC9A65F6}"/>
              </a:ext>
            </a:extLst>
          </p:cNvPr>
          <p:cNvCxnSpPr/>
          <p:nvPr/>
        </p:nvCxnSpPr>
        <p:spPr>
          <a:xfrm>
            <a:off x="2071123" y="3412575"/>
            <a:ext cx="9659237" cy="0"/>
          </a:xfrm>
          <a:prstGeom prst="line">
            <a:avLst/>
          </a:prstGeom>
        </p:spPr>
        <p:style>
          <a:lnRef idx="2">
            <a:schemeClr val="dk1"/>
          </a:lnRef>
          <a:fillRef idx="0">
            <a:schemeClr val="dk1"/>
          </a:fillRef>
          <a:effectRef idx="1">
            <a:schemeClr val="dk1"/>
          </a:effectRef>
          <a:fontRef idx="minor">
            <a:schemeClr val="tx1"/>
          </a:fontRef>
        </p:style>
      </p:cxnSp>
      <p:pic>
        <p:nvPicPr>
          <p:cNvPr id="5" name="Picture 4">
            <a:extLst>
              <a:ext uri="{FF2B5EF4-FFF2-40B4-BE49-F238E27FC236}">
                <a16:creationId xmlns:a16="http://schemas.microsoft.com/office/drawing/2014/main" id="{0AC46151-F0BD-8E4C-F493-A7DD6E256AE3}"/>
              </a:ext>
            </a:extLst>
          </p:cNvPr>
          <p:cNvPicPr>
            <a:picLocks noChangeAspect="1"/>
          </p:cNvPicPr>
          <p:nvPr/>
        </p:nvPicPr>
        <p:blipFill>
          <a:blip r:embed="rId4"/>
          <a:stretch>
            <a:fillRect/>
          </a:stretch>
        </p:blipFill>
        <p:spPr>
          <a:xfrm>
            <a:off x="2071123" y="4996351"/>
            <a:ext cx="9681287" cy="18290"/>
          </a:xfrm>
          <a:prstGeom prst="rect">
            <a:avLst/>
          </a:prstGeom>
        </p:spPr>
      </p:pic>
    </p:spTree>
    <p:extLst>
      <p:ext uri="{BB962C8B-B14F-4D97-AF65-F5344CB8AC3E}">
        <p14:creationId xmlns:p14="http://schemas.microsoft.com/office/powerpoint/2010/main" val="314166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7F1D-FC8C-98ED-382B-D8164454A309}"/>
              </a:ext>
            </a:extLst>
          </p:cNvPr>
          <p:cNvSpPr>
            <a:spLocks noGrp="1"/>
          </p:cNvSpPr>
          <p:nvPr>
            <p:ph type="title"/>
          </p:nvPr>
        </p:nvSpPr>
        <p:spPr>
          <a:xfrm>
            <a:off x="653144" y="636814"/>
            <a:ext cx="9263224" cy="1043818"/>
          </a:xfrm>
        </p:spPr>
        <p:txBody>
          <a:bodyPr/>
          <a:lstStyle/>
          <a:p>
            <a:r>
              <a:rPr lang="en-US" dirty="0">
                <a:latin typeface="Futura Lt BT" panose="020B0402020204020303" pitchFamily="34" charset="0"/>
              </a:rPr>
              <a:t>Ethical and Cultural Leadership</a:t>
            </a:r>
            <a:br>
              <a:rPr lang="en-US" dirty="0">
                <a:latin typeface="Futura Lt BT" panose="020B0402020204020303" pitchFamily="34" charset="0"/>
              </a:rPr>
            </a:br>
            <a:r>
              <a:rPr lang="en-US" dirty="0">
                <a:latin typeface="Futura Lt BT" panose="020B0402020204020303" pitchFamily="34" charset="0"/>
              </a:rPr>
              <a:t>Domain 6</a:t>
            </a:r>
          </a:p>
        </p:txBody>
      </p:sp>
      <p:pic>
        <p:nvPicPr>
          <p:cNvPr id="4" name="Picture 3">
            <a:extLst>
              <a:ext uri="{FF2B5EF4-FFF2-40B4-BE49-F238E27FC236}">
                <a16:creationId xmlns:a16="http://schemas.microsoft.com/office/drawing/2014/main" id="{BB31003B-3A62-6F24-E85F-B448B6FFEE80}"/>
              </a:ext>
            </a:extLst>
          </p:cNvPr>
          <p:cNvPicPr>
            <a:picLocks noChangeAspect="1"/>
          </p:cNvPicPr>
          <p:nvPr/>
        </p:nvPicPr>
        <p:blipFill>
          <a:blip r:embed="rId3"/>
          <a:stretch>
            <a:fillRect/>
          </a:stretch>
        </p:blipFill>
        <p:spPr>
          <a:xfrm>
            <a:off x="2788633" y="2451958"/>
            <a:ext cx="6614733" cy="4340728"/>
          </a:xfrm>
          <a:prstGeom prst="rect">
            <a:avLst/>
          </a:prstGeom>
        </p:spPr>
      </p:pic>
    </p:spTree>
    <p:extLst>
      <p:ext uri="{BB962C8B-B14F-4D97-AF65-F5344CB8AC3E}">
        <p14:creationId xmlns:p14="http://schemas.microsoft.com/office/powerpoint/2010/main" val="3068716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D728089-FD09-143E-A4FA-474A25EB2E6D}"/>
              </a:ext>
            </a:extLst>
          </p:cNvPr>
          <p:cNvSpPr>
            <a:spLocks noGrp="1"/>
          </p:cNvSpPr>
          <p:nvPr>
            <p:ph type="title"/>
          </p:nvPr>
        </p:nvSpPr>
        <p:spPr>
          <a:xfrm>
            <a:off x="918546" y="973667"/>
            <a:ext cx="3178619" cy="3297502"/>
          </a:xfrm>
        </p:spPr>
        <p:txBody>
          <a:bodyPr>
            <a:normAutofit/>
          </a:bodyPr>
          <a:lstStyle/>
          <a:p>
            <a:r>
              <a:rPr lang="en-US" sz="4000" dirty="0">
                <a:solidFill>
                  <a:schemeClr val="tx1"/>
                </a:solidFill>
                <a:latin typeface="Futura Lt BT" panose="020B0402020204020303" pitchFamily="34" charset="0"/>
              </a:rPr>
              <a:t>Sensitivity to Diversity and Cultural Differences</a:t>
            </a:r>
          </a:p>
        </p:txBody>
      </p:sp>
      <p:pic>
        <p:nvPicPr>
          <p:cNvPr id="4" name="Picture 3" descr="A group of children posing for a photo&#10;&#10;Description automatically generated with medium confidence">
            <a:extLst>
              <a:ext uri="{FF2B5EF4-FFF2-40B4-BE49-F238E27FC236}">
                <a16:creationId xmlns:a16="http://schemas.microsoft.com/office/drawing/2014/main" id="{0D21CF62-A6F4-F7D7-8564-464FD9D40306}"/>
              </a:ext>
            </a:extLst>
          </p:cNvPr>
          <p:cNvPicPr>
            <a:picLocks noChangeAspect="1"/>
          </p:cNvPicPr>
          <p:nvPr/>
        </p:nvPicPr>
        <p:blipFill rotWithShape="1">
          <a:blip r:embed="rId3"/>
          <a:srcRect l="6457" r="13505" b="1"/>
          <a:stretch/>
        </p:blipFill>
        <p:spPr>
          <a:xfrm>
            <a:off x="5194607" y="803751"/>
            <a:ext cx="6391533" cy="5250498"/>
          </a:xfrm>
          <a:prstGeom prst="rect">
            <a:avLst/>
          </a:prstGeom>
        </p:spPr>
      </p:pic>
      <p:sp>
        <p:nvSpPr>
          <p:cNvPr id="15" name="Rectangle 14">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ECBF374-B003-6C70-6C64-5EF0B260F329}"/>
              </a:ext>
            </a:extLst>
          </p:cNvPr>
          <p:cNvSpPr>
            <a:spLocks noGrp="1"/>
          </p:cNvSpPr>
          <p:nvPr>
            <p:ph idx="1"/>
          </p:nvPr>
        </p:nvSpPr>
        <p:spPr>
          <a:xfrm>
            <a:off x="918546" y="4272756"/>
            <a:ext cx="3133726" cy="773113"/>
          </a:xfrm>
        </p:spPr>
        <p:txBody>
          <a:bodyPr>
            <a:normAutofit/>
          </a:bodyPr>
          <a:lstStyle/>
          <a:p>
            <a:pPr marL="0" indent="0">
              <a:buNone/>
            </a:pPr>
            <a:r>
              <a:rPr lang="en-US" dirty="0">
                <a:solidFill>
                  <a:schemeClr val="tx1"/>
                </a:solidFill>
                <a:latin typeface="Futura Lt BT" panose="020B0402020204020303" pitchFamily="34" charset="0"/>
              </a:rPr>
              <a:t>Domain 6.1</a:t>
            </a:r>
          </a:p>
        </p:txBody>
      </p:sp>
      <p:sp>
        <p:nvSpPr>
          <p:cNvPr id="21"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275236609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1CFE-9C8B-C57A-499C-E5A429D9D0F4}"/>
              </a:ext>
            </a:extLst>
          </p:cNvPr>
          <p:cNvSpPr>
            <a:spLocks noGrp="1"/>
          </p:cNvSpPr>
          <p:nvPr>
            <p:ph type="title"/>
          </p:nvPr>
        </p:nvSpPr>
        <p:spPr>
          <a:xfrm>
            <a:off x="473530" y="571500"/>
            <a:ext cx="11185070" cy="1109132"/>
          </a:xfrm>
        </p:spPr>
        <p:txBody>
          <a:bodyPr/>
          <a:lstStyle/>
          <a:p>
            <a:r>
              <a:rPr lang="en-US" sz="3600" dirty="0">
                <a:solidFill>
                  <a:schemeClr val="bg1"/>
                </a:solidFill>
                <a:latin typeface="Futura Lt BT" panose="020B0402020204020303" pitchFamily="34" charset="0"/>
              </a:rPr>
              <a:t>Sensitivity to Diversity and Cultural Differences</a:t>
            </a:r>
            <a:br>
              <a:rPr lang="en-US" dirty="0">
                <a:solidFill>
                  <a:schemeClr val="bg1"/>
                </a:solidFill>
                <a:latin typeface="Futura Lt BT" panose="020B0402020204020303" pitchFamily="34" charset="0"/>
              </a:rPr>
            </a:br>
            <a:r>
              <a:rPr lang="en-US" dirty="0">
                <a:solidFill>
                  <a:schemeClr val="bg1"/>
                </a:solidFill>
                <a:latin typeface="Futura Lt BT" panose="020B0402020204020303" pitchFamily="34" charset="0"/>
              </a:rPr>
              <a:t>Considerations</a:t>
            </a:r>
            <a:endParaRPr lang="en-US" dirty="0">
              <a:solidFill>
                <a:schemeClr val="bg1"/>
              </a:solidFill>
            </a:endParaRPr>
          </a:p>
        </p:txBody>
      </p:sp>
      <p:sp>
        <p:nvSpPr>
          <p:cNvPr id="3" name="Content Placeholder 2">
            <a:extLst>
              <a:ext uri="{FF2B5EF4-FFF2-40B4-BE49-F238E27FC236}">
                <a16:creationId xmlns:a16="http://schemas.microsoft.com/office/drawing/2014/main" id="{76B02109-9B86-1114-9296-596C44C773BF}"/>
              </a:ext>
            </a:extLst>
          </p:cNvPr>
          <p:cNvSpPr>
            <a:spLocks noGrp="1"/>
          </p:cNvSpPr>
          <p:nvPr>
            <p:ph idx="1"/>
          </p:nvPr>
        </p:nvSpPr>
        <p:spPr>
          <a:xfrm>
            <a:off x="473530" y="2416629"/>
            <a:ext cx="11185070" cy="4033157"/>
          </a:xfrm>
        </p:spPr>
        <p:txBody>
          <a:bodyPr>
            <a:normAutofit fontScale="70000" lnSpcReduction="20000"/>
          </a:bodyPr>
          <a:lstStyle/>
          <a:p>
            <a:pPr marL="457200" indent="-457200">
              <a:buFont typeface="+mj-lt"/>
              <a:buAutoNum type="arabicPeriod"/>
            </a:pPr>
            <a:r>
              <a:rPr lang="en-US" sz="3200" dirty="0">
                <a:latin typeface="Futura Lt BT" panose="020B0402020204020303" pitchFamily="34" charset="0"/>
              </a:rPr>
              <a:t>How have you assessed the needs of the school community related to culture and diversity?</a:t>
            </a:r>
          </a:p>
          <a:p>
            <a:pPr marL="457200" indent="-457200">
              <a:buFont typeface="+mj-lt"/>
              <a:buAutoNum type="arabicPeriod"/>
            </a:pPr>
            <a:r>
              <a:rPr lang="en-US" sz="3200" dirty="0">
                <a:latin typeface="Futura Lt BT" panose="020B0402020204020303" pitchFamily="34" charset="0"/>
              </a:rPr>
              <a:t>What staff development and programs have you developed and/or facilitated to meet those needs?</a:t>
            </a:r>
          </a:p>
          <a:p>
            <a:pPr marL="457200" indent="-457200">
              <a:buFont typeface="+mj-lt"/>
              <a:buAutoNum type="arabicPeriod"/>
            </a:pPr>
            <a:r>
              <a:rPr lang="en-US" sz="3200" dirty="0">
                <a:latin typeface="Futura Lt BT" panose="020B0402020204020303" pitchFamily="34" charset="0"/>
              </a:rPr>
              <a:t>Is the implementation of culturally responsive instruction sporadic, i.e. a unit here and there, or, is there a systemic implementation of culturally responsive instruction? </a:t>
            </a:r>
          </a:p>
          <a:p>
            <a:pPr marL="457200" indent="-457200">
              <a:buFont typeface="+mj-lt"/>
              <a:buAutoNum type="arabicPeriod"/>
            </a:pPr>
            <a:r>
              <a:rPr lang="en-US" sz="3200" dirty="0">
                <a:latin typeface="Futura Lt BT" panose="020B0402020204020303" pitchFamily="34" charset="0"/>
              </a:rPr>
              <a:t>How does culturally responsive instruction fit into the expectation of a guaranteed and viable curriculum?</a:t>
            </a:r>
          </a:p>
          <a:p>
            <a:pPr marL="457200" indent="-457200">
              <a:buFont typeface="+mj-lt"/>
              <a:buAutoNum type="arabicPeriod"/>
            </a:pPr>
            <a:r>
              <a:rPr lang="en-US" sz="3200" dirty="0">
                <a:latin typeface="Futura Lt BT" panose="020B0402020204020303" pitchFamily="34" charset="0"/>
              </a:rPr>
              <a:t>What student and staff behaviors are evident in your school that demonstrate and understanding of and respect for diversity among peers?</a:t>
            </a:r>
          </a:p>
          <a:p>
            <a:pPr marL="457200" indent="-457200">
              <a:buFont typeface="+mj-lt"/>
              <a:buAutoNum type="arabicPeriod"/>
            </a:pPr>
            <a:r>
              <a:rPr lang="en-US" sz="3200" dirty="0">
                <a:latin typeface="Futura Lt BT" panose="020B0402020204020303" pitchFamily="34" charset="0"/>
              </a:rPr>
              <a:t>How do you seek and utilize community resources to strengthen an understanding of and respect for cultural diversity?</a:t>
            </a:r>
          </a:p>
          <a:p>
            <a:pPr marL="342900" indent="-342900">
              <a:buAutoNum type="arabicPeriod"/>
            </a:pPr>
            <a:endParaRPr lang="en-US" sz="2400" dirty="0"/>
          </a:p>
          <a:p>
            <a:endParaRPr lang="en-US" dirty="0"/>
          </a:p>
        </p:txBody>
      </p:sp>
    </p:spTree>
    <p:extLst>
      <p:ext uri="{BB962C8B-B14F-4D97-AF65-F5344CB8AC3E}">
        <p14:creationId xmlns:p14="http://schemas.microsoft.com/office/powerpoint/2010/main" val="2722483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544F-B066-B335-1E35-57EF7DF1D3A7}"/>
              </a:ext>
            </a:extLst>
          </p:cNvPr>
          <p:cNvSpPr>
            <a:spLocks noGrp="1"/>
          </p:cNvSpPr>
          <p:nvPr>
            <p:ph type="title"/>
          </p:nvPr>
        </p:nvSpPr>
        <p:spPr>
          <a:xfrm>
            <a:off x="461640" y="575949"/>
            <a:ext cx="11239128" cy="1252851"/>
          </a:xfrm>
        </p:spPr>
        <p:txBody>
          <a:bodyPr/>
          <a:lstStyle/>
          <a:p>
            <a:r>
              <a:rPr lang="en-US" sz="3600" dirty="0">
                <a:solidFill>
                  <a:schemeClr val="bg1"/>
                </a:solidFill>
                <a:latin typeface="Futura Lt BT" panose="020B0402020204020303" pitchFamily="34" charset="0"/>
              </a:rPr>
              <a:t>Sensitivity to Diversity and Cultural Differences</a:t>
            </a:r>
            <a:br>
              <a:rPr lang="en-US" dirty="0">
                <a:solidFill>
                  <a:schemeClr val="bg1"/>
                </a:solidFill>
                <a:latin typeface="Futura Lt BT" panose="020B0402020204020303" pitchFamily="34" charset="0"/>
              </a:rPr>
            </a:br>
            <a:r>
              <a:rPr lang="en-US" dirty="0">
                <a:solidFill>
                  <a:srgbClr val="EBEBEB"/>
                </a:solidFill>
                <a:latin typeface="Futura Lt BT" panose="020B0402020204020303" pitchFamily="34" charset="0"/>
              </a:rPr>
              <a:t>Level Comparison and Progression</a:t>
            </a:r>
            <a:endParaRPr lang="en-US" dirty="0">
              <a:latin typeface="Futura Lt BT" panose="020B0402020204020303" pitchFamily="34" charset="0"/>
            </a:endParaRPr>
          </a:p>
        </p:txBody>
      </p:sp>
      <p:pic>
        <p:nvPicPr>
          <p:cNvPr id="6" name="Picture 5">
            <a:extLst>
              <a:ext uri="{FF2B5EF4-FFF2-40B4-BE49-F238E27FC236}">
                <a16:creationId xmlns:a16="http://schemas.microsoft.com/office/drawing/2014/main" id="{2832ECD7-083F-89BD-4223-750B2EB6AC24}"/>
              </a:ext>
            </a:extLst>
          </p:cNvPr>
          <p:cNvPicPr>
            <a:picLocks noChangeAspect="1"/>
          </p:cNvPicPr>
          <p:nvPr/>
        </p:nvPicPr>
        <p:blipFill>
          <a:blip r:embed="rId3"/>
          <a:stretch>
            <a:fillRect/>
          </a:stretch>
        </p:blipFill>
        <p:spPr>
          <a:xfrm>
            <a:off x="461640" y="2060032"/>
            <a:ext cx="1609483" cy="4797968"/>
          </a:xfrm>
          <a:prstGeom prst="rect">
            <a:avLst/>
          </a:prstGeom>
        </p:spPr>
      </p:pic>
      <p:sp>
        <p:nvSpPr>
          <p:cNvPr id="7" name="TextBox 6">
            <a:extLst>
              <a:ext uri="{FF2B5EF4-FFF2-40B4-BE49-F238E27FC236}">
                <a16:creationId xmlns:a16="http://schemas.microsoft.com/office/drawing/2014/main" id="{FFDF8579-DD18-E5A2-C9FA-D759FD2F06E5}"/>
              </a:ext>
            </a:extLst>
          </p:cNvPr>
          <p:cNvSpPr txBox="1"/>
          <p:nvPr/>
        </p:nvSpPr>
        <p:spPr>
          <a:xfrm>
            <a:off x="2071123" y="2239647"/>
            <a:ext cx="9629645" cy="1523494"/>
          </a:xfrm>
          <a:prstGeom prst="rect">
            <a:avLst/>
          </a:prstGeom>
          <a:noFill/>
        </p:spPr>
        <p:txBody>
          <a:bodyPr wrap="square" rtlCol="0">
            <a:spAutoFit/>
          </a:bodyPr>
          <a:lstStyle/>
          <a:p>
            <a:pPr marL="285750" lvl="0" indent="-285750">
              <a:buFont typeface="Arial" panose="020B0604020202020204" pitchFamily="34" charset="0"/>
              <a:buChar char="•"/>
            </a:pPr>
            <a:r>
              <a:rPr lang="en-US" sz="1500" u="none" dirty="0">
                <a:latin typeface="Futura Lt BT" panose="020B0402020204020303" pitchFamily="34" charset="0"/>
              </a:rPr>
              <a:t>Understands the diversity of the school community and recognizes diversity a an asset to the school.</a:t>
            </a:r>
            <a:endParaRPr lang="en-US" sz="1500" dirty="0">
              <a:latin typeface="Futura Lt BT" panose="020B0402020204020303" pitchFamily="34" charset="0"/>
            </a:endParaRPr>
          </a:p>
          <a:p>
            <a:pPr marL="285750" lvl="0" indent="-285750">
              <a:buFont typeface="Arial" panose="020B0604020202020204" pitchFamily="34" charset="0"/>
              <a:buChar char="•"/>
            </a:pPr>
            <a:r>
              <a:rPr lang="en-US" sz="1500" dirty="0">
                <a:latin typeface="Futura Lt BT" panose="020B0402020204020303" pitchFamily="34" charset="0"/>
              </a:rPr>
              <a:t>Articulates the need for all school staff and students to develop cultural understanding and competence.</a:t>
            </a:r>
          </a:p>
          <a:p>
            <a:pPr marL="285750" lvl="0" indent="-285750">
              <a:buFont typeface="Arial" panose="020B0604020202020204" pitchFamily="34" charset="0"/>
              <a:buChar char="•"/>
            </a:pPr>
            <a:r>
              <a:rPr lang="en-US" sz="1500" dirty="0">
                <a:latin typeface="Futura Lt BT" panose="020B0402020204020303" pitchFamily="34" charset="0"/>
              </a:rPr>
              <a:t>Utilizes a variety of methods and resources to demonstrate an appreciation and understanding of the community’s cultural diversity within the school.</a:t>
            </a:r>
          </a:p>
          <a:p>
            <a:pPr marL="285750" lvl="0" indent="-285750">
              <a:buFont typeface="Arial" panose="020B0604020202020204" pitchFamily="34" charset="0"/>
              <a:buChar char="•"/>
            </a:pPr>
            <a:r>
              <a:rPr lang="en-US" sz="1500" dirty="0">
                <a:latin typeface="Futura Lt BT" panose="020B0402020204020303" pitchFamily="34" charset="0"/>
              </a:rPr>
              <a:t>Demonstrates personal comfort talking about diversity and culture.</a:t>
            </a:r>
          </a:p>
          <a:p>
            <a:endParaRPr lang="en-US" dirty="0"/>
          </a:p>
        </p:txBody>
      </p:sp>
      <p:sp>
        <p:nvSpPr>
          <p:cNvPr id="8" name="TextBox 7">
            <a:extLst>
              <a:ext uri="{FF2B5EF4-FFF2-40B4-BE49-F238E27FC236}">
                <a16:creationId xmlns:a16="http://schemas.microsoft.com/office/drawing/2014/main" id="{8A35C131-413D-4B95-1FB4-1D507FA7103C}"/>
              </a:ext>
            </a:extLst>
          </p:cNvPr>
          <p:cNvSpPr txBox="1"/>
          <p:nvPr/>
        </p:nvSpPr>
        <p:spPr>
          <a:xfrm>
            <a:off x="2071123" y="3412575"/>
            <a:ext cx="9659237" cy="2092881"/>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Understands and demonstrates an appreciation for and sensitivity to diversity in the school community and recognizes that diversity is an asset to the school.</a:t>
            </a:r>
            <a:endParaRPr lang="en-US" sz="1600" u="none" dirty="0">
              <a:latin typeface="Futura Lt BT" panose="020B0402020204020303" pitchFamily="34" charset="0"/>
            </a:endParaRPr>
          </a:p>
          <a:p>
            <a:pPr marL="285750" lvl="0" indent="-285750">
              <a:buFont typeface="Arial" panose="020B0604020202020204" pitchFamily="34" charset="0"/>
              <a:buChar char="•"/>
            </a:pPr>
            <a:r>
              <a:rPr lang="en-US" sz="1600" dirty="0">
                <a:latin typeface="Futura Lt BT" panose="020B0402020204020303" pitchFamily="34" charset="0"/>
              </a:rPr>
              <a:t>Provides professional development for school staff to develop cultural understanding and competence.  </a:t>
            </a:r>
          </a:p>
          <a:p>
            <a:pPr marL="285750" lvl="0" indent="-285750">
              <a:buFont typeface="Arial" panose="020B0604020202020204" pitchFamily="34" charset="0"/>
              <a:buChar char="•"/>
            </a:pPr>
            <a:r>
              <a:rPr lang="en-US" sz="1600" dirty="0">
                <a:latin typeface="Futura Lt BT" panose="020B0402020204020303" pitchFamily="34" charset="0"/>
              </a:rPr>
              <a:t>Collaborates with the community to utilize a variety of methods and resources to demonstrate an appreciation and understanding of the community’s cultural diversity within the school.</a:t>
            </a:r>
          </a:p>
          <a:p>
            <a:pPr marL="285750" lvl="0" indent="-285750">
              <a:buFont typeface="Arial" panose="020B0604020202020204" pitchFamily="34" charset="0"/>
              <a:buChar char="•"/>
            </a:pPr>
            <a:r>
              <a:rPr lang="en-US" sz="1600" dirty="0">
                <a:latin typeface="Futura Lt BT" panose="020B0402020204020303" pitchFamily="34" charset="0"/>
              </a:rPr>
              <a:t>Monitors school staff cultural competence and fosters the implementation of culturally responsive instruction.</a:t>
            </a:r>
          </a:p>
          <a:p>
            <a:pPr marL="285750" lvl="0" indent="-285750">
              <a:buFont typeface="Arial" panose="020B0604020202020204" pitchFamily="34" charset="0"/>
              <a:buChar char="•"/>
            </a:pPr>
            <a:endParaRPr lang="en-US" sz="1600" u="none" dirty="0">
              <a:latin typeface="Futura Lt BT" panose="020B0402020204020303" pitchFamily="34" charset="0"/>
            </a:endParaRPr>
          </a:p>
          <a:p>
            <a:endParaRPr lang="en-US" dirty="0"/>
          </a:p>
        </p:txBody>
      </p:sp>
      <p:sp>
        <p:nvSpPr>
          <p:cNvPr id="9" name="TextBox 8">
            <a:extLst>
              <a:ext uri="{FF2B5EF4-FFF2-40B4-BE49-F238E27FC236}">
                <a16:creationId xmlns:a16="http://schemas.microsoft.com/office/drawing/2014/main" id="{C6890478-516E-CAB3-E33B-CDED70622BA9}"/>
              </a:ext>
            </a:extLst>
          </p:cNvPr>
          <p:cNvSpPr txBox="1"/>
          <p:nvPr/>
        </p:nvSpPr>
        <p:spPr>
          <a:xfrm>
            <a:off x="2071123" y="5042971"/>
            <a:ext cx="9659237" cy="2092881"/>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Within the school, the students accept and respect students who are different than they are and expect their peers to value diversity.</a:t>
            </a:r>
            <a:endParaRPr lang="en-US" sz="1600" u="none" dirty="0">
              <a:latin typeface="Futura Lt BT" panose="020B0402020204020303" pitchFamily="34" charset="0"/>
            </a:endParaRPr>
          </a:p>
          <a:p>
            <a:pPr marL="285750" lvl="0" indent="-285750">
              <a:buFont typeface="Arial" panose="020B0604020202020204" pitchFamily="34" charset="0"/>
              <a:buChar char="•"/>
            </a:pPr>
            <a:r>
              <a:rPr lang="en-US" sz="1600" dirty="0">
                <a:latin typeface="Futura Lt BT" panose="020B0402020204020303" pitchFamily="34" charset="0"/>
              </a:rPr>
              <a:t>Secures external resources to expand the school’s appreciation of the community’s diverse cultural, social, and intellectual resources.</a:t>
            </a:r>
          </a:p>
          <a:p>
            <a:pPr marL="285750" lvl="0" indent="-285750">
              <a:buFont typeface="Arial" panose="020B0604020202020204" pitchFamily="34" charset="0"/>
              <a:buChar char="•"/>
            </a:pPr>
            <a:r>
              <a:rPr lang="en-US" sz="1600" dirty="0">
                <a:latin typeface="Futura Lt BT" panose="020B0402020204020303" pitchFamily="34" charset="0"/>
              </a:rPr>
              <a:t>Recognizes and integrates the learning opportunities that come from a diverse community.</a:t>
            </a:r>
          </a:p>
          <a:p>
            <a:pPr marL="285750" lvl="0" indent="-285750">
              <a:buFont typeface="Arial" panose="020B0604020202020204" pitchFamily="34" charset="0"/>
              <a:buChar char="•"/>
            </a:pPr>
            <a:r>
              <a:rPr lang="en-US" sz="1600" dirty="0">
                <a:latin typeface="Futura Lt BT" panose="020B0402020204020303" pitchFamily="34" charset="0"/>
              </a:rPr>
              <a:t>Consistently solicits feedback to ensure that all cultural groups feel respected and valued and immediately addresses any area of concern.</a:t>
            </a:r>
          </a:p>
          <a:p>
            <a:endParaRPr lang="en-US" dirty="0"/>
          </a:p>
        </p:txBody>
      </p:sp>
      <p:cxnSp>
        <p:nvCxnSpPr>
          <p:cNvPr id="4" name="Straight Connector 3">
            <a:extLst>
              <a:ext uri="{FF2B5EF4-FFF2-40B4-BE49-F238E27FC236}">
                <a16:creationId xmlns:a16="http://schemas.microsoft.com/office/drawing/2014/main" id="{A0BC6728-B58B-96AE-0863-7953FC9A65F6}"/>
              </a:ext>
            </a:extLst>
          </p:cNvPr>
          <p:cNvCxnSpPr/>
          <p:nvPr/>
        </p:nvCxnSpPr>
        <p:spPr>
          <a:xfrm>
            <a:off x="2071123" y="3412575"/>
            <a:ext cx="9659237" cy="0"/>
          </a:xfrm>
          <a:prstGeom prst="line">
            <a:avLst/>
          </a:prstGeom>
        </p:spPr>
        <p:style>
          <a:lnRef idx="2">
            <a:schemeClr val="dk1"/>
          </a:lnRef>
          <a:fillRef idx="0">
            <a:schemeClr val="dk1"/>
          </a:fillRef>
          <a:effectRef idx="1">
            <a:schemeClr val="dk1"/>
          </a:effectRef>
          <a:fontRef idx="minor">
            <a:schemeClr val="tx1"/>
          </a:fontRef>
        </p:style>
      </p:cxnSp>
      <p:pic>
        <p:nvPicPr>
          <p:cNvPr id="5" name="Picture 4">
            <a:extLst>
              <a:ext uri="{FF2B5EF4-FFF2-40B4-BE49-F238E27FC236}">
                <a16:creationId xmlns:a16="http://schemas.microsoft.com/office/drawing/2014/main" id="{0AC46151-F0BD-8E4C-F493-A7DD6E256AE3}"/>
              </a:ext>
            </a:extLst>
          </p:cNvPr>
          <p:cNvPicPr>
            <a:picLocks noChangeAspect="1"/>
          </p:cNvPicPr>
          <p:nvPr/>
        </p:nvPicPr>
        <p:blipFill>
          <a:blip r:embed="rId4"/>
          <a:stretch>
            <a:fillRect/>
          </a:stretch>
        </p:blipFill>
        <p:spPr>
          <a:xfrm>
            <a:off x="2071123" y="4996351"/>
            <a:ext cx="9681287" cy="18290"/>
          </a:xfrm>
          <a:prstGeom prst="rect">
            <a:avLst/>
          </a:prstGeom>
        </p:spPr>
      </p:pic>
    </p:spTree>
    <p:extLst>
      <p:ext uri="{BB962C8B-B14F-4D97-AF65-F5344CB8AC3E}">
        <p14:creationId xmlns:p14="http://schemas.microsoft.com/office/powerpoint/2010/main" val="4213250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E935-AA3E-ECA0-4EB6-AA9F48629A78}"/>
              </a:ext>
            </a:extLst>
          </p:cNvPr>
          <p:cNvSpPr>
            <a:spLocks noGrp="1"/>
          </p:cNvSpPr>
          <p:nvPr>
            <p:ph type="title"/>
          </p:nvPr>
        </p:nvSpPr>
        <p:spPr>
          <a:xfrm>
            <a:off x="538844" y="604157"/>
            <a:ext cx="10613570" cy="1076475"/>
          </a:xfrm>
        </p:spPr>
        <p:txBody>
          <a:bodyPr/>
          <a:lstStyle/>
          <a:p>
            <a:r>
              <a:rPr lang="en-US" sz="4000" dirty="0">
                <a:latin typeface="Futura Lt BT" panose="020B0402020204020303" pitchFamily="34" charset="0"/>
              </a:rPr>
              <a:t>Modeling Values, Beliefs, and Attitudes (6.2)</a:t>
            </a:r>
            <a:br>
              <a:rPr lang="en-US" sz="4000" dirty="0">
                <a:latin typeface="Futura Lt BT" panose="020B0402020204020303" pitchFamily="34" charset="0"/>
              </a:rPr>
            </a:br>
            <a:r>
              <a:rPr lang="en-US" sz="4000" dirty="0">
                <a:latin typeface="Futura Lt BT" panose="020B0402020204020303" pitchFamily="34" charset="0"/>
              </a:rPr>
              <a:t>South Dakota Code of Ethics (6.3)</a:t>
            </a:r>
          </a:p>
        </p:txBody>
      </p:sp>
      <p:sp>
        <p:nvSpPr>
          <p:cNvPr id="3" name="Content Placeholder 2">
            <a:extLst>
              <a:ext uri="{FF2B5EF4-FFF2-40B4-BE49-F238E27FC236}">
                <a16:creationId xmlns:a16="http://schemas.microsoft.com/office/drawing/2014/main" id="{C7A42B84-4EBB-B583-992B-B865301AEA1B}"/>
              </a:ext>
            </a:extLst>
          </p:cNvPr>
          <p:cNvSpPr>
            <a:spLocks noGrp="1"/>
          </p:cNvSpPr>
          <p:nvPr>
            <p:ph idx="1"/>
          </p:nvPr>
        </p:nvSpPr>
        <p:spPr/>
        <p:txBody>
          <a:bodyPr/>
          <a:lstStyle/>
          <a:p>
            <a:pPr marL="0" indent="0">
              <a:buNone/>
            </a:pPr>
            <a:r>
              <a:rPr lang="en-US" sz="2800" dirty="0">
                <a:latin typeface="Futura Lt BT" panose="020B0402020204020303" pitchFamily="34" charset="0"/>
              </a:rPr>
              <a:t>“The first principle of ethical power is Purpose.  By purpose, I do not mean your objective or intention-something toward which you are always striving.  Purpose is something bigger.  It is the picture you have of yourself-the kind of person you want to be or the kind of life you want to lead.”</a:t>
            </a:r>
          </a:p>
          <a:p>
            <a:pPr marL="0" indent="0">
              <a:buNone/>
            </a:pPr>
            <a:r>
              <a:rPr lang="en-US" sz="2800" dirty="0">
                <a:latin typeface="Futura Lt BT" panose="020B0402020204020303" pitchFamily="34" charset="0"/>
              </a:rPr>
              <a:t>Ken Blanchard</a:t>
            </a:r>
          </a:p>
          <a:p>
            <a:pPr marL="0" indent="0">
              <a:buNone/>
            </a:pPr>
            <a:endParaRPr lang="en-US" dirty="0"/>
          </a:p>
        </p:txBody>
      </p:sp>
    </p:spTree>
    <p:extLst>
      <p:ext uri="{BB962C8B-B14F-4D97-AF65-F5344CB8AC3E}">
        <p14:creationId xmlns:p14="http://schemas.microsoft.com/office/powerpoint/2010/main" val="369569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5" name="Rectangle 4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AE7BAB18-2F61-40AE-94A8-AB97D7E87B82}"/>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dirty="0">
                <a:solidFill>
                  <a:srgbClr val="EBEBEB"/>
                </a:solidFill>
                <a:latin typeface="Futura Lt BT" panose="020B0402020204020303" pitchFamily="34" charset="0"/>
              </a:rPr>
              <a:t>Domain </a:t>
            </a:r>
            <a:r>
              <a:rPr lang="en-US" sz="5400" dirty="0">
                <a:solidFill>
                  <a:srgbClr val="EBEBEB"/>
                </a:solidFill>
                <a:latin typeface="Futura Lt BT" panose="020B0402020204020303" pitchFamily="34" charset="0"/>
              </a:rPr>
              <a:t>Five</a:t>
            </a:r>
            <a:r>
              <a:rPr lang="en-US" sz="5400" b="0" i="0" kern="1200" dirty="0">
                <a:solidFill>
                  <a:srgbClr val="EBEBEB"/>
                </a:solidFill>
                <a:latin typeface="Futura Lt BT" panose="020B0402020204020303" pitchFamily="34" charset="0"/>
              </a:rPr>
              <a:t> </a:t>
            </a:r>
          </a:p>
        </p:txBody>
      </p:sp>
      <p:grpSp>
        <p:nvGrpSpPr>
          <p:cNvPr id="50" name="Group 49">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51" name="Rectangle 50">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3"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7" name="TextBox 6">
            <a:extLst>
              <a:ext uri="{FF2B5EF4-FFF2-40B4-BE49-F238E27FC236}">
                <a16:creationId xmlns:a16="http://schemas.microsoft.com/office/drawing/2014/main" id="{A9EF46B7-AC40-624D-1BAA-125C523709B3}"/>
              </a:ext>
            </a:extLst>
          </p:cNvPr>
          <p:cNvSpPr txBox="1"/>
          <p:nvPr/>
        </p:nvSpPr>
        <p:spPr>
          <a:xfrm>
            <a:off x="8382055" y="4948329"/>
            <a:ext cx="3080765" cy="707886"/>
          </a:xfrm>
          <a:prstGeom prst="rect">
            <a:avLst/>
          </a:prstGeom>
          <a:noFill/>
        </p:spPr>
        <p:txBody>
          <a:bodyPr wrap="square" rtlCol="0">
            <a:spAutoFit/>
          </a:bodyPr>
          <a:lstStyle/>
          <a:p>
            <a:r>
              <a:rPr lang="en-US" sz="2000" dirty="0">
                <a:solidFill>
                  <a:schemeClr val="bg1"/>
                </a:solidFill>
                <a:latin typeface="Futura Lt BT" panose="020B0402020204020303" pitchFamily="34" charset="0"/>
              </a:rPr>
              <a:t>School and Community Relationships</a:t>
            </a:r>
          </a:p>
        </p:txBody>
      </p:sp>
      <p:pic>
        <p:nvPicPr>
          <p:cNvPr id="2" name="Picture 1">
            <a:extLst>
              <a:ext uri="{FF2B5EF4-FFF2-40B4-BE49-F238E27FC236}">
                <a16:creationId xmlns:a16="http://schemas.microsoft.com/office/drawing/2014/main" id="{B2C114EB-0A6A-90A9-0201-D8807B27E09C}"/>
              </a:ext>
            </a:extLst>
          </p:cNvPr>
          <p:cNvPicPr>
            <a:picLocks noChangeAspect="1"/>
          </p:cNvPicPr>
          <p:nvPr/>
        </p:nvPicPr>
        <p:blipFill>
          <a:blip r:embed="rId5"/>
          <a:stretch>
            <a:fillRect/>
          </a:stretch>
        </p:blipFill>
        <p:spPr>
          <a:xfrm>
            <a:off x="1565794" y="284781"/>
            <a:ext cx="5176289" cy="6288437"/>
          </a:xfrm>
          <a:prstGeom prst="rect">
            <a:avLst/>
          </a:prstGeom>
        </p:spPr>
      </p:pic>
    </p:spTree>
    <p:custDataLst>
      <p:tags r:id="rId1"/>
    </p:custDataLst>
    <p:extLst>
      <p:ext uri="{BB962C8B-B14F-4D97-AF65-F5344CB8AC3E}">
        <p14:creationId xmlns:p14="http://schemas.microsoft.com/office/powerpoint/2010/main" val="3260100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544F-B066-B335-1E35-57EF7DF1D3A7}"/>
              </a:ext>
            </a:extLst>
          </p:cNvPr>
          <p:cNvSpPr>
            <a:spLocks noGrp="1"/>
          </p:cNvSpPr>
          <p:nvPr>
            <p:ph type="title"/>
          </p:nvPr>
        </p:nvSpPr>
        <p:spPr>
          <a:xfrm>
            <a:off x="461640" y="575949"/>
            <a:ext cx="11239128" cy="1252851"/>
          </a:xfrm>
        </p:spPr>
        <p:txBody>
          <a:bodyPr/>
          <a:lstStyle/>
          <a:p>
            <a:r>
              <a:rPr lang="en-US" sz="3600" dirty="0">
                <a:latin typeface="Futura Lt BT" panose="020B0402020204020303" pitchFamily="34" charset="0"/>
              </a:rPr>
              <a:t>Modeling Values, Beliefs, and Attitudes</a:t>
            </a:r>
            <a:br>
              <a:rPr lang="en-US" dirty="0">
                <a:solidFill>
                  <a:schemeClr val="bg1"/>
                </a:solidFill>
                <a:latin typeface="Futura Lt BT" panose="020B0402020204020303" pitchFamily="34" charset="0"/>
              </a:rPr>
            </a:br>
            <a:r>
              <a:rPr lang="en-US" dirty="0">
                <a:solidFill>
                  <a:srgbClr val="EBEBEB"/>
                </a:solidFill>
                <a:latin typeface="Futura Lt BT" panose="020B0402020204020303" pitchFamily="34" charset="0"/>
              </a:rPr>
              <a:t>Level Comparison and Progression</a:t>
            </a:r>
            <a:endParaRPr lang="en-US" dirty="0">
              <a:latin typeface="Futura Lt BT" panose="020B0402020204020303" pitchFamily="34" charset="0"/>
            </a:endParaRPr>
          </a:p>
        </p:txBody>
      </p:sp>
      <p:pic>
        <p:nvPicPr>
          <p:cNvPr id="6" name="Picture 5">
            <a:extLst>
              <a:ext uri="{FF2B5EF4-FFF2-40B4-BE49-F238E27FC236}">
                <a16:creationId xmlns:a16="http://schemas.microsoft.com/office/drawing/2014/main" id="{2832ECD7-083F-89BD-4223-750B2EB6AC24}"/>
              </a:ext>
            </a:extLst>
          </p:cNvPr>
          <p:cNvPicPr>
            <a:picLocks noChangeAspect="1"/>
          </p:cNvPicPr>
          <p:nvPr/>
        </p:nvPicPr>
        <p:blipFill>
          <a:blip r:embed="rId3"/>
          <a:stretch>
            <a:fillRect/>
          </a:stretch>
        </p:blipFill>
        <p:spPr>
          <a:xfrm>
            <a:off x="461640" y="2060032"/>
            <a:ext cx="1609483" cy="4797968"/>
          </a:xfrm>
          <a:prstGeom prst="rect">
            <a:avLst/>
          </a:prstGeom>
        </p:spPr>
      </p:pic>
      <p:sp>
        <p:nvSpPr>
          <p:cNvPr id="7" name="TextBox 6">
            <a:extLst>
              <a:ext uri="{FF2B5EF4-FFF2-40B4-BE49-F238E27FC236}">
                <a16:creationId xmlns:a16="http://schemas.microsoft.com/office/drawing/2014/main" id="{FFDF8579-DD18-E5A2-C9FA-D759FD2F06E5}"/>
              </a:ext>
            </a:extLst>
          </p:cNvPr>
          <p:cNvSpPr txBox="1"/>
          <p:nvPr/>
        </p:nvSpPr>
        <p:spPr>
          <a:xfrm>
            <a:off x="2071123" y="2239647"/>
            <a:ext cx="9629645" cy="1354217"/>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Serves as a role model who exemplifies high expectations for performance and other values articulated in the school mission and vision.</a:t>
            </a:r>
          </a:p>
          <a:p>
            <a:pPr marL="285750" lvl="0" indent="-285750">
              <a:buFont typeface="Arial" panose="020B0604020202020204" pitchFamily="34" charset="0"/>
              <a:buChar char="•"/>
            </a:pPr>
            <a:r>
              <a:rPr lang="en-US" sz="1600" dirty="0">
                <a:latin typeface="Futura Lt BT" panose="020B0402020204020303" pitchFamily="34" charset="0"/>
              </a:rPr>
              <a:t>Is supportive, kind, and open.</a:t>
            </a:r>
          </a:p>
          <a:p>
            <a:pPr marL="285750" lvl="0" indent="-285750">
              <a:buFont typeface="Arial" panose="020B0604020202020204" pitchFamily="34" charset="0"/>
              <a:buChar char="•"/>
            </a:pPr>
            <a:r>
              <a:rPr lang="en-US" sz="1600" dirty="0">
                <a:latin typeface="Futura Lt BT" panose="020B0402020204020303" pitchFamily="34" charset="0"/>
              </a:rPr>
              <a:t>Verbalizes a belief in students and tries to inspire students to work hard and learn.</a:t>
            </a:r>
          </a:p>
          <a:p>
            <a:endParaRPr lang="en-US" dirty="0"/>
          </a:p>
        </p:txBody>
      </p:sp>
      <p:sp>
        <p:nvSpPr>
          <p:cNvPr id="8" name="TextBox 7">
            <a:extLst>
              <a:ext uri="{FF2B5EF4-FFF2-40B4-BE49-F238E27FC236}">
                <a16:creationId xmlns:a16="http://schemas.microsoft.com/office/drawing/2014/main" id="{8A35C131-413D-4B95-1FB4-1D507FA7103C}"/>
              </a:ext>
            </a:extLst>
          </p:cNvPr>
          <p:cNvSpPr txBox="1"/>
          <p:nvPr/>
        </p:nvSpPr>
        <p:spPr>
          <a:xfrm>
            <a:off x="2071123" y="3412575"/>
            <a:ext cx="9659237" cy="1846659"/>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Serves as a role model who exemplifies high expectations for performance, lifelong learning, and other values and beliefs that the school articulates within its mission, vision, culture, values, and expectations. </a:t>
            </a:r>
            <a:endParaRPr lang="en-US" sz="1600" u="none" dirty="0">
              <a:latin typeface="Futura Lt BT" panose="020B0402020204020303" pitchFamily="34" charset="0"/>
            </a:endParaRPr>
          </a:p>
          <a:p>
            <a:pPr marL="285750" lvl="0" indent="-285750">
              <a:buFont typeface="Arial" panose="020B0604020202020204" pitchFamily="34" charset="0"/>
              <a:buChar char="•"/>
            </a:pPr>
            <a:r>
              <a:rPr lang="en-US" sz="1600" dirty="0">
                <a:latin typeface="Futura Lt BT" panose="020B0402020204020303" pitchFamily="34" charset="0"/>
              </a:rPr>
              <a:t>Is supportive, kind, and open and shows optimism for the future.</a:t>
            </a:r>
          </a:p>
          <a:p>
            <a:pPr marL="285750" lvl="0" indent="-285750">
              <a:buFont typeface="Arial" panose="020B0604020202020204" pitchFamily="34" charset="0"/>
              <a:buChar char="•"/>
            </a:pPr>
            <a:r>
              <a:rPr lang="en-US" sz="1600" dirty="0">
                <a:latin typeface="Futura Lt BT" panose="020B0402020204020303" pitchFamily="34" charset="0"/>
              </a:rPr>
              <a:t>Is a passionate advocate for the school.</a:t>
            </a:r>
          </a:p>
          <a:p>
            <a:pPr marL="285750" lvl="0" indent="-285750">
              <a:buFont typeface="Arial" panose="020B0604020202020204" pitchFamily="34" charset="0"/>
              <a:buChar char="•"/>
            </a:pPr>
            <a:r>
              <a:rPr lang="en-US" sz="1600" dirty="0">
                <a:latin typeface="Futura Lt BT" panose="020B0402020204020303" pitchFamily="34" charset="0"/>
              </a:rPr>
              <a:t>Symbolizes a belief in students through statements and actions, and inspires students to work hard and learn.</a:t>
            </a:r>
          </a:p>
          <a:p>
            <a:pPr marL="285750" lvl="0" indent="-285750">
              <a:buFont typeface="Arial" panose="020B0604020202020204" pitchFamily="34" charset="0"/>
              <a:buChar char="•"/>
            </a:pPr>
            <a:endParaRPr lang="en-US" sz="1600" u="none" dirty="0">
              <a:latin typeface="Futura Lt BT" panose="020B0402020204020303" pitchFamily="34" charset="0"/>
            </a:endParaRPr>
          </a:p>
          <a:p>
            <a:endParaRPr lang="en-US" dirty="0"/>
          </a:p>
        </p:txBody>
      </p:sp>
      <p:sp>
        <p:nvSpPr>
          <p:cNvPr id="9" name="TextBox 8">
            <a:extLst>
              <a:ext uri="{FF2B5EF4-FFF2-40B4-BE49-F238E27FC236}">
                <a16:creationId xmlns:a16="http://schemas.microsoft.com/office/drawing/2014/main" id="{C6890478-516E-CAB3-E33B-CDED70622BA9}"/>
              </a:ext>
            </a:extLst>
          </p:cNvPr>
          <p:cNvSpPr txBox="1"/>
          <p:nvPr/>
        </p:nvSpPr>
        <p:spPr>
          <a:xfrm>
            <a:off x="2071123" y="5042971"/>
            <a:ext cx="9659237" cy="1354217"/>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Is widely viewed as an effective role model and inspiration to students.</a:t>
            </a:r>
            <a:endParaRPr lang="en-US" sz="1600" u="none" dirty="0">
              <a:latin typeface="Futura Lt BT" panose="020B0402020204020303" pitchFamily="34" charset="0"/>
            </a:endParaRPr>
          </a:p>
          <a:p>
            <a:pPr marL="285750" lvl="0" indent="-285750">
              <a:buFont typeface="Arial" panose="020B0604020202020204" pitchFamily="34" charset="0"/>
              <a:buChar char="•"/>
            </a:pPr>
            <a:r>
              <a:rPr lang="en-US" sz="1600" dirty="0">
                <a:latin typeface="Futura Lt BT" panose="020B0402020204020303" pitchFamily="34" charset="0"/>
              </a:rPr>
              <a:t>Is a passionate advocate for learning and continuous improvement and for education as the pathway to success.</a:t>
            </a:r>
          </a:p>
          <a:p>
            <a:pPr marL="285750" lvl="0" indent="-285750">
              <a:buFont typeface="Arial" panose="020B0604020202020204" pitchFamily="34" charset="0"/>
              <a:buChar char="•"/>
            </a:pPr>
            <a:r>
              <a:rPr lang="en-US" sz="1600" dirty="0">
                <a:latin typeface="Futura Lt BT" panose="020B0402020204020303" pitchFamily="34" charset="0"/>
              </a:rPr>
              <a:t>Inspires teachers and students to achieve their personal best.</a:t>
            </a:r>
          </a:p>
          <a:p>
            <a:endParaRPr lang="en-US" dirty="0"/>
          </a:p>
        </p:txBody>
      </p:sp>
      <p:cxnSp>
        <p:nvCxnSpPr>
          <p:cNvPr id="4" name="Straight Connector 3">
            <a:extLst>
              <a:ext uri="{FF2B5EF4-FFF2-40B4-BE49-F238E27FC236}">
                <a16:creationId xmlns:a16="http://schemas.microsoft.com/office/drawing/2014/main" id="{A0BC6728-B58B-96AE-0863-7953FC9A65F6}"/>
              </a:ext>
            </a:extLst>
          </p:cNvPr>
          <p:cNvCxnSpPr/>
          <p:nvPr/>
        </p:nvCxnSpPr>
        <p:spPr>
          <a:xfrm>
            <a:off x="2071123" y="3412575"/>
            <a:ext cx="9659237" cy="0"/>
          </a:xfrm>
          <a:prstGeom prst="line">
            <a:avLst/>
          </a:prstGeom>
        </p:spPr>
        <p:style>
          <a:lnRef idx="2">
            <a:schemeClr val="dk1"/>
          </a:lnRef>
          <a:fillRef idx="0">
            <a:schemeClr val="dk1"/>
          </a:fillRef>
          <a:effectRef idx="1">
            <a:schemeClr val="dk1"/>
          </a:effectRef>
          <a:fontRef idx="minor">
            <a:schemeClr val="tx1"/>
          </a:fontRef>
        </p:style>
      </p:cxnSp>
      <p:pic>
        <p:nvPicPr>
          <p:cNvPr id="5" name="Picture 4">
            <a:extLst>
              <a:ext uri="{FF2B5EF4-FFF2-40B4-BE49-F238E27FC236}">
                <a16:creationId xmlns:a16="http://schemas.microsoft.com/office/drawing/2014/main" id="{0AC46151-F0BD-8E4C-F493-A7DD6E256AE3}"/>
              </a:ext>
            </a:extLst>
          </p:cNvPr>
          <p:cNvPicPr>
            <a:picLocks noChangeAspect="1"/>
          </p:cNvPicPr>
          <p:nvPr/>
        </p:nvPicPr>
        <p:blipFill>
          <a:blip r:embed="rId4"/>
          <a:stretch>
            <a:fillRect/>
          </a:stretch>
        </p:blipFill>
        <p:spPr>
          <a:xfrm>
            <a:off x="2071123" y="4996351"/>
            <a:ext cx="9681287" cy="18290"/>
          </a:xfrm>
          <a:prstGeom prst="rect">
            <a:avLst/>
          </a:prstGeom>
        </p:spPr>
      </p:pic>
    </p:spTree>
    <p:extLst>
      <p:ext uri="{BB962C8B-B14F-4D97-AF65-F5344CB8AC3E}">
        <p14:creationId xmlns:p14="http://schemas.microsoft.com/office/powerpoint/2010/main" val="3709273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544F-B066-B335-1E35-57EF7DF1D3A7}"/>
              </a:ext>
            </a:extLst>
          </p:cNvPr>
          <p:cNvSpPr>
            <a:spLocks noGrp="1"/>
          </p:cNvSpPr>
          <p:nvPr>
            <p:ph type="title"/>
          </p:nvPr>
        </p:nvSpPr>
        <p:spPr>
          <a:xfrm>
            <a:off x="461640" y="575949"/>
            <a:ext cx="11239128" cy="1252851"/>
          </a:xfrm>
        </p:spPr>
        <p:txBody>
          <a:bodyPr/>
          <a:lstStyle/>
          <a:p>
            <a:r>
              <a:rPr lang="en-US" sz="3600" dirty="0">
                <a:latin typeface="Futura Lt BT" panose="020B0402020204020303" pitchFamily="34" charset="0"/>
              </a:rPr>
              <a:t>South Dakota Code of Ethics</a:t>
            </a:r>
            <a:br>
              <a:rPr lang="en-US" dirty="0">
                <a:solidFill>
                  <a:schemeClr val="bg1"/>
                </a:solidFill>
                <a:latin typeface="Futura Lt BT" panose="020B0402020204020303" pitchFamily="34" charset="0"/>
              </a:rPr>
            </a:br>
            <a:r>
              <a:rPr lang="en-US" dirty="0">
                <a:solidFill>
                  <a:srgbClr val="EBEBEB"/>
                </a:solidFill>
                <a:latin typeface="Futura Lt BT" panose="020B0402020204020303" pitchFamily="34" charset="0"/>
              </a:rPr>
              <a:t>Level Comparison and Progression</a:t>
            </a:r>
            <a:endParaRPr lang="en-US" dirty="0">
              <a:latin typeface="Futura Lt BT" panose="020B0402020204020303" pitchFamily="34" charset="0"/>
            </a:endParaRPr>
          </a:p>
        </p:txBody>
      </p:sp>
      <p:pic>
        <p:nvPicPr>
          <p:cNvPr id="6" name="Picture 5">
            <a:extLst>
              <a:ext uri="{FF2B5EF4-FFF2-40B4-BE49-F238E27FC236}">
                <a16:creationId xmlns:a16="http://schemas.microsoft.com/office/drawing/2014/main" id="{2832ECD7-083F-89BD-4223-750B2EB6AC24}"/>
              </a:ext>
            </a:extLst>
          </p:cNvPr>
          <p:cNvPicPr>
            <a:picLocks noChangeAspect="1"/>
          </p:cNvPicPr>
          <p:nvPr/>
        </p:nvPicPr>
        <p:blipFill>
          <a:blip r:embed="rId3"/>
          <a:stretch>
            <a:fillRect/>
          </a:stretch>
        </p:blipFill>
        <p:spPr>
          <a:xfrm>
            <a:off x="461640" y="2060032"/>
            <a:ext cx="1609483" cy="4797968"/>
          </a:xfrm>
          <a:prstGeom prst="rect">
            <a:avLst/>
          </a:prstGeom>
        </p:spPr>
      </p:pic>
      <p:sp>
        <p:nvSpPr>
          <p:cNvPr id="7" name="TextBox 6">
            <a:extLst>
              <a:ext uri="{FF2B5EF4-FFF2-40B4-BE49-F238E27FC236}">
                <a16:creationId xmlns:a16="http://schemas.microsoft.com/office/drawing/2014/main" id="{FFDF8579-DD18-E5A2-C9FA-D759FD2F06E5}"/>
              </a:ext>
            </a:extLst>
          </p:cNvPr>
          <p:cNvSpPr txBox="1"/>
          <p:nvPr/>
        </p:nvSpPr>
        <p:spPr>
          <a:xfrm>
            <a:off x="2071123" y="2239647"/>
            <a:ext cx="9629645" cy="1138773"/>
          </a:xfrm>
          <a:prstGeom prst="rect">
            <a:avLst/>
          </a:prstGeom>
          <a:noFill/>
        </p:spPr>
        <p:txBody>
          <a:bodyPr wrap="square" rtlCol="0">
            <a:spAutoFit/>
          </a:bodyPr>
          <a:lstStyle/>
          <a:p>
            <a:pPr marL="285750" lvl="0" indent="-285750">
              <a:buFont typeface="Arial" panose="020B0604020202020204" pitchFamily="34" charset="0"/>
              <a:buChar char="•"/>
            </a:pPr>
            <a:endParaRPr lang="en-US" sz="1400" dirty="0">
              <a:latin typeface="Futura Lt BT" panose="020B0402020204020303" pitchFamily="34" charset="0"/>
            </a:endParaRPr>
          </a:p>
          <a:p>
            <a:pPr marL="285750" lvl="0" indent="-285750">
              <a:buFont typeface="Arial" panose="020B0604020202020204" pitchFamily="34" charset="0"/>
              <a:buChar char="•"/>
            </a:pPr>
            <a:r>
              <a:rPr lang="en-US" dirty="0">
                <a:latin typeface="Futura Lt BT" panose="020B0402020204020303" pitchFamily="34" charset="0"/>
              </a:rPr>
              <a:t>The principal is aware of and consistently follows all of the provisions of the South Dakota Code of Ethics for Professional Administrators and Teachers</a:t>
            </a:r>
          </a:p>
          <a:p>
            <a:endParaRPr lang="en-US" dirty="0"/>
          </a:p>
        </p:txBody>
      </p:sp>
      <p:sp>
        <p:nvSpPr>
          <p:cNvPr id="8" name="TextBox 7">
            <a:extLst>
              <a:ext uri="{FF2B5EF4-FFF2-40B4-BE49-F238E27FC236}">
                <a16:creationId xmlns:a16="http://schemas.microsoft.com/office/drawing/2014/main" id="{8A35C131-413D-4B95-1FB4-1D507FA7103C}"/>
              </a:ext>
            </a:extLst>
          </p:cNvPr>
          <p:cNvSpPr txBox="1"/>
          <p:nvPr/>
        </p:nvSpPr>
        <p:spPr>
          <a:xfrm>
            <a:off x="2071123" y="3609652"/>
            <a:ext cx="9659237" cy="1446550"/>
          </a:xfrm>
          <a:prstGeom prst="rect">
            <a:avLst/>
          </a:prstGeom>
          <a:noFill/>
        </p:spPr>
        <p:txBody>
          <a:bodyPr wrap="square" rtlCol="0">
            <a:spAutoFit/>
          </a:bodyPr>
          <a:lstStyle/>
          <a:p>
            <a:pPr lvl="0"/>
            <a:endParaRPr lang="en-US" u="none" dirty="0"/>
          </a:p>
          <a:p>
            <a:pPr marL="285750" lvl="0" indent="-285750">
              <a:buFont typeface="Arial" panose="020B0604020202020204" pitchFamily="34" charset="0"/>
              <a:buChar char="•"/>
            </a:pPr>
            <a:r>
              <a:rPr lang="en-US" dirty="0">
                <a:latin typeface="Futura Lt BT" panose="020B0402020204020303" pitchFamily="34" charset="0"/>
              </a:rPr>
              <a:t>The principal holds all teachers accountable for following the provisions of the South Dakota Code of Ethics for Teachers.</a:t>
            </a:r>
          </a:p>
          <a:p>
            <a:pPr marL="285750" lvl="0" indent="-285750">
              <a:buFont typeface="Arial" panose="020B0604020202020204" pitchFamily="34" charset="0"/>
              <a:buChar char="•"/>
            </a:pPr>
            <a:endParaRPr lang="en-US" sz="1600" u="none" dirty="0">
              <a:latin typeface="Futura Lt BT" panose="020B0402020204020303" pitchFamily="34" charset="0"/>
            </a:endParaRPr>
          </a:p>
          <a:p>
            <a:endParaRPr lang="en-US" dirty="0"/>
          </a:p>
        </p:txBody>
      </p:sp>
      <p:sp>
        <p:nvSpPr>
          <p:cNvPr id="9" name="TextBox 8">
            <a:extLst>
              <a:ext uri="{FF2B5EF4-FFF2-40B4-BE49-F238E27FC236}">
                <a16:creationId xmlns:a16="http://schemas.microsoft.com/office/drawing/2014/main" id="{C6890478-516E-CAB3-E33B-CDED70622BA9}"/>
              </a:ext>
            </a:extLst>
          </p:cNvPr>
          <p:cNvSpPr txBox="1"/>
          <p:nvPr/>
        </p:nvSpPr>
        <p:spPr>
          <a:xfrm>
            <a:off x="2071123" y="4880711"/>
            <a:ext cx="9659237" cy="1477328"/>
          </a:xfrm>
          <a:prstGeom prst="rect">
            <a:avLst/>
          </a:prstGeom>
          <a:noFill/>
        </p:spPr>
        <p:txBody>
          <a:bodyPr wrap="square" rtlCol="0">
            <a:spAutoFit/>
          </a:bodyPr>
          <a:lstStyle/>
          <a:p>
            <a:pPr marL="285750" lvl="0" indent="-285750">
              <a:buFont typeface="Arial" panose="020B0604020202020204" pitchFamily="34" charset="0"/>
              <a:buChar char="•"/>
            </a:pPr>
            <a:endParaRPr lang="en-US" u="none" dirty="0">
              <a:latin typeface="Futura Lt BT" panose="020B0402020204020303" pitchFamily="34" charset="0"/>
            </a:endParaRPr>
          </a:p>
          <a:p>
            <a:pPr marL="285750" lvl="0" indent="-285750">
              <a:buFont typeface="Arial" panose="020B0604020202020204" pitchFamily="34" charset="0"/>
              <a:buChar char="•"/>
            </a:pPr>
            <a:r>
              <a:rPr lang="en-US" dirty="0">
                <a:latin typeface="Futura Lt BT" panose="020B0402020204020303" pitchFamily="34" charset="0"/>
              </a:rPr>
              <a:t>The principal collects feedback on the extent to which he/she is viewed as aligning practices with the provisions of the South Dakota Code of Ethics for Professional Administrators and The South Dakota Code of Ethics for Teachers and makes corrections as needed.</a:t>
            </a:r>
          </a:p>
          <a:p>
            <a:endParaRPr lang="en-US" dirty="0"/>
          </a:p>
        </p:txBody>
      </p:sp>
    </p:spTree>
    <p:extLst>
      <p:ext uri="{BB962C8B-B14F-4D97-AF65-F5344CB8AC3E}">
        <p14:creationId xmlns:p14="http://schemas.microsoft.com/office/powerpoint/2010/main" val="2675744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0393-60BF-91F7-4B25-65C5F02537EB}"/>
              </a:ext>
            </a:extLst>
          </p:cNvPr>
          <p:cNvSpPr>
            <a:spLocks noGrp="1"/>
          </p:cNvSpPr>
          <p:nvPr>
            <p:ph type="title"/>
          </p:nvPr>
        </p:nvSpPr>
        <p:spPr>
          <a:xfrm>
            <a:off x="587830" y="718457"/>
            <a:ext cx="9328538" cy="962175"/>
          </a:xfrm>
        </p:spPr>
        <p:txBody>
          <a:bodyPr/>
          <a:lstStyle/>
          <a:p>
            <a:r>
              <a:rPr lang="en-US" sz="4000" dirty="0">
                <a:latin typeface="Futura Lt BT" panose="020B0402020204020303" pitchFamily="34" charset="0"/>
              </a:rPr>
              <a:t>Domain 5-6</a:t>
            </a:r>
            <a:br>
              <a:rPr lang="en-US" sz="4000" dirty="0">
                <a:latin typeface="Futura Lt BT" panose="020B0402020204020303" pitchFamily="34" charset="0"/>
              </a:rPr>
            </a:br>
            <a:r>
              <a:rPr lang="en-US" sz="4000" dirty="0">
                <a:latin typeface="Futura Lt BT" panose="020B0402020204020303" pitchFamily="34" charset="0"/>
              </a:rPr>
              <a:t>Sample Artifact List</a:t>
            </a:r>
          </a:p>
        </p:txBody>
      </p:sp>
      <p:sp>
        <p:nvSpPr>
          <p:cNvPr id="3" name="Content Placeholder 2">
            <a:extLst>
              <a:ext uri="{FF2B5EF4-FFF2-40B4-BE49-F238E27FC236}">
                <a16:creationId xmlns:a16="http://schemas.microsoft.com/office/drawing/2014/main" id="{2B469A17-891C-333A-83D3-DEF85696AD10}"/>
              </a:ext>
            </a:extLst>
          </p:cNvPr>
          <p:cNvSpPr>
            <a:spLocks noGrp="1"/>
          </p:cNvSpPr>
          <p:nvPr>
            <p:ph idx="1"/>
          </p:nvPr>
        </p:nvSpPr>
        <p:spPr>
          <a:xfrm>
            <a:off x="652075" y="2400299"/>
            <a:ext cx="10745267" cy="4245429"/>
          </a:xfrm>
        </p:spPr>
        <p:txBody>
          <a:bodyPr>
            <a:normAutofit/>
          </a:bodyPr>
          <a:lstStyle/>
          <a:p>
            <a:pPr marL="914400" lvl="2" indent="-457200">
              <a:buFont typeface="+mj-lt"/>
              <a:buAutoNum type="arabicPeriod"/>
            </a:pPr>
            <a:r>
              <a:rPr lang="en-US" sz="1800" dirty="0">
                <a:latin typeface="Futura Lt BT" panose="020B0402020204020303" pitchFamily="34" charset="0"/>
              </a:rPr>
              <a:t>Stakeholder surveys</a:t>
            </a:r>
          </a:p>
          <a:p>
            <a:pPr marL="914400" lvl="2" indent="-457200">
              <a:buFont typeface="+mj-lt"/>
              <a:buAutoNum type="arabicPeriod"/>
            </a:pPr>
            <a:r>
              <a:rPr lang="en-US" sz="1800" dirty="0">
                <a:latin typeface="Futura Lt BT" panose="020B0402020204020303" pitchFamily="34" charset="0"/>
              </a:rPr>
              <a:t>Formative reviews</a:t>
            </a:r>
          </a:p>
          <a:p>
            <a:pPr marL="914400" lvl="2" indent="-457200">
              <a:buFont typeface="+mj-lt"/>
              <a:buAutoNum type="arabicPeriod"/>
            </a:pPr>
            <a:r>
              <a:rPr lang="en-US" sz="1800" dirty="0">
                <a:latin typeface="Futura Lt BT" panose="020B0402020204020303" pitchFamily="34" charset="0"/>
              </a:rPr>
              <a:t>Minutes of planning sessions</a:t>
            </a:r>
          </a:p>
          <a:p>
            <a:pPr marL="914400" lvl="2" indent="-457200">
              <a:buFont typeface="+mj-lt"/>
              <a:buAutoNum type="arabicPeriod"/>
            </a:pPr>
            <a:r>
              <a:rPr lang="en-US" sz="1800" dirty="0">
                <a:latin typeface="Futura Lt BT" panose="020B0402020204020303" pitchFamily="34" charset="0"/>
              </a:rPr>
              <a:t>Progress on school improvement plan</a:t>
            </a:r>
          </a:p>
          <a:p>
            <a:pPr marL="914400" lvl="2" indent="-457200">
              <a:buFont typeface="+mj-lt"/>
              <a:buAutoNum type="arabicPeriod"/>
            </a:pPr>
            <a:r>
              <a:rPr lang="en-US" sz="1800" dirty="0">
                <a:latin typeface="Futura Lt BT" panose="020B0402020204020303" pitchFamily="34" charset="0"/>
              </a:rPr>
              <a:t>School/staff meeting agendas</a:t>
            </a:r>
          </a:p>
          <a:p>
            <a:pPr marL="914400" lvl="2" indent="-457200">
              <a:buFont typeface="+mj-lt"/>
              <a:buAutoNum type="arabicPeriod"/>
            </a:pPr>
            <a:r>
              <a:rPr lang="en-US" sz="1800" dirty="0">
                <a:latin typeface="Futura Lt BT" panose="020B0402020204020303" pitchFamily="34" charset="0"/>
              </a:rPr>
              <a:t>Curriculum maps aligned to domains</a:t>
            </a:r>
          </a:p>
          <a:p>
            <a:pPr marL="914400" lvl="2" indent="-457200">
              <a:buFont typeface="+mj-lt"/>
              <a:buAutoNum type="arabicPeriod"/>
            </a:pPr>
            <a:r>
              <a:rPr lang="en-US" sz="1800" dirty="0">
                <a:latin typeface="Futura Lt BT" panose="020B0402020204020303" pitchFamily="34" charset="0"/>
              </a:rPr>
              <a:t>Documentation of instructional practices used in the school</a:t>
            </a:r>
          </a:p>
          <a:p>
            <a:pPr marL="914400" lvl="2" indent="-457200">
              <a:buFont typeface="+mj-lt"/>
              <a:buAutoNum type="arabicPeriod"/>
            </a:pPr>
            <a:r>
              <a:rPr lang="en-US" sz="1800" dirty="0">
                <a:latin typeface="Futura Lt BT" panose="020B0402020204020303" pitchFamily="34" charset="0"/>
              </a:rPr>
              <a:t>Community partnerships and their outcomes</a:t>
            </a:r>
          </a:p>
          <a:p>
            <a:pPr marL="914400" lvl="2" indent="-457200">
              <a:buFont typeface="+mj-lt"/>
              <a:buAutoNum type="arabicPeriod"/>
            </a:pPr>
            <a:r>
              <a:rPr lang="en-US" sz="1800" dirty="0">
                <a:latin typeface="Futura Lt BT" panose="020B0402020204020303" pitchFamily="34" charset="0"/>
              </a:rPr>
              <a:t>Teacher professional growth plans</a:t>
            </a:r>
          </a:p>
          <a:p>
            <a:pPr marL="914400" lvl="2" indent="-457200">
              <a:buFont typeface="+mj-lt"/>
              <a:buAutoNum type="arabicPeriod"/>
            </a:pPr>
            <a:r>
              <a:rPr lang="en-US" sz="1800" dirty="0">
                <a:latin typeface="Futura Lt BT" panose="020B0402020204020303" pitchFamily="34" charset="0"/>
              </a:rPr>
              <a:t>Community partnerships and their outcomes</a:t>
            </a:r>
          </a:p>
          <a:p>
            <a:endParaRPr lang="en-US" dirty="0"/>
          </a:p>
        </p:txBody>
      </p:sp>
    </p:spTree>
    <p:extLst>
      <p:ext uri="{BB962C8B-B14F-4D97-AF65-F5344CB8AC3E}">
        <p14:creationId xmlns:p14="http://schemas.microsoft.com/office/powerpoint/2010/main" val="2767726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0393-60BF-91F7-4B25-65C5F02537EB}"/>
              </a:ext>
            </a:extLst>
          </p:cNvPr>
          <p:cNvSpPr>
            <a:spLocks noGrp="1"/>
          </p:cNvSpPr>
          <p:nvPr>
            <p:ph type="title"/>
          </p:nvPr>
        </p:nvSpPr>
        <p:spPr>
          <a:xfrm>
            <a:off x="587830" y="718457"/>
            <a:ext cx="9328538" cy="962175"/>
          </a:xfrm>
        </p:spPr>
        <p:txBody>
          <a:bodyPr/>
          <a:lstStyle/>
          <a:p>
            <a:r>
              <a:rPr lang="en-US" sz="4000" dirty="0">
                <a:latin typeface="Futura Lt BT" panose="020B0402020204020303" pitchFamily="34" charset="0"/>
              </a:rPr>
              <a:t>Domain 5-6</a:t>
            </a:r>
            <a:br>
              <a:rPr lang="en-US" sz="4000" dirty="0">
                <a:latin typeface="Futura Lt BT" panose="020B0402020204020303" pitchFamily="34" charset="0"/>
              </a:rPr>
            </a:br>
            <a:r>
              <a:rPr lang="en-US" sz="4000" dirty="0">
                <a:latin typeface="Futura Lt BT" panose="020B0402020204020303" pitchFamily="34" charset="0"/>
              </a:rPr>
              <a:t>Sample Artifact List</a:t>
            </a:r>
          </a:p>
        </p:txBody>
      </p:sp>
      <p:sp>
        <p:nvSpPr>
          <p:cNvPr id="3" name="Content Placeholder 2">
            <a:extLst>
              <a:ext uri="{FF2B5EF4-FFF2-40B4-BE49-F238E27FC236}">
                <a16:creationId xmlns:a16="http://schemas.microsoft.com/office/drawing/2014/main" id="{2B469A17-891C-333A-83D3-DEF85696AD10}"/>
              </a:ext>
            </a:extLst>
          </p:cNvPr>
          <p:cNvSpPr>
            <a:spLocks noGrp="1"/>
          </p:cNvSpPr>
          <p:nvPr>
            <p:ph idx="1"/>
          </p:nvPr>
        </p:nvSpPr>
        <p:spPr>
          <a:xfrm>
            <a:off x="652075" y="2400299"/>
            <a:ext cx="10745267" cy="4245429"/>
          </a:xfrm>
        </p:spPr>
        <p:txBody>
          <a:bodyPr>
            <a:normAutofit/>
          </a:bodyPr>
          <a:lstStyle/>
          <a:p>
            <a:pPr marL="914400" lvl="2" indent="-457200">
              <a:buFont typeface="+mj-lt"/>
              <a:buAutoNum type="arabicPeriod" startAt="11"/>
            </a:pPr>
            <a:r>
              <a:rPr lang="en-US" sz="1800" dirty="0">
                <a:latin typeface="Futura Lt BT" panose="020B0402020204020303" pitchFamily="34" charset="0"/>
              </a:rPr>
              <a:t>Estimated community resources leveraged by the school</a:t>
            </a:r>
          </a:p>
          <a:p>
            <a:pPr marL="914400" lvl="2" indent="-457200">
              <a:buFont typeface="+mj-lt"/>
              <a:buAutoNum type="arabicPeriod" startAt="11"/>
            </a:pPr>
            <a:r>
              <a:rPr lang="en-US" sz="1800" dirty="0">
                <a:latin typeface="Futura Lt BT" panose="020B0402020204020303" pitchFamily="34" charset="0"/>
              </a:rPr>
              <a:t>Public services supported by the school</a:t>
            </a:r>
          </a:p>
          <a:p>
            <a:pPr marL="914400" lvl="2" indent="-457200">
              <a:buFont typeface="+mj-lt"/>
              <a:buAutoNum type="arabicPeriod" startAt="11"/>
            </a:pPr>
            <a:r>
              <a:rPr lang="en-US" sz="1800" dirty="0">
                <a:latin typeface="Futura Lt BT" panose="020B0402020204020303" pitchFamily="34" charset="0"/>
              </a:rPr>
              <a:t>Communication logs and other feedback</a:t>
            </a:r>
          </a:p>
          <a:p>
            <a:pPr marL="914400" lvl="2" indent="-457200">
              <a:buFont typeface="+mj-lt"/>
              <a:buAutoNum type="arabicPeriod" startAt="11"/>
            </a:pPr>
            <a:r>
              <a:rPr lang="en-US" sz="1800" dirty="0">
                <a:latin typeface="Futura Lt BT" panose="020B0402020204020303" pitchFamily="34" charset="0"/>
              </a:rPr>
              <a:t>Parent newsletters</a:t>
            </a:r>
          </a:p>
          <a:p>
            <a:pPr marL="914400" lvl="2" indent="-457200">
              <a:buFont typeface="+mj-lt"/>
              <a:buAutoNum type="arabicPeriod" startAt="11"/>
            </a:pPr>
            <a:r>
              <a:rPr lang="en-US" sz="1800" dirty="0">
                <a:latin typeface="Futura Lt BT" panose="020B0402020204020303" pitchFamily="34" charset="0"/>
              </a:rPr>
              <a:t>Parent organization/association rosters</a:t>
            </a:r>
          </a:p>
          <a:p>
            <a:pPr marL="914400" lvl="2" indent="-457200">
              <a:buFont typeface="+mj-lt"/>
              <a:buAutoNum type="arabicPeriod" startAt="11"/>
            </a:pPr>
            <a:r>
              <a:rPr lang="en-US" sz="1800" dirty="0">
                <a:latin typeface="Futura Lt BT" panose="020B0402020204020303" pitchFamily="34" charset="0"/>
              </a:rPr>
              <a:t>Family engagement in school-based activities</a:t>
            </a:r>
          </a:p>
          <a:p>
            <a:pPr marL="914400" lvl="2" indent="-457200">
              <a:buFont typeface="+mj-lt"/>
              <a:buAutoNum type="arabicPeriod" startAt="11"/>
            </a:pPr>
            <a:r>
              <a:rPr lang="en-US" sz="1800" dirty="0">
                <a:latin typeface="Futura Lt BT" panose="020B0402020204020303" pitchFamily="34" charset="0"/>
              </a:rPr>
              <a:t>School web-site</a:t>
            </a:r>
          </a:p>
          <a:p>
            <a:pPr marL="914400" lvl="2" indent="-457200">
              <a:buFont typeface="+mj-lt"/>
              <a:buAutoNum type="arabicPeriod" startAt="11"/>
            </a:pPr>
            <a:r>
              <a:rPr lang="en-US" sz="1800" dirty="0">
                <a:latin typeface="Futura Lt BT" panose="020B0402020204020303" pitchFamily="34" charset="0"/>
              </a:rPr>
              <a:t>Mentoring/Internship</a:t>
            </a:r>
          </a:p>
          <a:p>
            <a:pPr marL="914400" lvl="2" indent="-457200">
              <a:buFont typeface="+mj-lt"/>
              <a:buAutoNum type="arabicPeriod" startAt="11"/>
            </a:pPr>
            <a:r>
              <a:rPr lang="en-US" sz="1800" dirty="0">
                <a:latin typeface="Futura Lt BT" panose="020B0402020204020303" pitchFamily="34" charset="0"/>
              </a:rPr>
              <a:t>Principal professional growth plan</a:t>
            </a:r>
          </a:p>
          <a:p>
            <a:pPr marL="914400" lvl="2" indent="-457200">
              <a:buFont typeface="+mj-lt"/>
              <a:buAutoNum type="arabicPeriod" startAt="11"/>
            </a:pPr>
            <a:r>
              <a:rPr lang="en-US" sz="1800" dirty="0">
                <a:latin typeface="Futura Lt BT" panose="020B0402020204020303" pitchFamily="34" charset="0"/>
              </a:rPr>
              <a:t>Media Relations</a:t>
            </a:r>
          </a:p>
          <a:p>
            <a:endParaRPr lang="en-US" dirty="0"/>
          </a:p>
        </p:txBody>
      </p:sp>
    </p:spTree>
    <p:extLst>
      <p:ext uri="{BB962C8B-B14F-4D97-AF65-F5344CB8AC3E}">
        <p14:creationId xmlns:p14="http://schemas.microsoft.com/office/powerpoint/2010/main" val="1411153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69B90-16B7-4048-ADEC-3DCBC6192AB5}"/>
              </a:ext>
            </a:extLst>
          </p:cNvPr>
          <p:cNvSpPr>
            <a:spLocks noGrp="1"/>
          </p:cNvSpPr>
          <p:nvPr>
            <p:ph type="title"/>
          </p:nvPr>
        </p:nvSpPr>
        <p:spPr>
          <a:xfrm>
            <a:off x="669472" y="636814"/>
            <a:ext cx="9246896" cy="1043818"/>
          </a:xfrm>
        </p:spPr>
        <p:txBody>
          <a:bodyPr/>
          <a:lstStyle/>
          <a:p>
            <a:r>
              <a:rPr lang="en-US" dirty="0">
                <a:latin typeface="Futura Lt BT" panose="020B0402020204020303" pitchFamily="34" charset="0"/>
              </a:rPr>
              <a:t>Doman 5-6</a:t>
            </a:r>
            <a:br>
              <a:rPr lang="en-US" dirty="0">
                <a:latin typeface="Futura Lt BT" panose="020B0402020204020303" pitchFamily="34" charset="0"/>
              </a:rPr>
            </a:br>
            <a:r>
              <a:rPr lang="en-US" dirty="0">
                <a:latin typeface="Futura Lt BT" panose="020B0402020204020303" pitchFamily="34" charset="0"/>
              </a:rPr>
              <a:t>PE to TE Crosswalk</a:t>
            </a:r>
          </a:p>
        </p:txBody>
      </p:sp>
      <p:pic>
        <p:nvPicPr>
          <p:cNvPr id="5" name="Picture 4">
            <a:extLst>
              <a:ext uri="{FF2B5EF4-FFF2-40B4-BE49-F238E27FC236}">
                <a16:creationId xmlns:a16="http://schemas.microsoft.com/office/drawing/2014/main" id="{9B7DDFB3-0EDD-4EB6-7605-BF4E835EA77D}"/>
              </a:ext>
            </a:extLst>
          </p:cNvPr>
          <p:cNvPicPr>
            <a:picLocks noChangeAspect="1"/>
          </p:cNvPicPr>
          <p:nvPr/>
        </p:nvPicPr>
        <p:blipFill>
          <a:blip r:embed="rId3"/>
          <a:stretch>
            <a:fillRect/>
          </a:stretch>
        </p:blipFill>
        <p:spPr>
          <a:xfrm>
            <a:off x="2905125" y="2423432"/>
            <a:ext cx="6381750" cy="4133850"/>
          </a:xfrm>
          <a:prstGeom prst="rect">
            <a:avLst/>
          </a:prstGeom>
        </p:spPr>
      </p:pic>
    </p:spTree>
    <p:extLst>
      <p:ext uri="{BB962C8B-B14F-4D97-AF65-F5344CB8AC3E}">
        <p14:creationId xmlns:p14="http://schemas.microsoft.com/office/powerpoint/2010/main" val="2468333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539D132C-EE59-DC1D-A519-0F0B492D5F55}"/>
              </a:ext>
            </a:extLst>
          </p:cNvPr>
          <p:cNvSpPr>
            <a:spLocks noGrp="1"/>
          </p:cNvSpPr>
          <p:nvPr>
            <p:ph type="title"/>
          </p:nvPr>
        </p:nvSpPr>
        <p:spPr>
          <a:xfrm>
            <a:off x="886600" y="973667"/>
            <a:ext cx="3210565" cy="3043161"/>
          </a:xfrm>
        </p:spPr>
        <p:txBody>
          <a:bodyPr>
            <a:normAutofit/>
          </a:bodyPr>
          <a:lstStyle/>
          <a:p>
            <a:pPr>
              <a:lnSpc>
                <a:spcPct val="90000"/>
              </a:lnSpc>
            </a:pPr>
            <a:r>
              <a:rPr lang="en-US" dirty="0">
                <a:solidFill>
                  <a:srgbClr val="EBEBEB"/>
                </a:solidFill>
                <a:latin typeface="Futura Lt BT" panose="020B0402020204020303" pitchFamily="34" charset="0"/>
              </a:rPr>
              <a:t>Principal Effectiveness Comparison to Turnaround Principles</a:t>
            </a:r>
            <a:endParaRPr lang="en-US" dirty="0">
              <a:solidFill>
                <a:srgbClr val="EBEBEB"/>
              </a:solidFill>
            </a:endParaRPr>
          </a:p>
        </p:txBody>
      </p:sp>
      <p:pic>
        <p:nvPicPr>
          <p:cNvPr id="4" name="Picture 3" descr="Text&#10;&#10;Description automatically generated">
            <a:extLst>
              <a:ext uri="{FF2B5EF4-FFF2-40B4-BE49-F238E27FC236}">
                <a16:creationId xmlns:a16="http://schemas.microsoft.com/office/drawing/2014/main" id="{2E1571A0-4AC5-0168-AA8F-A8F94470A00D}"/>
              </a:ext>
            </a:extLst>
          </p:cNvPr>
          <p:cNvPicPr>
            <a:picLocks noChangeAspect="1"/>
          </p:cNvPicPr>
          <p:nvPr/>
        </p:nvPicPr>
        <p:blipFill>
          <a:blip r:embed="rId2"/>
          <a:stretch>
            <a:fillRect/>
          </a:stretch>
        </p:blipFill>
        <p:spPr>
          <a:xfrm>
            <a:off x="5194607" y="1783180"/>
            <a:ext cx="6391533" cy="3291640"/>
          </a:xfrm>
          <a:prstGeom prst="rect">
            <a:avLst/>
          </a:prstGeom>
        </p:spPr>
      </p:pic>
      <p:sp>
        <p:nvSpPr>
          <p:cNvPr id="15" name="Rectangle 1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31D8A72-A603-61A3-C2CF-6C0309C2A7B1}"/>
              </a:ext>
            </a:extLst>
          </p:cNvPr>
          <p:cNvSpPr>
            <a:spLocks noGrp="1"/>
          </p:cNvSpPr>
          <p:nvPr>
            <p:ph idx="1"/>
          </p:nvPr>
        </p:nvSpPr>
        <p:spPr>
          <a:xfrm>
            <a:off x="886600" y="4420770"/>
            <a:ext cx="3495916" cy="837030"/>
          </a:xfrm>
        </p:spPr>
        <p:txBody>
          <a:bodyPr>
            <a:normAutofit/>
          </a:bodyPr>
          <a:lstStyle/>
          <a:p>
            <a:pPr marL="0" indent="0">
              <a:buNone/>
            </a:pPr>
            <a:r>
              <a:rPr lang="en-US" dirty="0">
                <a:solidFill>
                  <a:srgbClr val="FFFFFF"/>
                </a:solidFill>
                <a:latin typeface="Futura Lt BT" panose="020B0402020204020303" pitchFamily="34" charset="0"/>
                <a:hlinkClick r:id="rId3"/>
              </a:rPr>
              <a:t>https://doe.sd.gov/Effectiveness/documents/PE-turnaround.pdf</a:t>
            </a:r>
            <a:endParaRPr lang="en-US" dirty="0">
              <a:solidFill>
                <a:srgbClr val="FFFFFF"/>
              </a:solidFill>
              <a:latin typeface="Futura Lt BT" panose="020B0402020204020303" pitchFamily="34" charset="0"/>
            </a:endParaRPr>
          </a:p>
          <a:p>
            <a:pPr marL="0" indent="0">
              <a:buNone/>
            </a:pPr>
            <a:endParaRPr lang="en-US" dirty="0">
              <a:solidFill>
                <a:srgbClr val="FFFFFF"/>
              </a:solidFill>
            </a:endParaRPr>
          </a:p>
        </p:txBody>
      </p:sp>
      <p:sp>
        <p:nvSpPr>
          <p:cNvPr id="2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428876522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3936E9BC-90D7-923B-C653-4952669082AA}"/>
              </a:ext>
            </a:extLst>
          </p:cNvPr>
          <p:cNvSpPr>
            <a:spLocks noGrp="1"/>
          </p:cNvSpPr>
          <p:nvPr>
            <p:ph type="title"/>
          </p:nvPr>
        </p:nvSpPr>
        <p:spPr>
          <a:xfrm>
            <a:off x="728367" y="973668"/>
            <a:ext cx="3368798" cy="3324218"/>
          </a:xfrm>
        </p:spPr>
        <p:txBody>
          <a:bodyPr>
            <a:normAutofit/>
          </a:bodyPr>
          <a:lstStyle/>
          <a:p>
            <a:r>
              <a:rPr lang="en-US" sz="4800" dirty="0">
                <a:solidFill>
                  <a:srgbClr val="EBEBEB"/>
                </a:solidFill>
                <a:latin typeface="Futura Lt BT" panose="020B0402020204020303" pitchFamily="34" charset="0"/>
              </a:rPr>
              <a:t>Principal Effectiveness Tools</a:t>
            </a:r>
            <a:endParaRPr lang="en-US" sz="4800" dirty="0">
              <a:solidFill>
                <a:srgbClr val="EBEBEB"/>
              </a:solidFill>
            </a:endParaRPr>
          </a:p>
        </p:txBody>
      </p:sp>
      <p:pic>
        <p:nvPicPr>
          <p:cNvPr id="4" name="Picture 3" descr="Text&#10;&#10;Description automatically generated">
            <a:extLst>
              <a:ext uri="{FF2B5EF4-FFF2-40B4-BE49-F238E27FC236}">
                <a16:creationId xmlns:a16="http://schemas.microsoft.com/office/drawing/2014/main" id="{6A6D762F-6089-E7A4-8DF3-BD245C72E1F8}"/>
              </a:ext>
            </a:extLst>
          </p:cNvPr>
          <p:cNvPicPr>
            <a:picLocks noChangeAspect="1"/>
          </p:cNvPicPr>
          <p:nvPr/>
        </p:nvPicPr>
        <p:blipFill>
          <a:blip r:embed="rId2"/>
          <a:stretch>
            <a:fillRect/>
          </a:stretch>
        </p:blipFill>
        <p:spPr>
          <a:xfrm>
            <a:off x="5194607" y="1799159"/>
            <a:ext cx="6391533" cy="3259682"/>
          </a:xfrm>
          <a:prstGeom prst="rect">
            <a:avLst/>
          </a:prstGeom>
        </p:spPr>
      </p:pic>
      <p:sp>
        <p:nvSpPr>
          <p:cNvPr id="15" name="Rectangle 1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7AE5224-F69A-7CC1-22E1-D9116460D958}"/>
              </a:ext>
            </a:extLst>
          </p:cNvPr>
          <p:cNvSpPr>
            <a:spLocks noGrp="1"/>
          </p:cNvSpPr>
          <p:nvPr>
            <p:ph idx="1"/>
          </p:nvPr>
        </p:nvSpPr>
        <p:spPr>
          <a:xfrm>
            <a:off x="728367" y="4412719"/>
            <a:ext cx="3553895" cy="845081"/>
          </a:xfrm>
        </p:spPr>
        <p:txBody>
          <a:bodyPr>
            <a:normAutofit/>
          </a:bodyPr>
          <a:lstStyle/>
          <a:p>
            <a:pPr marL="0" indent="0">
              <a:buNone/>
            </a:pPr>
            <a:r>
              <a:rPr lang="en-US" dirty="0">
                <a:latin typeface="Futura Lt BT" panose="020B0402020204020303" pitchFamily="34" charset="0"/>
                <a:hlinkClick r:id="rId3"/>
              </a:rPr>
              <a:t>https://doe.sd.gov/Effectiveness/Principal.aspx</a:t>
            </a:r>
            <a:endParaRPr lang="en-US" dirty="0">
              <a:latin typeface="Futura Lt BT" panose="020B0402020204020303" pitchFamily="34" charset="0"/>
            </a:endParaRPr>
          </a:p>
          <a:p>
            <a:pPr marL="0" indent="0">
              <a:buNone/>
            </a:pPr>
            <a:endParaRPr lang="en-US" dirty="0">
              <a:solidFill>
                <a:srgbClr val="FFFFFF"/>
              </a:solidFill>
            </a:endParaRPr>
          </a:p>
        </p:txBody>
      </p:sp>
      <p:sp>
        <p:nvSpPr>
          <p:cNvPr id="2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75717608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0">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3" name="Freeform: Shape 14">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4"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F91E4E4C-DCC3-485E-EB43-68900985FB5E}"/>
              </a:ext>
            </a:extLst>
          </p:cNvPr>
          <p:cNvSpPr>
            <a:spLocks noGrp="1"/>
          </p:cNvSpPr>
          <p:nvPr>
            <p:ph type="title"/>
          </p:nvPr>
        </p:nvSpPr>
        <p:spPr>
          <a:xfrm>
            <a:off x="655215" y="1143001"/>
            <a:ext cx="5132438" cy="3102428"/>
          </a:xfrm>
        </p:spPr>
        <p:txBody>
          <a:bodyPr>
            <a:normAutofit/>
          </a:bodyPr>
          <a:lstStyle/>
          <a:p>
            <a:r>
              <a:rPr lang="en-US" dirty="0">
                <a:solidFill>
                  <a:srgbClr val="EBEBEB"/>
                </a:solidFill>
                <a:latin typeface="Futura Lt BT" panose="020B0402020204020303" pitchFamily="34" charset="0"/>
              </a:rPr>
              <a:t>Culture of Family/Community Collaborations and Involvement</a:t>
            </a:r>
          </a:p>
        </p:txBody>
      </p:sp>
      <p:sp>
        <p:nvSpPr>
          <p:cNvPr id="19" name="Rectangle 18">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4391A8C-E634-E016-1E90-9FA76B9429EB}"/>
              </a:ext>
            </a:extLst>
          </p:cNvPr>
          <p:cNvSpPr>
            <a:spLocks noGrp="1"/>
          </p:cNvSpPr>
          <p:nvPr>
            <p:ph idx="1"/>
          </p:nvPr>
        </p:nvSpPr>
        <p:spPr>
          <a:xfrm>
            <a:off x="641206" y="3538378"/>
            <a:ext cx="2762863" cy="1848465"/>
          </a:xfrm>
        </p:spPr>
        <p:txBody>
          <a:bodyPr anchor="ctr">
            <a:normAutofit/>
          </a:bodyPr>
          <a:lstStyle/>
          <a:p>
            <a:pPr marL="0" indent="0">
              <a:buNone/>
            </a:pPr>
            <a:r>
              <a:rPr lang="en-US" dirty="0">
                <a:solidFill>
                  <a:srgbClr val="FFFFFF"/>
                </a:solidFill>
                <a:latin typeface="Futura Lt BT" panose="020B0402020204020303" pitchFamily="34" charset="0"/>
              </a:rPr>
              <a:t>Domain 5.1</a:t>
            </a:r>
          </a:p>
        </p:txBody>
      </p:sp>
      <p:pic>
        <p:nvPicPr>
          <p:cNvPr id="4" name="Picture 3">
            <a:extLst>
              <a:ext uri="{FF2B5EF4-FFF2-40B4-BE49-F238E27FC236}">
                <a16:creationId xmlns:a16="http://schemas.microsoft.com/office/drawing/2014/main" id="{91614207-0488-A0EC-2571-4217E37B1C24}"/>
              </a:ext>
            </a:extLst>
          </p:cNvPr>
          <p:cNvPicPr>
            <a:picLocks noChangeAspect="1"/>
          </p:cNvPicPr>
          <p:nvPr/>
        </p:nvPicPr>
        <p:blipFill>
          <a:blip r:embed="rId3"/>
          <a:stretch>
            <a:fillRect/>
          </a:stretch>
        </p:blipFill>
        <p:spPr>
          <a:xfrm>
            <a:off x="6892343" y="542311"/>
            <a:ext cx="4596782" cy="5852667"/>
          </a:xfrm>
          <a:prstGeom prst="rect">
            <a:avLst/>
          </a:prstGeom>
        </p:spPr>
      </p:pic>
    </p:spTree>
    <p:extLst>
      <p:ext uri="{BB962C8B-B14F-4D97-AF65-F5344CB8AC3E}">
        <p14:creationId xmlns:p14="http://schemas.microsoft.com/office/powerpoint/2010/main" val="251674135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1CFE-9C8B-C57A-499C-E5A429D9D0F4}"/>
              </a:ext>
            </a:extLst>
          </p:cNvPr>
          <p:cNvSpPr>
            <a:spLocks noGrp="1"/>
          </p:cNvSpPr>
          <p:nvPr>
            <p:ph type="title"/>
          </p:nvPr>
        </p:nvSpPr>
        <p:spPr>
          <a:xfrm>
            <a:off x="473530" y="571500"/>
            <a:ext cx="11185070" cy="1109132"/>
          </a:xfrm>
        </p:spPr>
        <p:txBody>
          <a:bodyPr/>
          <a:lstStyle/>
          <a:p>
            <a:r>
              <a:rPr lang="en-US" sz="3200" dirty="0">
                <a:solidFill>
                  <a:srgbClr val="EBEBEB"/>
                </a:solidFill>
                <a:latin typeface="Futura Lt BT" panose="020B0402020204020303" pitchFamily="34" charset="0"/>
              </a:rPr>
              <a:t>Culture of Family/Community Collaborations and Involvement </a:t>
            </a:r>
            <a:br>
              <a:rPr lang="en-US" sz="3200" dirty="0">
                <a:solidFill>
                  <a:srgbClr val="EBEBEB"/>
                </a:solidFill>
                <a:latin typeface="Futura Lt BT" panose="020B0402020204020303" pitchFamily="34" charset="0"/>
              </a:rPr>
            </a:br>
            <a:r>
              <a:rPr lang="en-US" sz="3200" dirty="0">
                <a:solidFill>
                  <a:srgbClr val="EBEBEB"/>
                </a:solidFill>
                <a:latin typeface="Futura Lt BT" panose="020B0402020204020303" pitchFamily="34" charset="0"/>
              </a:rPr>
              <a:t>Considerations</a:t>
            </a:r>
            <a:endParaRPr lang="en-US" sz="3200" dirty="0"/>
          </a:p>
        </p:txBody>
      </p:sp>
      <p:sp>
        <p:nvSpPr>
          <p:cNvPr id="3" name="Content Placeholder 2">
            <a:extLst>
              <a:ext uri="{FF2B5EF4-FFF2-40B4-BE49-F238E27FC236}">
                <a16:creationId xmlns:a16="http://schemas.microsoft.com/office/drawing/2014/main" id="{76B02109-9B86-1114-9296-596C44C773BF}"/>
              </a:ext>
            </a:extLst>
          </p:cNvPr>
          <p:cNvSpPr>
            <a:spLocks noGrp="1"/>
          </p:cNvSpPr>
          <p:nvPr>
            <p:ph idx="1"/>
          </p:nvPr>
        </p:nvSpPr>
        <p:spPr>
          <a:xfrm>
            <a:off x="473530" y="2416629"/>
            <a:ext cx="11185070" cy="4033157"/>
          </a:xfrm>
        </p:spPr>
        <p:txBody>
          <a:bodyPr/>
          <a:lstStyle/>
          <a:p>
            <a:pPr marL="342900" indent="-342900">
              <a:buAutoNum type="arabicPeriod"/>
            </a:pPr>
            <a:r>
              <a:rPr lang="en-US" sz="2400" dirty="0">
                <a:latin typeface="Futura Lt BT" panose="020B0402020204020303" pitchFamily="34" charset="0"/>
              </a:rPr>
              <a:t>How do you make families and caregivers feel welcome in your school?</a:t>
            </a:r>
          </a:p>
          <a:p>
            <a:pPr marL="342900" indent="-342900">
              <a:buAutoNum type="arabicPeriod"/>
            </a:pPr>
            <a:r>
              <a:rPr lang="en-US" sz="2400" dirty="0">
                <a:latin typeface="Futura Lt BT" panose="020B0402020204020303" pitchFamily="34" charset="0"/>
              </a:rPr>
              <a:t>How do you appropriately involve families in setting goals and making decisions about the school?</a:t>
            </a:r>
          </a:p>
          <a:p>
            <a:pPr marL="342900" indent="-342900">
              <a:buAutoNum type="arabicPeriod"/>
            </a:pPr>
            <a:r>
              <a:rPr lang="en-US" sz="2400" dirty="0">
                <a:latin typeface="Futura Lt BT" panose="020B0402020204020303" pitchFamily="34" charset="0"/>
              </a:rPr>
              <a:t>If you gather input from families, how do they know their input has been heard and valued?</a:t>
            </a:r>
          </a:p>
          <a:p>
            <a:pPr marL="342900" indent="-342900">
              <a:buAutoNum type="arabicPeriod"/>
            </a:pPr>
            <a:r>
              <a:rPr lang="en-US" sz="2400" dirty="0">
                <a:latin typeface="Futura Lt BT" panose="020B0402020204020303" pitchFamily="34" charset="0"/>
              </a:rPr>
              <a:t>How do you provide opportunities for families to support school success?</a:t>
            </a:r>
          </a:p>
          <a:p>
            <a:pPr marL="342900" indent="-342900">
              <a:buAutoNum type="arabicPeriod"/>
            </a:pPr>
            <a:r>
              <a:rPr lang="en-US" sz="2400" dirty="0">
                <a:latin typeface="Futura Lt BT" panose="020B0402020204020303" pitchFamily="34" charset="0"/>
              </a:rPr>
              <a:t>How do you assess the effectiveness of family/community partnerships?</a:t>
            </a:r>
          </a:p>
          <a:p>
            <a:pPr marL="342900" indent="-342900">
              <a:buAutoNum type="arabicPeriod"/>
            </a:pPr>
            <a:r>
              <a:rPr lang="en-US" sz="2400" dirty="0">
                <a:latin typeface="Futura Lt BT" panose="020B0402020204020303" pitchFamily="34" charset="0"/>
              </a:rPr>
              <a:t>How do you help stakeholders connect the value of education to post-secondary success and community vitality?</a:t>
            </a:r>
          </a:p>
          <a:p>
            <a:endParaRPr lang="en-US" dirty="0"/>
          </a:p>
        </p:txBody>
      </p:sp>
    </p:spTree>
    <p:extLst>
      <p:ext uri="{BB962C8B-B14F-4D97-AF65-F5344CB8AC3E}">
        <p14:creationId xmlns:p14="http://schemas.microsoft.com/office/powerpoint/2010/main" val="2398095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544F-B066-B335-1E35-57EF7DF1D3A7}"/>
              </a:ext>
            </a:extLst>
          </p:cNvPr>
          <p:cNvSpPr>
            <a:spLocks noGrp="1"/>
          </p:cNvSpPr>
          <p:nvPr>
            <p:ph type="title"/>
          </p:nvPr>
        </p:nvSpPr>
        <p:spPr>
          <a:xfrm>
            <a:off x="461640" y="669471"/>
            <a:ext cx="11239128" cy="1159329"/>
          </a:xfrm>
        </p:spPr>
        <p:txBody>
          <a:bodyPr/>
          <a:lstStyle/>
          <a:p>
            <a:r>
              <a:rPr lang="en-US" sz="3200" dirty="0">
                <a:solidFill>
                  <a:srgbClr val="EBEBEB"/>
                </a:solidFill>
                <a:latin typeface="Futura Lt BT" panose="020B0402020204020303" pitchFamily="34" charset="0"/>
              </a:rPr>
              <a:t>Culture of Family/Community Collaborations and Involvement </a:t>
            </a:r>
            <a:br>
              <a:rPr lang="en-US" sz="3200" dirty="0">
                <a:solidFill>
                  <a:srgbClr val="EBEBEB"/>
                </a:solidFill>
                <a:latin typeface="Futura Lt BT" panose="020B0402020204020303" pitchFamily="34" charset="0"/>
              </a:rPr>
            </a:br>
            <a:r>
              <a:rPr lang="en-US" sz="3200" dirty="0">
                <a:solidFill>
                  <a:srgbClr val="EBEBEB"/>
                </a:solidFill>
                <a:latin typeface="Futura Lt BT" panose="020B0402020204020303" pitchFamily="34" charset="0"/>
              </a:rPr>
              <a:t>Level Comparison and Progression</a:t>
            </a:r>
            <a:endParaRPr lang="en-US" sz="3200" dirty="0">
              <a:latin typeface="Futura Lt BT" panose="020B0402020204020303" pitchFamily="34" charset="0"/>
            </a:endParaRPr>
          </a:p>
        </p:txBody>
      </p:sp>
      <p:pic>
        <p:nvPicPr>
          <p:cNvPr id="6" name="Picture 5">
            <a:extLst>
              <a:ext uri="{FF2B5EF4-FFF2-40B4-BE49-F238E27FC236}">
                <a16:creationId xmlns:a16="http://schemas.microsoft.com/office/drawing/2014/main" id="{2832ECD7-083F-89BD-4223-750B2EB6AC24}"/>
              </a:ext>
            </a:extLst>
          </p:cNvPr>
          <p:cNvPicPr>
            <a:picLocks noChangeAspect="1"/>
          </p:cNvPicPr>
          <p:nvPr/>
        </p:nvPicPr>
        <p:blipFill>
          <a:blip r:embed="rId3"/>
          <a:stretch>
            <a:fillRect/>
          </a:stretch>
        </p:blipFill>
        <p:spPr>
          <a:xfrm>
            <a:off x="461640" y="2060032"/>
            <a:ext cx="1609483" cy="4797968"/>
          </a:xfrm>
          <a:prstGeom prst="rect">
            <a:avLst/>
          </a:prstGeom>
        </p:spPr>
      </p:pic>
      <p:sp>
        <p:nvSpPr>
          <p:cNvPr id="7" name="TextBox 6">
            <a:extLst>
              <a:ext uri="{FF2B5EF4-FFF2-40B4-BE49-F238E27FC236}">
                <a16:creationId xmlns:a16="http://schemas.microsoft.com/office/drawing/2014/main" id="{FFDF8579-DD18-E5A2-C9FA-D759FD2F06E5}"/>
              </a:ext>
            </a:extLst>
          </p:cNvPr>
          <p:cNvSpPr txBox="1"/>
          <p:nvPr/>
        </p:nvSpPr>
        <p:spPr>
          <a:xfrm>
            <a:off x="2071123" y="2239647"/>
            <a:ext cx="9629645" cy="1354217"/>
          </a:xfrm>
          <a:prstGeom prst="rect">
            <a:avLst/>
          </a:prstGeom>
          <a:noFill/>
        </p:spPr>
        <p:txBody>
          <a:bodyPr wrap="square" rtlCol="0">
            <a:spAutoFit/>
          </a:bodyPr>
          <a:lstStyle/>
          <a:p>
            <a:pPr marL="285750" lvl="0" indent="-285750">
              <a:buFont typeface="Arial" panose="020B0604020202020204" pitchFamily="34" charset="0"/>
              <a:buChar char="•"/>
            </a:pPr>
            <a:r>
              <a:rPr lang="en-US" sz="1600" u="none" dirty="0">
                <a:latin typeface="Futura Lt BT" panose="020B0402020204020303" pitchFamily="34" charset="0"/>
              </a:rPr>
              <a:t>Helps families feel welcome via an inviting environment and opportunities for involvement.</a:t>
            </a:r>
          </a:p>
          <a:p>
            <a:pPr marL="285750" lvl="0" indent="-285750">
              <a:buFont typeface="Arial" panose="020B0604020202020204" pitchFamily="34" charset="0"/>
              <a:buChar char="•"/>
            </a:pPr>
            <a:r>
              <a:rPr lang="en-US" sz="1600" u="none" dirty="0">
                <a:latin typeface="Futura Lt BT" panose="020B0402020204020303" pitchFamily="34" charset="0"/>
              </a:rPr>
              <a:t>Works with families to identify barriers to involvement.</a:t>
            </a:r>
          </a:p>
          <a:p>
            <a:pPr marL="285750" lvl="0" indent="-285750">
              <a:buFont typeface="Arial" panose="020B0604020202020204" pitchFamily="34" charset="0"/>
              <a:buChar char="•"/>
            </a:pPr>
            <a:r>
              <a:rPr lang="en-US" sz="1600" u="none" dirty="0">
                <a:latin typeface="Futura Lt BT" panose="020B0402020204020303" pitchFamily="34" charset="0"/>
              </a:rPr>
              <a:t>Works with family reps to provide input to decisions about school goals.</a:t>
            </a:r>
          </a:p>
          <a:p>
            <a:pPr marL="285750" lvl="0" indent="-285750">
              <a:buFont typeface="Arial" panose="020B0604020202020204" pitchFamily="34" charset="0"/>
              <a:buChar char="•"/>
            </a:pPr>
            <a:r>
              <a:rPr lang="en-US" sz="1600" u="none" dirty="0">
                <a:latin typeface="Futura Lt BT" panose="020B0402020204020303" pitchFamily="34" charset="0"/>
              </a:rPr>
              <a:t>Acknowledges family/community member contributions.</a:t>
            </a:r>
          </a:p>
          <a:p>
            <a:endParaRPr lang="en-US" dirty="0"/>
          </a:p>
        </p:txBody>
      </p:sp>
      <p:sp>
        <p:nvSpPr>
          <p:cNvPr id="8" name="TextBox 7">
            <a:extLst>
              <a:ext uri="{FF2B5EF4-FFF2-40B4-BE49-F238E27FC236}">
                <a16:creationId xmlns:a16="http://schemas.microsoft.com/office/drawing/2014/main" id="{8A35C131-413D-4B95-1FB4-1D507FA7103C}"/>
              </a:ext>
            </a:extLst>
          </p:cNvPr>
          <p:cNvSpPr txBox="1"/>
          <p:nvPr/>
        </p:nvSpPr>
        <p:spPr>
          <a:xfrm>
            <a:off x="2071123" y="3543824"/>
            <a:ext cx="9659237" cy="1354217"/>
          </a:xfrm>
          <a:prstGeom prst="rect">
            <a:avLst/>
          </a:prstGeom>
          <a:noFill/>
        </p:spPr>
        <p:txBody>
          <a:bodyPr wrap="square" rtlCol="0">
            <a:spAutoFit/>
          </a:bodyPr>
          <a:lstStyle/>
          <a:p>
            <a:pPr marL="285750" lvl="0" indent="-285750">
              <a:buFont typeface="Arial" panose="020B0604020202020204" pitchFamily="34" charset="0"/>
              <a:buChar char="•"/>
            </a:pPr>
            <a:r>
              <a:rPr lang="en-US" sz="1600" u="none" dirty="0">
                <a:latin typeface="Futura Lt BT" panose="020B0402020204020303" pitchFamily="34" charset="0"/>
              </a:rPr>
              <a:t>Creates multiple opportunities for meaningful involvement.</a:t>
            </a:r>
          </a:p>
          <a:p>
            <a:pPr marL="285750" lvl="0" indent="-285750">
              <a:buFont typeface="Arial" panose="020B0604020202020204" pitchFamily="34" charset="0"/>
              <a:buChar char="•"/>
            </a:pPr>
            <a:r>
              <a:rPr lang="en-US" sz="1600" u="none" dirty="0">
                <a:latin typeface="Futura Lt BT" panose="020B0402020204020303" pitchFamily="34" charset="0"/>
              </a:rPr>
              <a:t>Works with families/staff to implement strategies to address barriers to involvement.</a:t>
            </a:r>
          </a:p>
          <a:p>
            <a:pPr marL="285750" lvl="0" indent="-285750">
              <a:buFont typeface="Arial" panose="020B0604020202020204" pitchFamily="34" charset="0"/>
              <a:buChar char="•"/>
            </a:pPr>
            <a:r>
              <a:rPr lang="en-US" sz="1600" u="none" dirty="0">
                <a:latin typeface="Futura Lt BT" panose="020B0402020204020303" pitchFamily="34" charset="0"/>
              </a:rPr>
              <a:t>Works with families and community to provide input to decisions about school goals and program.</a:t>
            </a:r>
          </a:p>
          <a:p>
            <a:pPr marL="285750" lvl="0" indent="-285750">
              <a:buFont typeface="Arial" panose="020B0604020202020204" pitchFamily="34" charset="0"/>
              <a:buChar char="•"/>
            </a:pPr>
            <a:r>
              <a:rPr lang="en-US" sz="1600" u="none" dirty="0">
                <a:latin typeface="Futura Lt BT" panose="020B0402020204020303" pitchFamily="34" charset="0"/>
              </a:rPr>
              <a:t>Acknowledges family/community contributions and ensures family/community members feel values.</a:t>
            </a:r>
          </a:p>
          <a:p>
            <a:endParaRPr lang="en-US" dirty="0"/>
          </a:p>
        </p:txBody>
      </p:sp>
      <p:sp>
        <p:nvSpPr>
          <p:cNvPr id="9" name="TextBox 8">
            <a:extLst>
              <a:ext uri="{FF2B5EF4-FFF2-40B4-BE49-F238E27FC236}">
                <a16:creationId xmlns:a16="http://schemas.microsoft.com/office/drawing/2014/main" id="{C6890478-516E-CAB3-E33B-CDED70622BA9}"/>
              </a:ext>
            </a:extLst>
          </p:cNvPr>
          <p:cNvSpPr txBox="1"/>
          <p:nvPr/>
        </p:nvSpPr>
        <p:spPr>
          <a:xfrm>
            <a:off x="2071123" y="4898041"/>
            <a:ext cx="9659237" cy="1846659"/>
          </a:xfrm>
          <a:prstGeom prst="rect">
            <a:avLst/>
          </a:prstGeom>
          <a:noFill/>
        </p:spPr>
        <p:txBody>
          <a:bodyPr wrap="square" rtlCol="0">
            <a:spAutoFit/>
          </a:bodyPr>
          <a:lstStyle/>
          <a:p>
            <a:pPr marL="285750" lvl="0" indent="-285750">
              <a:buFont typeface="Arial" panose="020B0604020202020204" pitchFamily="34" charset="0"/>
              <a:buChar char="•"/>
            </a:pPr>
            <a:r>
              <a:rPr lang="en-US" sz="1600" u="none" dirty="0">
                <a:latin typeface="Futura Lt BT" panose="020B0402020204020303" pitchFamily="34" charset="0"/>
              </a:rPr>
              <a:t>Actively monitors family/community involvement and adjusts as needed to create new opportunities for involvement.</a:t>
            </a:r>
          </a:p>
          <a:p>
            <a:pPr marL="285750" lvl="0" indent="-285750">
              <a:buFont typeface="Arial" panose="020B0604020202020204" pitchFamily="34" charset="0"/>
              <a:buChar char="•"/>
            </a:pPr>
            <a:r>
              <a:rPr lang="en-US" sz="1600" u="none" dirty="0">
                <a:latin typeface="Futura Lt BT" panose="020B0402020204020303" pitchFamily="34" charset="0"/>
              </a:rPr>
              <a:t>Communicates the value of education to postsecondary success and community vitality and engages families/community members in conveying the same message to others.</a:t>
            </a:r>
          </a:p>
          <a:p>
            <a:pPr marL="285750" lvl="0" indent="-285750">
              <a:buFont typeface="Arial" panose="020B0604020202020204" pitchFamily="34" charset="0"/>
              <a:buChar char="•"/>
            </a:pPr>
            <a:r>
              <a:rPr lang="en-US" sz="1600" u="none" dirty="0">
                <a:latin typeface="Futura Lt BT" panose="020B0402020204020303" pitchFamily="34" charset="0"/>
              </a:rPr>
              <a:t>Principal routinely monitors effectiveness of family/community member involvement.</a:t>
            </a:r>
          </a:p>
          <a:p>
            <a:pPr marL="285750" lvl="0" indent="-285750">
              <a:buFont typeface="Arial" panose="020B0604020202020204" pitchFamily="34" charset="0"/>
              <a:buChar char="•"/>
            </a:pPr>
            <a:r>
              <a:rPr lang="en-US" sz="1600" u="none" dirty="0">
                <a:latin typeface="Futura Lt BT" panose="020B0402020204020303" pitchFamily="34" charset="0"/>
              </a:rPr>
              <a:t>Engages family/community members in improving effectiveness of partnerships.</a:t>
            </a:r>
          </a:p>
          <a:p>
            <a:endParaRPr lang="en-US" dirty="0"/>
          </a:p>
        </p:txBody>
      </p:sp>
    </p:spTree>
    <p:extLst>
      <p:ext uri="{BB962C8B-B14F-4D97-AF65-F5344CB8AC3E}">
        <p14:creationId xmlns:p14="http://schemas.microsoft.com/office/powerpoint/2010/main" val="17827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0">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3" name="Freeform: Shape 14">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4"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F91E4E4C-DCC3-485E-EB43-68900985FB5E}"/>
              </a:ext>
            </a:extLst>
          </p:cNvPr>
          <p:cNvSpPr>
            <a:spLocks noGrp="1"/>
          </p:cNvSpPr>
          <p:nvPr>
            <p:ph type="title"/>
          </p:nvPr>
        </p:nvSpPr>
        <p:spPr>
          <a:xfrm>
            <a:off x="655215" y="1143001"/>
            <a:ext cx="5132438" cy="3102428"/>
          </a:xfrm>
        </p:spPr>
        <p:txBody>
          <a:bodyPr>
            <a:normAutofit/>
          </a:bodyPr>
          <a:lstStyle/>
          <a:p>
            <a:r>
              <a:rPr lang="en-US" dirty="0">
                <a:solidFill>
                  <a:srgbClr val="EBEBEB"/>
                </a:solidFill>
                <a:latin typeface="Futura Lt BT" panose="020B0402020204020303" pitchFamily="34" charset="0"/>
              </a:rPr>
              <a:t>Two Way Communication with Internal and External Audiences</a:t>
            </a:r>
          </a:p>
        </p:txBody>
      </p:sp>
      <p:sp>
        <p:nvSpPr>
          <p:cNvPr id="19" name="Rectangle 18">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4391A8C-E634-E016-1E90-9FA76B9429EB}"/>
              </a:ext>
            </a:extLst>
          </p:cNvPr>
          <p:cNvSpPr>
            <a:spLocks noGrp="1"/>
          </p:cNvSpPr>
          <p:nvPr>
            <p:ph idx="1"/>
          </p:nvPr>
        </p:nvSpPr>
        <p:spPr>
          <a:xfrm>
            <a:off x="641206" y="3538378"/>
            <a:ext cx="2762863" cy="1848465"/>
          </a:xfrm>
        </p:spPr>
        <p:txBody>
          <a:bodyPr anchor="ctr">
            <a:normAutofit/>
          </a:bodyPr>
          <a:lstStyle/>
          <a:p>
            <a:pPr marL="0" indent="0">
              <a:buNone/>
            </a:pPr>
            <a:r>
              <a:rPr lang="en-US" dirty="0">
                <a:solidFill>
                  <a:srgbClr val="FFFFFF"/>
                </a:solidFill>
                <a:latin typeface="Futura Lt BT" panose="020B0402020204020303" pitchFamily="34" charset="0"/>
              </a:rPr>
              <a:t>Domain 5.2</a:t>
            </a:r>
          </a:p>
        </p:txBody>
      </p:sp>
      <p:pic>
        <p:nvPicPr>
          <p:cNvPr id="5" name="Picture 4">
            <a:extLst>
              <a:ext uri="{FF2B5EF4-FFF2-40B4-BE49-F238E27FC236}">
                <a16:creationId xmlns:a16="http://schemas.microsoft.com/office/drawing/2014/main" id="{8E0CFC1C-3A80-DDD0-7136-D0A625779399}"/>
              </a:ext>
            </a:extLst>
          </p:cNvPr>
          <p:cNvPicPr>
            <a:picLocks noChangeAspect="1"/>
          </p:cNvPicPr>
          <p:nvPr/>
        </p:nvPicPr>
        <p:blipFill>
          <a:blip r:embed="rId3"/>
          <a:stretch>
            <a:fillRect/>
          </a:stretch>
        </p:blipFill>
        <p:spPr>
          <a:xfrm>
            <a:off x="6688193" y="-1783334"/>
            <a:ext cx="4596782" cy="5852667"/>
          </a:xfrm>
          <a:prstGeom prst="rect">
            <a:avLst/>
          </a:prstGeom>
        </p:spPr>
      </p:pic>
      <p:pic>
        <p:nvPicPr>
          <p:cNvPr id="6" name="Picture 5">
            <a:extLst>
              <a:ext uri="{FF2B5EF4-FFF2-40B4-BE49-F238E27FC236}">
                <a16:creationId xmlns:a16="http://schemas.microsoft.com/office/drawing/2014/main" id="{188A986D-8096-353C-4598-645C7ADA7D0F}"/>
              </a:ext>
            </a:extLst>
          </p:cNvPr>
          <p:cNvPicPr>
            <a:picLocks noChangeAspect="1"/>
          </p:cNvPicPr>
          <p:nvPr/>
        </p:nvPicPr>
        <p:blipFill>
          <a:blip r:embed="rId4"/>
          <a:stretch>
            <a:fillRect/>
          </a:stretch>
        </p:blipFill>
        <p:spPr>
          <a:xfrm>
            <a:off x="7225259" y="2046540"/>
            <a:ext cx="3566469" cy="3151905"/>
          </a:xfrm>
          <a:prstGeom prst="rect">
            <a:avLst/>
          </a:prstGeom>
        </p:spPr>
      </p:pic>
      <p:pic>
        <p:nvPicPr>
          <p:cNvPr id="7" name="Picture 6">
            <a:extLst>
              <a:ext uri="{FF2B5EF4-FFF2-40B4-BE49-F238E27FC236}">
                <a16:creationId xmlns:a16="http://schemas.microsoft.com/office/drawing/2014/main" id="{04CAB854-7725-B453-70BB-BA9B62F21763}"/>
              </a:ext>
            </a:extLst>
          </p:cNvPr>
          <p:cNvPicPr>
            <a:picLocks noChangeAspect="1"/>
          </p:cNvPicPr>
          <p:nvPr/>
        </p:nvPicPr>
        <p:blipFill>
          <a:blip r:embed="rId5"/>
          <a:stretch>
            <a:fillRect/>
          </a:stretch>
        </p:blipFill>
        <p:spPr>
          <a:xfrm>
            <a:off x="6884727" y="5199584"/>
            <a:ext cx="4163510" cy="1676149"/>
          </a:xfrm>
          <a:prstGeom prst="rect">
            <a:avLst/>
          </a:prstGeom>
        </p:spPr>
      </p:pic>
    </p:spTree>
    <p:extLst>
      <p:ext uri="{BB962C8B-B14F-4D97-AF65-F5344CB8AC3E}">
        <p14:creationId xmlns:p14="http://schemas.microsoft.com/office/powerpoint/2010/main" val="330600929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1CFE-9C8B-C57A-499C-E5A429D9D0F4}"/>
              </a:ext>
            </a:extLst>
          </p:cNvPr>
          <p:cNvSpPr>
            <a:spLocks noGrp="1"/>
          </p:cNvSpPr>
          <p:nvPr>
            <p:ph type="title"/>
          </p:nvPr>
        </p:nvSpPr>
        <p:spPr>
          <a:xfrm>
            <a:off x="473530" y="571500"/>
            <a:ext cx="11185070" cy="1109132"/>
          </a:xfrm>
        </p:spPr>
        <p:txBody>
          <a:bodyPr/>
          <a:lstStyle/>
          <a:p>
            <a:r>
              <a:rPr lang="en-US" sz="3200" dirty="0">
                <a:solidFill>
                  <a:srgbClr val="EBEBEB"/>
                </a:solidFill>
                <a:latin typeface="Futura Lt BT" panose="020B0402020204020303" pitchFamily="34" charset="0"/>
              </a:rPr>
              <a:t>Two Way Communication with Internal and External Audiences</a:t>
            </a:r>
            <a:br>
              <a:rPr lang="en-US" sz="3200" dirty="0">
                <a:solidFill>
                  <a:srgbClr val="EBEBEB"/>
                </a:solidFill>
                <a:latin typeface="Futura Lt BT" panose="020B0402020204020303" pitchFamily="34" charset="0"/>
              </a:rPr>
            </a:br>
            <a:r>
              <a:rPr lang="en-US" sz="3200" dirty="0">
                <a:solidFill>
                  <a:srgbClr val="EBEBEB"/>
                </a:solidFill>
                <a:latin typeface="Futura Lt BT" panose="020B0402020204020303" pitchFamily="34" charset="0"/>
              </a:rPr>
              <a:t>Considerations</a:t>
            </a:r>
            <a:endParaRPr lang="en-US" sz="3200" dirty="0"/>
          </a:p>
        </p:txBody>
      </p:sp>
      <p:sp>
        <p:nvSpPr>
          <p:cNvPr id="3" name="Content Placeholder 2">
            <a:extLst>
              <a:ext uri="{FF2B5EF4-FFF2-40B4-BE49-F238E27FC236}">
                <a16:creationId xmlns:a16="http://schemas.microsoft.com/office/drawing/2014/main" id="{76B02109-9B86-1114-9296-596C44C773BF}"/>
              </a:ext>
            </a:extLst>
          </p:cNvPr>
          <p:cNvSpPr>
            <a:spLocks noGrp="1"/>
          </p:cNvSpPr>
          <p:nvPr>
            <p:ph idx="1"/>
          </p:nvPr>
        </p:nvSpPr>
        <p:spPr>
          <a:xfrm>
            <a:off x="473530" y="2416629"/>
            <a:ext cx="11185070" cy="4033157"/>
          </a:xfrm>
        </p:spPr>
        <p:txBody>
          <a:bodyPr>
            <a:normAutofit fontScale="92500" lnSpcReduction="10000"/>
          </a:bodyPr>
          <a:lstStyle/>
          <a:p>
            <a:pPr marL="342900" indent="-342900">
              <a:buAutoNum type="arabicPeriod"/>
            </a:pPr>
            <a:r>
              <a:rPr lang="en-US" sz="2400" dirty="0">
                <a:latin typeface="Futura Lt BT" panose="020B0402020204020303" pitchFamily="34" charset="0"/>
              </a:rPr>
              <a:t>What are the ways in which you communicate with staff, students, families, and communities?</a:t>
            </a:r>
          </a:p>
          <a:p>
            <a:pPr marL="342900" indent="-342900">
              <a:buAutoNum type="arabicPeriod"/>
            </a:pPr>
            <a:r>
              <a:rPr lang="en-US" sz="2400" dirty="0">
                <a:latin typeface="Futura Lt BT" panose="020B0402020204020303" pitchFamily="34" charset="0"/>
              </a:rPr>
              <a:t>How have you taken into consideration the demographics of your school when communicating with stakeholders?</a:t>
            </a:r>
          </a:p>
          <a:p>
            <a:pPr marL="342900" indent="-342900">
              <a:buAutoNum type="arabicPeriod"/>
            </a:pPr>
            <a:r>
              <a:rPr lang="en-US" sz="2400" dirty="0">
                <a:latin typeface="Futura Lt BT" panose="020B0402020204020303" pitchFamily="34" charset="0"/>
              </a:rPr>
              <a:t>If you are gathering input from stakeholders, how have you used the input in your decision making?  </a:t>
            </a:r>
          </a:p>
          <a:p>
            <a:pPr marL="342900" indent="-342900">
              <a:buAutoNum type="arabicPeriod"/>
            </a:pPr>
            <a:r>
              <a:rPr lang="en-US" sz="2400" dirty="0">
                <a:latin typeface="Futura Lt BT" panose="020B0402020204020303" pitchFamily="34" charset="0"/>
              </a:rPr>
              <a:t>Do you communicate with stakeholders about how you have used their input in decision making?  If so, how?</a:t>
            </a:r>
          </a:p>
          <a:p>
            <a:pPr marL="342900" indent="-342900">
              <a:buAutoNum type="arabicPeriod"/>
            </a:pPr>
            <a:r>
              <a:rPr lang="en-US" sz="2400" dirty="0">
                <a:latin typeface="Futura Lt BT" panose="020B0402020204020303" pitchFamily="34" charset="0"/>
              </a:rPr>
              <a:t>Have you considered the role of students as stakeholders? If so, how? The Danielson Model frequently addresses students becoming leaders of their own learning.  How do you involve students in decision making and leadership in the school at large?</a:t>
            </a:r>
          </a:p>
          <a:p>
            <a:pPr marL="342900" indent="-342900">
              <a:buAutoNum type="arabicPeriod"/>
            </a:pPr>
            <a:endParaRPr lang="en-US" sz="2400" dirty="0"/>
          </a:p>
          <a:p>
            <a:endParaRPr lang="en-US" dirty="0"/>
          </a:p>
        </p:txBody>
      </p:sp>
    </p:spTree>
    <p:extLst>
      <p:ext uri="{BB962C8B-B14F-4D97-AF65-F5344CB8AC3E}">
        <p14:creationId xmlns:p14="http://schemas.microsoft.com/office/powerpoint/2010/main" val="3962439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544F-B066-B335-1E35-57EF7DF1D3A7}"/>
              </a:ext>
            </a:extLst>
          </p:cNvPr>
          <p:cNvSpPr>
            <a:spLocks noGrp="1"/>
          </p:cNvSpPr>
          <p:nvPr>
            <p:ph type="title"/>
          </p:nvPr>
        </p:nvSpPr>
        <p:spPr>
          <a:xfrm>
            <a:off x="461640" y="669471"/>
            <a:ext cx="11239128" cy="1159329"/>
          </a:xfrm>
        </p:spPr>
        <p:txBody>
          <a:bodyPr/>
          <a:lstStyle/>
          <a:p>
            <a:r>
              <a:rPr lang="en-US" sz="3200" dirty="0">
                <a:solidFill>
                  <a:srgbClr val="EBEBEB"/>
                </a:solidFill>
                <a:latin typeface="Futura Lt BT" panose="020B0402020204020303" pitchFamily="34" charset="0"/>
              </a:rPr>
              <a:t>Two Way Communication with Internal and External Audiences</a:t>
            </a:r>
            <a:br>
              <a:rPr lang="en-US" sz="3200" dirty="0">
                <a:solidFill>
                  <a:srgbClr val="EBEBEB"/>
                </a:solidFill>
                <a:latin typeface="Futura Lt BT" panose="020B0402020204020303" pitchFamily="34" charset="0"/>
              </a:rPr>
            </a:br>
            <a:r>
              <a:rPr lang="en-US" sz="3200" dirty="0">
                <a:solidFill>
                  <a:srgbClr val="EBEBEB"/>
                </a:solidFill>
                <a:latin typeface="Futura Lt BT" panose="020B0402020204020303" pitchFamily="34" charset="0"/>
              </a:rPr>
              <a:t>Level Comparison and Progression</a:t>
            </a:r>
            <a:endParaRPr lang="en-US" sz="3200" dirty="0">
              <a:latin typeface="Futura Lt BT" panose="020B0402020204020303" pitchFamily="34" charset="0"/>
            </a:endParaRPr>
          </a:p>
        </p:txBody>
      </p:sp>
      <p:pic>
        <p:nvPicPr>
          <p:cNvPr id="6" name="Picture 5">
            <a:extLst>
              <a:ext uri="{FF2B5EF4-FFF2-40B4-BE49-F238E27FC236}">
                <a16:creationId xmlns:a16="http://schemas.microsoft.com/office/drawing/2014/main" id="{2832ECD7-083F-89BD-4223-750B2EB6AC24}"/>
              </a:ext>
            </a:extLst>
          </p:cNvPr>
          <p:cNvPicPr>
            <a:picLocks noChangeAspect="1"/>
          </p:cNvPicPr>
          <p:nvPr/>
        </p:nvPicPr>
        <p:blipFill>
          <a:blip r:embed="rId3"/>
          <a:stretch>
            <a:fillRect/>
          </a:stretch>
        </p:blipFill>
        <p:spPr>
          <a:xfrm>
            <a:off x="461640" y="2060032"/>
            <a:ext cx="1609483" cy="4797968"/>
          </a:xfrm>
          <a:prstGeom prst="rect">
            <a:avLst/>
          </a:prstGeom>
        </p:spPr>
      </p:pic>
      <p:sp>
        <p:nvSpPr>
          <p:cNvPr id="7" name="TextBox 6">
            <a:extLst>
              <a:ext uri="{FF2B5EF4-FFF2-40B4-BE49-F238E27FC236}">
                <a16:creationId xmlns:a16="http://schemas.microsoft.com/office/drawing/2014/main" id="{FFDF8579-DD18-E5A2-C9FA-D759FD2F06E5}"/>
              </a:ext>
            </a:extLst>
          </p:cNvPr>
          <p:cNvSpPr txBox="1"/>
          <p:nvPr/>
        </p:nvSpPr>
        <p:spPr>
          <a:xfrm>
            <a:off x="2071123" y="2239647"/>
            <a:ext cx="9629645" cy="1354217"/>
          </a:xfrm>
          <a:prstGeom prst="rect">
            <a:avLst/>
          </a:prstGeom>
          <a:noFill/>
        </p:spPr>
        <p:txBody>
          <a:bodyPr wrap="square" rtlCol="0">
            <a:spAutoFit/>
          </a:bodyPr>
          <a:lstStyle/>
          <a:p>
            <a:pPr marL="285750" lvl="0" indent="-285750">
              <a:buFont typeface="Arial" panose="020B0604020202020204" pitchFamily="34" charset="0"/>
              <a:buChar char="•"/>
            </a:pPr>
            <a:r>
              <a:rPr lang="en-US" sz="1600" u="none" dirty="0">
                <a:latin typeface="Futura Lt BT" panose="020B0402020204020303" pitchFamily="34" charset="0"/>
              </a:rPr>
              <a:t>Communicates frequently with parents and staff using multiple methods of communication.</a:t>
            </a:r>
          </a:p>
          <a:p>
            <a:pPr marL="285750" lvl="0" indent="-285750">
              <a:buFont typeface="Arial" panose="020B0604020202020204" pitchFamily="34" charset="0"/>
              <a:buChar char="•"/>
            </a:pPr>
            <a:r>
              <a:rPr lang="en-US" sz="1600" u="none" dirty="0">
                <a:latin typeface="Futura Lt BT" panose="020B0402020204020303" pitchFamily="34" charset="0"/>
              </a:rPr>
              <a:t>Provides stakeholders with multiple methods to communicate with the school.</a:t>
            </a:r>
          </a:p>
          <a:p>
            <a:pPr marL="285750" lvl="0" indent="-285750">
              <a:buFont typeface="Arial" panose="020B0604020202020204" pitchFamily="34" charset="0"/>
              <a:buChar char="•"/>
            </a:pPr>
            <a:r>
              <a:rPr lang="en-US" sz="1600" u="none" dirty="0">
                <a:latin typeface="Futura Lt BT" panose="020B0402020204020303" pitchFamily="34" charset="0"/>
              </a:rPr>
              <a:t>Communicates in a clear and understandable manner.</a:t>
            </a:r>
          </a:p>
          <a:p>
            <a:pPr marL="285750" lvl="0" indent="-285750">
              <a:buFont typeface="Arial" panose="020B0604020202020204" pitchFamily="34" charset="0"/>
              <a:buChar char="•"/>
            </a:pPr>
            <a:r>
              <a:rPr lang="en-US" sz="1600" u="none" dirty="0">
                <a:latin typeface="Futura Lt BT" panose="020B0402020204020303" pitchFamily="34" charset="0"/>
              </a:rPr>
              <a:t>Utilizes some of the information provided by stakeholders.</a:t>
            </a:r>
          </a:p>
          <a:p>
            <a:endParaRPr lang="en-US" dirty="0"/>
          </a:p>
        </p:txBody>
      </p:sp>
      <p:sp>
        <p:nvSpPr>
          <p:cNvPr id="8" name="TextBox 7">
            <a:extLst>
              <a:ext uri="{FF2B5EF4-FFF2-40B4-BE49-F238E27FC236}">
                <a16:creationId xmlns:a16="http://schemas.microsoft.com/office/drawing/2014/main" id="{8A35C131-413D-4B95-1FB4-1D507FA7103C}"/>
              </a:ext>
            </a:extLst>
          </p:cNvPr>
          <p:cNvSpPr txBox="1"/>
          <p:nvPr/>
        </p:nvSpPr>
        <p:spPr>
          <a:xfrm>
            <a:off x="2071123" y="3593864"/>
            <a:ext cx="9659237" cy="1600438"/>
          </a:xfrm>
          <a:prstGeom prst="rect">
            <a:avLst/>
          </a:prstGeom>
          <a:noFill/>
        </p:spPr>
        <p:txBody>
          <a:bodyPr wrap="square" rtlCol="0">
            <a:spAutoFit/>
          </a:bodyPr>
          <a:lstStyle/>
          <a:p>
            <a:pPr marL="285750" lvl="0" indent="-285750">
              <a:buFont typeface="Arial" panose="020B0604020202020204" pitchFamily="34" charset="0"/>
              <a:buChar char="•"/>
            </a:pPr>
            <a:r>
              <a:rPr lang="en-US" sz="1600" u="none" dirty="0">
                <a:latin typeface="Futura Lt BT" panose="020B0402020204020303" pitchFamily="34" charset="0"/>
              </a:rPr>
              <a:t>Builds effective two-way communication systems between stakeholders and the school utilizing multiple accessible methods.</a:t>
            </a:r>
          </a:p>
          <a:p>
            <a:pPr marL="285750" lvl="0" indent="-285750">
              <a:buFont typeface="Arial" panose="020B0604020202020204" pitchFamily="34" charset="0"/>
              <a:buChar char="•"/>
            </a:pPr>
            <a:r>
              <a:rPr lang="en-US" sz="1600" u="none" dirty="0">
                <a:latin typeface="Futura Lt BT" panose="020B0402020204020303" pitchFamily="34" charset="0"/>
              </a:rPr>
              <a:t>Skillfully and clearly communicates information tailored to the audience.</a:t>
            </a:r>
          </a:p>
          <a:p>
            <a:pPr marL="285750" lvl="0" indent="-285750">
              <a:buFont typeface="Arial" panose="020B0604020202020204" pitchFamily="34" charset="0"/>
              <a:buChar char="•"/>
            </a:pPr>
            <a:r>
              <a:rPr lang="en-US" sz="1600" u="none" dirty="0">
                <a:latin typeface="Futura Lt BT" panose="020B0402020204020303" pitchFamily="34" charset="0"/>
              </a:rPr>
              <a:t>Considers all information provided by stakeholders when making decisions.</a:t>
            </a:r>
          </a:p>
          <a:p>
            <a:pPr lvl="0"/>
            <a:endParaRPr lang="en-US" sz="1600" u="none" dirty="0">
              <a:latin typeface="Futura Lt BT" panose="020B0402020204020303" pitchFamily="34" charset="0"/>
            </a:endParaRPr>
          </a:p>
          <a:p>
            <a:endParaRPr lang="en-US" dirty="0"/>
          </a:p>
        </p:txBody>
      </p:sp>
      <p:sp>
        <p:nvSpPr>
          <p:cNvPr id="9" name="TextBox 8">
            <a:extLst>
              <a:ext uri="{FF2B5EF4-FFF2-40B4-BE49-F238E27FC236}">
                <a16:creationId xmlns:a16="http://schemas.microsoft.com/office/drawing/2014/main" id="{C6890478-516E-CAB3-E33B-CDED70622BA9}"/>
              </a:ext>
            </a:extLst>
          </p:cNvPr>
          <p:cNvSpPr txBox="1"/>
          <p:nvPr/>
        </p:nvSpPr>
        <p:spPr>
          <a:xfrm>
            <a:off x="2071123" y="4898041"/>
            <a:ext cx="9659237" cy="2092881"/>
          </a:xfrm>
          <a:prstGeom prst="rect">
            <a:avLst/>
          </a:prstGeom>
          <a:noFill/>
        </p:spPr>
        <p:txBody>
          <a:bodyPr wrap="square" rtlCol="0">
            <a:spAutoFit/>
          </a:bodyPr>
          <a:lstStyle/>
          <a:p>
            <a:pPr marL="285750" lvl="0" indent="-285750">
              <a:buFont typeface="Arial" panose="020B0604020202020204" pitchFamily="34" charset="0"/>
              <a:buChar char="•"/>
            </a:pPr>
            <a:r>
              <a:rPr lang="en-US" sz="1600" u="none" dirty="0">
                <a:latin typeface="Futura Lt BT" panose="020B0402020204020303" pitchFamily="34" charset="0"/>
              </a:rPr>
              <a:t>Moves beyond typical communication practices to develop relationships via home visits, technology, and visiting community groups.</a:t>
            </a:r>
          </a:p>
          <a:p>
            <a:pPr marL="285750" lvl="0" indent="-285750">
              <a:buFont typeface="Arial" panose="020B0604020202020204" pitchFamily="34" charset="0"/>
              <a:buChar char="•"/>
            </a:pPr>
            <a:r>
              <a:rPr lang="en-US" sz="1600" u="none" dirty="0">
                <a:latin typeface="Futura Lt BT" panose="020B0402020204020303" pitchFamily="34" charset="0"/>
              </a:rPr>
              <a:t>Creates and promotes opportunities for stakeholders to share their experiences and viewpoints, i.e. focus groups, open forums, surveys, etc.</a:t>
            </a:r>
          </a:p>
          <a:p>
            <a:pPr marL="285750" lvl="0" indent="-285750">
              <a:buFont typeface="Arial" panose="020B0604020202020204" pitchFamily="34" charset="0"/>
              <a:buChar char="•"/>
            </a:pPr>
            <a:r>
              <a:rPr lang="en-US" sz="1600" u="none" dirty="0">
                <a:latin typeface="Futura Lt BT" panose="020B0402020204020303" pitchFamily="34" charset="0"/>
              </a:rPr>
              <a:t>Tracks the impact of interactions with stakeholders by revising and expanding the scope of communications.</a:t>
            </a:r>
          </a:p>
          <a:p>
            <a:pPr marL="285750" lvl="0" indent="-285750">
              <a:buFont typeface="Arial" panose="020B0604020202020204" pitchFamily="34" charset="0"/>
              <a:buChar char="•"/>
            </a:pPr>
            <a:r>
              <a:rPr lang="en-US" sz="1600" u="none" dirty="0">
                <a:latin typeface="Futura Lt BT" panose="020B0402020204020303" pitchFamily="34" charset="0"/>
              </a:rPr>
              <a:t>Monitors and tracks the success of different communication approaches.</a:t>
            </a:r>
          </a:p>
          <a:p>
            <a:pPr marL="285750" lvl="0" indent="-285750">
              <a:buFont typeface="Arial" panose="020B0604020202020204" pitchFamily="34" charset="0"/>
              <a:buChar char="•"/>
            </a:pPr>
            <a:r>
              <a:rPr lang="en-US" sz="1600" u="none" dirty="0">
                <a:latin typeface="Futura Lt BT" panose="020B0402020204020303" pitchFamily="34" charset="0"/>
              </a:rPr>
              <a:t>Conveys information about how input was used in making decisions.</a:t>
            </a:r>
          </a:p>
          <a:p>
            <a:endParaRPr lang="en-US" dirty="0"/>
          </a:p>
        </p:txBody>
      </p:sp>
    </p:spTree>
    <p:extLst>
      <p:ext uri="{BB962C8B-B14F-4D97-AF65-F5344CB8AC3E}">
        <p14:creationId xmlns:p14="http://schemas.microsoft.com/office/powerpoint/2010/main" val="155308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246EDBB-605C-796B-E6D1-537E6FBFA377}"/>
              </a:ext>
            </a:extLst>
          </p:cNvPr>
          <p:cNvSpPr>
            <a:spLocks noGrp="1"/>
          </p:cNvSpPr>
          <p:nvPr>
            <p:ph type="title"/>
          </p:nvPr>
        </p:nvSpPr>
        <p:spPr>
          <a:xfrm>
            <a:off x="886600" y="973668"/>
            <a:ext cx="3742333" cy="3244170"/>
          </a:xfrm>
        </p:spPr>
        <p:txBody>
          <a:bodyPr>
            <a:normAutofit/>
          </a:bodyPr>
          <a:lstStyle/>
          <a:p>
            <a:r>
              <a:rPr lang="en-US" sz="4000" dirty="0">
                <a:solidFill>
                  <a:schemeClr val="tx1"/>
                </a:solidFill>
                <a:latin typeface="Futura Lt BT" panose="020B0402020204020303" pitchFamily="34" charset="0"/>
              </a:rPr>
              <a:t>Culture of Dignity, Fairness, and Respect</a:t>
            </a:r>
          </a:p>
        </p:txBody>
      </p:sp>
      <p:pic>
        <p:nvPicPr>
          <p:cNvPr id="4" name="Picture 3" descr="A landscape with trees and fog&#10;&#10;Description automatically generated with low confidence">
            <a:extLst>
              <a:ext uri="{FF2B5EF4-FFF2-40B4-BE49-F238E27FC236}">
                <a16:creationId xmlns:a16="http://schemas.microsoft.com/office/drawing/2014/main" id="{41C18340-F4DF-75F1-7399-1DB3A7ADC898}"/>
              </a:ext>
            </a:extLst>
          </p:cNvPr>
          <p:cNvPicPr>
            <a:picLocks noChangeAspect="1"/>
          </p:cNvPicPr>
          <p:nvPr/>
        </p:nvPicPr>
        <p:blipFill rotWithShape="1">
          <a:blip r:embed="rId3"/>
          <a:srcRect r="18745" b="1"/>
          <a:stretch/>
        </p:blipFill>
        <p:spPr>
          <a:xfrm>
            <a:off x="5194607" y="803751"/>
            <a:ext cx="6391533" cy="5250498"/>
          </a:xfrm>
          <a:prstGeom prst="rect">
            <a:avLst/>
          </a:prstGeom>
        </p:spPr>
      </p:pic>
      <p:sp>
        <p:nvSpPr>
          <p:cNvPr id="15" name="Rectangle 14">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D86EC68-E780-0275-9A8D-D8E11BC2DC10}"/>
              </a:ext>
            </a:extLst>
          </p:cNvPr>
          <p:cNvSpPr>
            <a:spLocks noGrp="1"/>
          </p:cNvSpPr>
          <p:nvPr>
            <p:ph idx="1"/>
          </p:nvPr>
        </p:nvSpPr>
        <p:spPr>
          <a:xfrm>
            <a:off x="886600" y="4219425"/>
            <a:ext cx="3133726" cy="1020232"/>
          </a:xfrm>
        </p:spPr>
        <p:txBody>
          <a:bodyPr>
            <a:normAutofit/>
          </a:bodyPr>
          <a:lstStyle/>
          <a:p>
            <a:pPr marL="0" indent="0">
              <a:buNone/>
            </a:pPr>
            <a:r>
              <a:rPr lang="en-US" dirty="0">
                <a:solidFill>
                  <a:schemeClr val="tx1"/>
                </a:solidFill>
                <a:latin typeface="Futura Lt BT" panose="020B0402020204020303" pitchFamily="34" charset="0"/>
              </a:rPr>
              <a:t>Domain 5.3</a:t>
            </a:r>
          </a:p>
        </p:txBody>
      </p:sp>
      <p:sp>
        <p:nvSpPr>
          <p:cNvPr id="21"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5" name="TextBox 4">
            <a:extLst>
              <a:ext uri="{FF2B5EF4-FFF2-40B4-BE49-F238E27FC236}">
                <a16:creationId xmlns:a16="http://schemas.microsoft.com/office/drawing/2014/main" id="{78204EBF-DC34-D1B0-EF3B-37D9BC2EAF8F}"/>
              </a:ext>
            </a:extLst>
          </p:cNvPr>
          <p:cNvSpPr txBox="1"/>
          <p:nvPr/>
        </p:nvSpPr>
        <p:spPr>
          <a:xfrm>
            <a:off x="5959928" y="6237514"/>
            <a:ext cx="2234075" cy="369332"/>
          </a:xfrm>
          <a:prstGeom prst="rect">
            <a:avLst/>
          </a:prstGeom>
          <a:noFill/>
        </p:spPr>
        <p:txBody>
          <a:bodyPr wrap="square" rtlCol="0">
            <a:spAutoFit/>
          </a:bodyPr>
          <a:lstStyle/>
          <a:p>
            <a:r>
              <a:rPr lang="en-US" dirty="0">
                <a:solidFill>
                  <a:schemeClr val="bg1"/>
                </a:solidFill>
                <a:latin typeface="Futura Lt BT" panose="020B0402020204020303" pitchFamily="34" charset="0"/>
              </a:rPr>
              <a:t>Maya Angelou</a:t>
            </a:r>
          </a:p>
        </p:txBody>
      </p:sp>
    </p:spTree>
    <p:extLst>
      <p:ext uri="{BB962C8B-B14F-4D97-AF65-F5344CB8AC3E}">
        <p14:creationId xmlns:p14="http://schemas.microsoft.com/office/powerpoint/2010/main" val="1307589833"/>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260d0cd-db01-4cbd-9425-961b5769df06&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a1dfc32a-93f8-409e-88f7-da27a78d56d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9794CFAA299147B2E1944CDB1E891E" ma:contentTypeVersion="14" ma:contentTypeDescription="Create a new document." ma:contentTypeScope="" ma:versionID="b5918f26653a74d17a12134b644d4de7">
  <xsd:schema xmlns:xsd="http://www.w3.org/2001/XMLSchema" xmlns:xs="http://www.w3.org/2001/XMLSchema" xmlns:p="http://schemas.microsoft.com/office/2006/metadata/properties" xmlns:ns2="43f58a11-f7c6-4403-a5cb-a614c2a87166" xmlns:ns3="853c9343-3086-4295-8dfc-e14ff63cbec1" targetNamespace="http://schemas.microsoft.com/office/2006/metadata/properties" ma:root="true" ma:fieldsID="6afa4bef324131a1064abc90c3d80e45" ns2:_="" ns3:_="">
    <xsd:import namespace="43f58a11-f7c6-4403-a5cb-a614c2a87166"/>
    <xsd:import namespace="853c9343-3086-4295-8dfc-e14ff63cbe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8a11-f7c6-4403-a5cb-a614c2a87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294375-8520-4c51-81be-671e42c4be9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53c9343-3086-4295-8dfc-e14ff63cbec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db54592-6790-4803-8b53-5bb808c8d57b}" ma:internalName="TaxCatchAll" ma:showField="CatchAllData" ma:web="853c9343-3086-4295-8dfc-e14ff63cbec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3c9343-3086-4295-8dfc-e14ff63cbec1" xsi:nil="true"/>
    <lcf76f155ced4ddcb4097134ff3c332f xmlns="43f58a11-f7c6-4403-a5cb-a614c2a871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57B7EF-596C-4293-B947-92A754C4D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58a11-f7c6-4403-a5cb-a614c2a87166"/>
    <ds:schemaRef ds:uri="853c9343-3086-4295-8dfc-e14ff63cb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5FEF16-212B-4E7D-9F25-683807D95A96}">
  <ds:schemaRefs>
    <ds:schemaRef ds:uri="http://schemas.microsoft.com/sharepoint/v3/contenttype/forms"/>
  </ds:schemaRefs>
</ds:datastoreItem>
</file>

<file path=customXml/itemProps3.xml><?xml version="1.0" encoding="utf-8"?>
<ds:datastoreItem xmlns:ds="http://schemas.openxmlformats.org/officeDocument/2006/customXml" ds:itemID="{696AADEC-587F-452D-B057-1EBDA126D614}">
  <ds:schemaRefs>
    <ds:schemaRef ds:uri="http://www.w3.org/XML/1998/namespace"/>
    <ds:schemaRef ds:uri="http://schemas.microsoft.com/office/2006/metadata/properties"/>
    <ds:schemaRef ds:uri="http://purl.org/dc/dcmitype/"/>
    <ds:schemaRef ds:uri="http://schemas.microsoft.com/office/2006/documentManagement/types"/>
    <ds:schemaRef ds:uri="853c9343-3086-4295-8dfc-e14ff63cbec1"/>
    <ds:schemaRef ds:uri="http://schemas.microsoft.com/office/infopath/2007/PartnerControls"/>
    <ds:schemaRef ds:uri="43f58a11-f7c6-4403-a5cb-a614c2a87166"/>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TM02900722[[fn=Ion Boardroom]]</Template>
  <TotalTime>132</TotalTime>
  <Words>3359</Words>
  <Application>Microsoft Office PowerPoint</Application>
  <PresentationFormat>Widescreen</PresentationFormat>
  <Paragraphs>217</Paragraphs>
  <Slides>26</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Futura Lt BT</vt:lpstr>
      <vt:lpstr>Wingdings 3</vt:lpstr>
      <vt:lpstr>Ion Boardroom</vt:lpstr>
      <vt:lpstr>South Dakota Principal Effectiveness Model</vt:lpstr>
      <vt:lpstr>Domain Five </vt:lpstr>
      <vt:lpstr>Culture of Family/Community Collaborations and Involvement</vt:lpstr>
      <vt:lpstr>Culture of Family/Community Collaborations and Involvement  Considerations</vt:lpstr>
      <vt:lpstr>Culture of Family/Community Collaborations and Involvement  Level Comparison and Progression</vt:lpstr>
      <vt:lpstr>Two Way Communication with Internal and External Audiences</vt:lpstr>
      <vt:lpstr>Two Way Communication with Internal and External Audiences Considerations</vt:lpstr>
      <vt:lpstr>Two Way Communication with Internal and External Audiences Level Comparison and Progression</vt:lpstr>
      <vt:lpstr>Culture of Dignity, Fairness, and Respect</vt:lpstr>
      <vt:lpstr>Culture of Dignity, Fairness, and Respect Considerations</vt:lpstr>
      <vt:lpstr>Culture of Dignity, Fairness, and Respect Level Comparison and Progression</vt:lpstr>
      <vt:lpstr>Active Involvement with the Community</vt:lpstr>
      <vt:lpstr>Active Involvement with the Community Considerations</vt:lpstr>
      <vt:lpstr>Active Involvement with the Community  Level Comparison and Progression</vt:lpstr>
      <vt:lpstr>Ethical and Cultural Leadership Domain 6</vt:lpstr>
      <vt:lpstr>Sensitivity to Diversity and Cultural Differences</vt:lpstr>
      <vt:lpstr>Sensitivity to Diversity and Cultural Differences Considerations</vt:lpstr>
      <vt:lpstr>Sensitivity to Diversity and Cultural Differences Level Comparison and Progression</vt:lpstr>
      <vt:lpstr>Modeling Values, Beliefs, and Attitudes (6.2) South Dakota Code of Ethics (6.3)</vt:lpstr>
      <vt:lpstr>Modeling Values, Beliefs, and Attitudes Level Comparison and Progression</vt:lpstr>
      <vt:lpstr>South Dakota Code of Ethics Level Comparison and Progression</vt:lpstr>
      <vt:lpstr>Domain 5-6 Sample Artifact List</vt:lpstr>
      <vt:lpstr>Domain 5-6 Sample Artifact List</vt:lpstr>
      <vt:lpstr>Doman 5-6 PE to TE Crosswalk</vt:lpstr>
      <vt:lpstr>Principal Effectiveness Comparison to Turnaround Principles</vt:lpstr>
      <vt:lpstr>Principal Effectiveness 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Odean-Carlin, Kodi</dc:creator>
  <cp:lastModifiedBy>Johnson, Allison</cp:lastModifiedBy>
  <cp:revision>40</cp:revision>
  <dcterms:created xsi:type="dcterms:W3CDTF">2021-06-09T21:29:36Z</dcterms:created>
  <dcterms:modified xsi:type="dcterms:W3CDTF">2023-02-23T20:52:40Z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0x010100D09794CFAA299147B2E1944CDB1E891E</vt:lpwstr>
  </property>
  <property fmtid="{D5CDD505-2E9C-101B-9397-08002B2CF9AE}" pid="3" name="MediaServiceImageTags">
    <vt:lpwstr/>
  </property>
</Properties>
</file>