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4"/>
  </p:sldMasterIdLst>
  <p:notesMasterIdLst>
    <p:notesMasterId r:id="rId38"/>
  </p:notesMasterIdLst>
  <p:sldIdLst>
    <p:sldId id="25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48C02"/>
    <a:srgbClr val="FFFFFF"/>
    <a:srgbClr val="673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1" autoAdjust="0"/>
    <p:restoredTop sz="95899" autoAdjust="0"/>
  </p:normalViewPr>
  <p:slideViewPr>
    <p:cSldViewPr snapToGrid="0">
      <p:cViewPr varScale="1">
        <p:scale>
          <a:sx n="76" d="100"/>
          <a:sy n="76" d="100"/>
        </p:scale>
        <p:origin x="120" y="10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40AE5-62AD-406B-8677-28C2D410D8D8}"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C95D4-A00F-4F8D-9E0C-7DD8D96491FE}" type="slidenum">
              <a:rPr lang="en-US" smtClean="0"/>
              <a:t>‹#›</a:t>
            </a:fld>
            <a:endParaRPr lang="en-US"/>
          </a:p>
        </p:txBody>
      </p:sp>
    </p:spTree>
    <p:extLst>
      <p:ext uri="{BB962C8B-B14F-4D97-AF65-F5344CB8AC3E}">
        <p14:creationId xmlns:p14="http://schemas.microsoft.com/office/powerpoint/2010/main" val="3655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PowerPoint covering Teacher Effectiveness and the English Learner</a:t>
            </a:r>
            <a:r>
              <a:rPr lang="en-US" baseline="0" dirty="0"/>
              <a:t> (</a:t>
            </a:r>
            <a:r>
              <a:rPr lang="en-US" dirty="0"/>
              <a:t>EL) Teacher. The purpose</a:t>
            </a:r>
            <a:r>
              <a:rPr lang="en-US" baseline="0" dirty="0"/>
              <a:t> of this PowerPoint is to assist EL teachers and their administrators in understanding the Teacher Effectiveness framework, including the four domains and the SLO process, from the perspective of an EL teacher.</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a:t>
            </a:fld>
            <a:endParaRPr lang="en-US"/>
          </a:p>
        </p:txBody>
      </p:sp>
    </p:spTree>
    <p:extLst>
      <p:ext uri="{BB962C8B-B14F-4D97-AF65-F5344CB8AC3E}">
        <p14:creationId xmlns:p14="http://schemas.microsoft.com/office/powerpoint/2010/main" val="97224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let’s take a look at the second component of the Teacher Effectiveness System – SLOs and student growth.</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a:t>
            </a:fld>
            <a:endParaRPr lang="en-US"/>
          </a:p>
        </p:txBody>
      </p:sp>
    </p:spTree>
    <p:extLst>
      <p:ext uri="{BB962C8B-B14F-4D97-AF65-F5344CB8AC3E}">
        <p14:creationId xmlns:p14="http://schemas.microsoft.com/office/powerpoint/2010/main" val="405257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person working in</a:t>
            </a:r>
            <a:r>
              <a:rPr lang="en-US" baseline="0" dirty="0"/>
              <a:t> a school district who meets all the criteria of a teacher listed here, is required to write an SLO. For this process, a teacher is defined as someone who:</a:t>
            </a:r>
          </a:p>
          <a:p>
            <a:endParaRPr lang="en-US" baseline="0" dirty="0"/>
          </a:p>
          <a:p>
            <a:pPr marL="0" indent="0">
              <a:buNone/>
            </a:pPr>
            <a:r>
              <a:rPr lang="en-US" sz="1200" dirty="0"/>
              <a:t>Provides instruction to any grade, kindergarten through grade twelve, or ungraded class or who teaches in an environment other than a classroom setting;</a:t>
            </a:r>
          </a:p>
          <a:p>
            <a:pPr marL="0" indent="0">
              <a:buNone/>
            </a:pPr>
            <a:r>
              <a:rPr lang="en-US" sz="1200" dirty="0"/>
              <a:t>Maintains daily student records;</a:t>
            </a:r>
          </a:p>
          <a:p>
            <a:pPr marL="0" indent="0">
              <a:buNone/>
            </a:pPr>
            <a:r>
              <a:rPr lang="en-US" sz="1200" dirty="0"/>
              <a:t>Has completed an approved teacher education program at an accredited institution or completed an alternative certification program;</a:t>
            </a:r>
          </a:p>
          <a:p>
            <a:pPr marL="0" indent="0">
              <a:buNone/>
            </a:pPr>
            <a:r>
              <a:rPr lang="en-US" sz="1200" dirty="0"/>
              <a:t>Has been issued a South Dakota certificate; </a:t>
            </a:r>
          </a:p>
          <a:p>
            <a:pPr marL="0" indent="0">
              <a:buNone/>
            </a:pPr>
            <a:r>
              <a:rPr lang="en-US" sz="1200" b="0" baseline="0" dirty="0"/>
              <a:t>and </a:t>
            </a:r>
            <a:r>
              <a:rPr lang="en-US" sz="1200" dirty="0"/>
              <a:t>Is not serving as a principal, assistant principal, superintendent, or assistant superintendent.</a:t>
            </a:r>
          </a:p>
          <a:p>
            <a:pPr marL="0" indent="0">
              <a:buNone/>
            </a:pPr>
            <a:endParaRPr lang="en-US" sz="1200" dirty="0"/>
          </a:p>
          <a:p>
            <a:pPr marL="0" indent="0">
              <a:buNone/>
            </a:pPr>
            <a:r>
              <a:rPr lang="en-US" sz="1200" dirty="0"/>
              <a:t>Most EL teachers</a:t>
            </a:r>
            <a:r>
              <a:rPr lang="en-US" sz="1200" baseline="0" dirty="0"/>
              <a:t> will meet the criteria and will write an SLO.</a:t>
            </a:r>
            <a:endParaRPr lang="en-US" sz="120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a:t>
            </a:fld>
            <a:endParaRPr lang="en-US"/>
          </a:p>
        </p:txBody>
      </p:sp>
    </p:spTree>
    <p:extLst>
      <p:ext uri="{BB962C8B-B14F-4D97-AF65-F5344CB8AC3E}">
        <p14:creationId xmlns:p14="http://schemas.microsoft.com/office/powerpoint/2010/main" val="26632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the SD Framework for Teaching, all </a:t>
            </a:r>
            <a:r>
              <a:rPr lang="en-US" baseline="0" dirty="0"/>
              <a:t>teachers will develop at least one SLO to evaluate student growth each school year. All teachers will follow the same steps in SLO development and will use the same four guiding questions. Growth is also calculated in the same way, using the same percentages for each level of growth.</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a:t>
            </a:fld>
            <a:endParaRPr lang="en-US"/>
          </a:p>
        </p:txBody>
      </p:sp>
    </p:spTree>
    <p:extLst>
      <p:ext uri="{BB962C8B-B14F-4D97-AF65-F5344CB8AC3E}">
        <p14:creationId xmlns:p14="http://schemas.microsoft.com/office/powerpoint/2010/main" val="332494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first consideration is that </a:t>
            </a:r>
            <a:r>
              <a:rPr lang="en-US" sz="1200" b="0" dirty="0"/>
              <a:t>SLOs should not be based on the attainment of objectives</a:t>
            </a:r>
            <a:r>
              <a:rPr lang="en-US" sz="1200" b="0" baseline="0" dirty="0"/>
              <a:t> included in a student’s LAP, or Language Acquisition Plan</a:t>
            </a:r>
            <a:r>
              <a:rPr lang="en-US" sz="1200" b="0" dirty="0"/>
              <a:t>. </a:t>
            </a:r>
            <a:r>
              <a:rPr lang="en-US" b="0" baseline="0" dirty="0"/>
              <a:t>It is important to remember that each document serves a different purpose. </a:t>
            </a:r>
            <a:r>
              <a:rPr lang="en-US" b="0" dirty="0"/>
              <a:t>LAPs </a:t>
            </a:r>
            <a:r>
              <a:rPr lang="en-US" b="0" u="none" dirty="0"/>
              <a:t>are</a:t>
            </a:r>
            <a:r>
              <a:rPr lang="en-US" b="0" u="none" baseline="0" dirty="0"/>
              <a:t> individualized plans </a:t>
            </a:r>
            <a:r>
              <a:rPr lang="en-US" b="0" dirty="0"/>
              <a:t>designed to improve</a:t>
            </a:r>
            <a:r>
              <a:rPr lang="en-US" b="0" baseline="0" dirty="0"/>
              <a:t> English proficiency for the student</a:t>
            </a:r>
            <a:r>
              <a:rPr lang="en-US" b="0" dirty="0"/>
              <a:t>. The focus of</a:t>
            </a:r>
            <a:r>
              <a:rPr lang="en-US" b="0" baseline="0" dirty="0"/>
              <a:t> the SLO is a </a:t>
            </a:r>
            <a:r>
              <a:rPr lang="en-US" b="0" u="sng" baseline="0" dirty="0"/>
              <a:t>teacher’s</a:t>
            </a:r>
            <a:r>
              <a:rPr lang="en-US" b="0" u="none" baseline="0" dirty="0"/>
              <a:t> ability to impact student growth.</a:t>
            </a:r>
            <a:r>
              <a:rPr lang="en-US" b="0" dirty="0"/>
              <a:t> Including LAP objectives within the SLO may unintentionally move that focus. Take</a:t>
            </a:r>
            <a:r>
              <a:rPr lang="en-US" b="0" baseline="0" dirty="0"/>
              <a:t> a moment to review s</a:t>
            </a:r>
            <a:r>
              <a:rPr lang="en-US" b="0" dirty="0"/>
              <a:t>ome</a:t>
            </a:r>
            <a:r>
              <a:rPr lang="en-US" b="0" baseline="0" dirty="0"/>
              <a:t> other differences between the two documents outlined in this table.</a:t>
            </a: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a:t>*short</a:t>
            </a:r>
            <a:r>
              <a:rPr lang="en-US" sz="2400" b="0" baseline="0" dirty="0"/>
              <a:t> pause*</a:t>
            </a:r>
            <a:endParaRPr lang="en-US" sz="2400" b="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400"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sz="2400" b="0" dirty="0"/>
              <a:t>While</a:t>
            </a:r>
            <a:r>
              <a:rPr lang="en-US" sz="2400" b="0" baseline="0" dirty="0"/>
              <a:t> LAPs and SLOs should be kept as different documents</a:t>
            </a:r>
            <a:r>
              <a:rPr lang="en-US" sz="2400" b="0" dirty="0"/>
              <a:t>, information found within the LAP can be a</a:t>
            </a:r>
            <a:r>
              <a:rPr lang="en-US" sz="2400" b="0" baseline="0" dirty="0"/>
              <a:t> good source of information and documentation that may be helpful in identifying priority learning content. EL teachers may find it helpful to review areas of need for the students they serve in order to identify a target group for the SLO. Also, EL teachers can leverage work already performed within the context of the instruction outlined in the LAP to gather data for SLOs. This may include reviewing results from specialized assessments to determine priority learning content or utilizing progress monitoring information in documenting student growth.</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a:t>
            </a:fld>
            <a:endParaRPr lang="en-US"/>
          </a:p>
        </p:txBody>
      </p:sp>
    </p:spTree>
    <p:extLst>
      <p:ext uri="{BB962C8B-B14F-4D97-AF65-F5344CB8AC3E}">
        <p14:creationId xmlns:p14="http://schemas.microsoft.com/office/powerpoint/2010/main" val="172012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second consideration is that </a:t>
            </a:r>
            <a:r>
              <a:rPr lang="en-US" sz="1200" b="0" dirty="0"/>
              <a:t>SLOs should focus on academic standards.</a:t>
            </a:r>
            <a:r>
              <a:rPr lang="en-US" sz="1200" b="0" baseline="0" dirty="0"/>
              <a:t> </a:t>
            </a:r>
            <a:r>
              <a:rPr lang="en-US" b="0" dirty="0"/>
              <a:t>Students with limited English proficiency, when appropriate, should be instructed and assessed using the same college and career readiness standards as their general education peers. </a:t>
            </a:r>
            <a:r>
              <a:rPr lang="en-US" b="0" dirty="0">
                <a:solidFill>
                  <a:schemeClr val="tx1">
                    <a:lumMod val="95000"/>
                    <a:lumOff val="5000"/>
                  </a:schemeClr>
                </a:solidFill>
              </a:rPr>
              <a:t>When filling out the </a:t>
            </a:r>
            <a:r>
              <a:rPr lang="en-US" b="0" baseline="0" dirty="0">
                <a:solidFill>
                  <a:schemeClr val="tx1">
                    <a:lumMod val="95000"/>
                    <a:lumOff val="5000"/>
                  </a:schemeClr>
                </a:solidFill>
              </a:rPr>
              <a:t>SLO process guide, appropriate ELD, or English Language Development, standards for the target group can, and should, be included. </a:t>
            </a: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solidFill>
                <a:schemeClr val="tx1">
                  <a:lumMod val="95000"/>
                  <a:lumOff val="5000"/>
                </a:schemeClr>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95000"/>
                    <a:lumOff val="5000"/>
                  </a:schemeClr>
                </a:solidFill>
              </a:rPr>
              <a:t>However, SLOs written to encompass EL</a:t>
            </a:r>
            <a:r>
              <a:rPr lang="en-US" b="0" baseline="0" dirty="0">
                <a:solidFill>
                  <a:schemeClr val="tx1">
                    <a:lumMod val="95000"/>
                    <a:lumOff val="5000"/>
                  </a:schemeClr>
                </a:solidFill>
              </a:rPr>
              <a:t> </a:t>
            </a:r>
            <a:r>
              <a:rPr lang="en-US" b="0" dirty="0">
                <a:solidFill>
                  <a:schemeClr val="tx1">
                    <a:lumMod val="95000"/>
                    <a:lumOff val="5000"/>
                  </a:schemeClr>
                </a:solidFill>
              </a:rPr>
              <a:t>populations may differ in their </a:t>
            </a:r>
            <a:r>
              <a:rPr lang="en-US" b="0" u="sng" dirty="0">
                <a:solidFill>
                  <a:schemeClr val="tx1">
                    <a:lumMod val="95000"/>
                    <a:lumOff val="5000"/>
                  </a:schemeClr>
                </a:solidFill>
              </a:rPr>
              <a:t>established learning targets </a:t>
            </a:r>
            <a:r>
              <a:rPr lang="en-US" b="0" u="none" baseline="0" dirty="0">
                <a:solidFill>
                  <a:schemeClr val="tx1">
                    <a:lumMod val="95000"/>
                    <a:lumOff val="5000"/>
                  </a:schemeClr>
                </a:solidFill>
              </a:rPr>
              <a:t> </a:t>
            </a:r>
            <a:r>
              <a:rPr lang="en-US" b="0" dirty="0">
                <a:solidFill>
                  <a:schemeClr val="tx1">
                    <a:lumMod val="95000"/>
                    <a:lumOff val="5000"/>
                  </a:schemeClr>
                </a:solidFill>
              </a:rPr>
              <a:t>AND </a:t>
            </a:r>
            <a:r>
              <a:rPr lang="en-US" b="0" u="sng" dirty="0">
                <a:solidFill>
                  <a:schemeClr val="tx1">
                    <a:lumMod val="95000"/>
                    <a:lumOff val="5000"/>
                  </a:schemeClr>
                </a:solidFill>
              </a:rPr>
              <a:t>the types of services and supports</a:t>
            </a:r>
            <a:r>
              <a:rPr lang="en-US" b="0" dirty="0">
                <a:solidFill>
                  <a:schemeClr val="tx1">
                    <a:lumMod val="95000"/>
                    <a:lumOff val="5000"/>
                  </a:schemeClr>
                </a:solidFill>
              </a:rPr>
              <a:t> provided to students to access the curriculum used in the regular classroom.</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14</a:t>
            </a:fld>
            <a:endParaRPr lang="en-US"/>
          </a:p>
        </p:txBody>
      </p:sp>
    </p:spTree>
    <p:extLst>
      <p:ext uri="{BB962C8B-B14F-4D97-AF65-F5344CB8AC3E}">
        <p14:creationId xmlns:p14="http://schemas.microsoft.com/office/powerpoint/2010/main" val="46923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ELD standards were developed by the WIDA consortium.</a:t>
            </a:r>
            <a:r>
              <a:rPr lang="en-US" baseline="0" dirty="0"/>
              <a:t> For a copy of the ELD standards book, visit the South Dakota Department of Education link here: https://doe.sd.gov/title/el.aspx</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15</a:t>
            </a:fld>
            <a:endParaRPr lang="en-US"/>
          </a:p>
        </p:txBody>
      </p:sp>
    </p:spTree>
    <p:extLst>
      <p:ext uri="{BB962C8B-B14F-4D97-AF65-F5344CB8AC3E}">
        <p14:creationId xmlns:p14="http://schemas.microsoft.com/office/powerpoint/2010/main" val="20798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third consideration: In co-teaching situations, general education and special education teachers are encouraged to collaborate to create SLOs. If more than one teacher is providing education and support to a student, or group of students, those teachers are responsible for the educational outcome of that student or group.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For example - Mrs. Smith is a third grade general education teacher. Mr. Jones, a special education teacher, provides inclusion support for three students on IEPs during Mrs. Smith’s reading instruction every day. If Mrs. Smith and Mr. Jones are writing SLOs on reading, they may want to create a shared SLO.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Because both teachers are responsible for the educational outcome of the students in this group, it would be beneficial for them to collaborate in writing an SLO that accounts for the diverse population, baseline data, and growth goals included in the group.</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16</a:t>
            </a:fld>
            <a:endParaRPr lang="en-US"/>
          </a:p>
        </p:txBody>
      </p:sp>
    </p:spTree>
    <p:extLst>
      <p:ext uri="{BB962C8B-B14F-4D97-AF65-F5344CB8AC3E}">
        <p14:creationId xmlns:p14="http://schemas.microsoft.com/office/powerpoint/2010/main" val="118709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final consideration we will take a look at is that SLOs that include EL students should reflect the diverse program types that students in your district participate in. During the creation of the LAP, each student’s team reviewed options within the range of language instruction program, and identified the best placement for him/her. Your SLO can include students in any of those language instruction programs. However, when identifying your target group of students for your SLO, it is important to think about the students whose instruction you are responsible for. If your SLO includes students that you don’t provide instruction for, your SLO will not be a true measure of your impact on student growth.</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baseline="0" dirty="0"/>
              <a:t>Another important thing to keep in mind is that your SLO does </a:t>
            </a:r>
            <a:r>
              <a:rPr lang="en-US" sz="1200" b="0" u="sng" baseline="0" dirty="0"/>
              <a:t>not</a:t>
            </a:r>
            <a:r>
              <a:rPr lang="en-US" sz="1200" b="0" u="none" baseline="0" dirty="0"/>
              <a:t> have to include every student on your caseload. Later in the module, we will look at ways to identify the student or students you will include in your SLO.</a:t>
            </a: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For more information on language instruction programs, contact the EL Coordinator at the South Dakota Department of Education.</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17</a:t>
            </a:fld>
            <a:endParaRPr lang="en-US"/>
          </a:p>
        </p:txBody>
      </p:sp>
    </p:spTree>
    <p:extLst>
      <p:ext uri="{BB962C8B-B14F-4D97-AF65-F5344CB8AC3E}">
        <p14:creationId xmlns:p14="http://schemas.microsoft.com/office/powerpoint/2010/main" val="749747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final piece in this PowerPoint will take a look at the SLO</a:t>
            </a:r>
            <a:r>
              <a:rPr lang="en-US" baseline="0" dirty="0"/>
              <a:t> process guide and review some potential differences you may find.</a:t>
            </a:r>
            <a:endParaRPr lang="en-US" dirty="0"/>
          </a:p>
          <a:p>
            <a:endParaRPr lang="en-US" dirty="0"/>
          </a:p>
          <a:p>
            <a:r>
              <a:rPr lang="en-US" dirty="0"/>
              <a:t>The SLO Process guide is a document that guides teachers in completing their SLOs. Regardless of what you teach, all teachers will follow the SLO process set by their district. This may include completing the steps in an online program, filling out a digital or paper</a:t>
            </a:r>
            <a:r>
              <a:rPr lang="en-US" baseline="0" dirty="0"/>
              <a:t> copy of the process guide, or utilizing another district-identified format. During this section, we will look at the similarities and differences that may arise in each component included in the process guide.</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18</a:t>
            </a:fld>
            <a:endParaRPr lang="en-US"/>
          </a:p>
        </p:txBody>
      </p:sp>
    </p:spTree>
    <p:extLst>
      <p:ext uri="{BB962C8B-B14F-4D97-AF65-F5344CB8AC3E}">
        <p14:creationId xmlns:p14="http://schemas.microsoft.com/office/powerpoint/2010/main" val="3781474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a:latin typeface="Calibri" charset="0"/>
              </a:rPr>
              <a:t>Before you begin filling out the process guide, you’ll want to do the following:</a:t>
            </a:r>
          </a:p>
          <a:p>
            <a:pPr>
              <a:spcBef>
                <a:spcPct val="0"/>
              </a:spcBef>
            </a:pPr>
            <a:endParaRPr lang="en-US" baseline="0" dirty="0">
              <a:latin typeface="Calibri" charset="0"/>
            </a:endParaRPr>
          </a:p>
          <a:p>
            <a:pPr>
              <a:spcBef>
                <a:spcPct val="0"/>
              </a:spcBef>
            </a:pPr>
            <a:r>
              <a:rPr lang="en-US" baseline="0" dirty="0">
                <a:latin typeface="Calibri" charset="0"/>
              </a:rPr>
              <a:t>First, look at summative student data to identify an overall area of need. Sources of data may include results from the English Language Proficiency assessment, State ELA, math, and science content assessments, and other skill-based assessments completed as part of a student evaluation. This information will help you zero in on a specific content area or set of skills that appear as an area of need for your students. You may notice more than one area of need, but for the purpose of your SLO, you will choose just one. </a:t>
            </a:r>
          </a:p>
          <a:p>
            <a:pPr>
              <a:spcBef>
                <a:spcPct val="0"/>
              </a:spcBef>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Once you have identified your priority content area, take a look at the students on your caseload for whom you provide instruction. This will vary widely by teacher and teaching assignment, but it should include students that receive instruction from you. This can include one or more students, but it does NOT have to include every student on your caseload.</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Is there a group of students who share similar objectives in their Language Acquisition Plan? Do you have students who are working on similar skills? These groupings work well for a target group for your SLO. Do you provide push-in, or inclusion, support to several students in a general education classroom? This would be a good opportunity for a shared SLO. </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a:t>Growth may be</a:t>
            </a:r>
            <a:r>
              <a:rPr lang="en-US" baseline="0" dirty="0"/>
              <a:t> more difficult to reach with a small group of students, so you</a:t>
            </a:r>
            <a:r>
              <a:rPr lang="en-US" baseline="0" dirty="0">
                <a:latin typeface="Calibri" charset="0"/>
              </a:rPr>
              <a:t> may also want to consider students who have common needs and objectives, but are instructed in different groups, grade-levels, or are instructed at different times of the day. You can include these students as one target group for your SLO.</a:t>
            </a:r>
          </a:p>
          <a:p>
            <a:pPr>
              <a:spcBef>
                <a:spcPct val="0"/>
              </a:spcBef>
            </a:pPr>
            <a:endParaRPr lang="en-US" baseline="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19</a:t>
            </a:fld>
            <a:endParaRPr lang="en-US"/>
          </a:p>
        </p:txBody>
      </p:sp>
    </p:spTree>
    <p:extLst>
      <p:ext uri="{BB962C8B-B14F-4D97-AF65-F5344CB8AC3E}">
        <p14:creationId xmlns:p14="http://schemas.microsoft.com/office/powerpoint/2010/main" val="195246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During this PowerPoint, we will</a:t>
            </a:r>
            <a:r>
              <a:rPr lang="en-US" baseline="0" dirty="0"/>
              <a:t> analyze similarities and potential differences for EL teachers found within the South Dakota Teacher Effectiveness System. With the help of this PowerPoint, you will be able to identify how the Teacher Effectiveness System can help support EL teachers in measuring student outcomes, while focusing on continuous improvement in your instructional practices.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will start with a brief </a:t>
            </a:r>
            <a:r>
              <a:rPr lang="en-US" dirty="0"/>
              <a:t>review</a:t>
            </a:r>
            <a:r>
              <a:rPr lang="en-US" baseline="0" dirty="0"/>
              <a:t> of the Teacher Effectiveness System for all teachers, touching on differences an EL teacher may find within the South Dakota Framework for Teaching. Next, we will look at guiding principles found within EL-related law that may affect the information included in your SLO. We will conclude the PowerPoint by examining similarities and differences that may be found in completing the SLO process guide.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It is recommended that you complete the Teacher Effectiveness Module before completing this module. This will provide you a foundational understanding of the entire Teacher Effectiveness System, and will help you to better understand the contents of this module.</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a:t>
            </a:fld>
            <a:endParaRPr lang="en-US"/>
          </a:p>
        </p:txBody>
      </p:sp>
    </p:spTree>
    <p:extLst>
      <p:ext uri="{BB962C8B-B14F-4D97-AF65-F5344CB8AC3E}">
        <p14:creationId xmlns:p14="http://schemas.microsoft.com/office/powerpoint/2010/main" val="130089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Once you’ve reviewed summative data to identify an area </a:t>
            </a:r>
            <a:r>
              <a:rPr lang="en-US" baseline="0" dirty="0">
                <a:latin typeface="Calibri" charset="0"/>
              </a:rPr>
              <a:t>of need, and reviewed student data to select your target group of students, you are ready to begin the first step of the process guide.</a:t>
            </a:r>
          </a:p>
          <a:p>
            <a:pPr>
              <a:spcBef>
                <a:spcPct val="0"/>
              </a:spcBef>
            </a:pPr>
            <a:endParaRPr lang="en-US" baseline="0" dirty="0">
              <a:latin typeface="Calibri" charset="0"/>
            </a:endParaRPr>
          </a:p>
          <a:p>
            <a:pPr>
              <a:spcBef>
                <a:spcPct val="0"/>
              </a:spcBef>
            </a:pPr>
            <a:r>
              <a:rPr lang="en-US" baseline="0" dirty="0">
                <a:latin typeface="Calibri" charset="0"/>
              </a:rPr>
              <a:t>In this step, you will identify your priority learning content. Within the area of need you identified, what is the most important learning that needs to occur? List the state standards, along with any identified ELD standards that best pinpoint which skill (or skills) to address. If you have a multi-grade group, you will want to identify standards within the various grade levels. You will also name the data sources you used to identify this priority learning content.</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20</a:t>
            </a:fld>
            <a:endParaRPr lang="en-US"/>
          </a:p>
        </p:txBody>
      </p:sp>
    </p:spTree>
    <p:extLst>
      <p:ext uri="{BB962C8B-B14F-4D97-AF65-F5344CB8AC3E}">
        <p14:creationId xmlns:p14="http://schemas.microsoft.com/office/powerpoint/2010/main" val="337436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The next step in the Process Guide is</a:t>
            </a:r>
            <a:r>
              <a:rPr lang="en-US" baseline="0" dirty="0">
                <a:latin typeface="Calibri" charset="0"/>
              </a:rPr>
              <a:t> to identify your student population. In this box, you will list the students in your target group that will be addressed by your SLO.</a:t>
            </a:r>
          </a:p>
          <a:p>
            <a:pPr>
              <a:spcBef>
                <a:spcPct val="0"/>
              </a:spcBef>
            </a:pPr>
            <a:endParaRPr lang="en-US" baseline="0" dirty="0">
              <a:latin typeface="Calibri" charset="0"/>
            </a:endParaRPr>
          </a:p>
          <a:p>
            <a:pPr>
              <a:spcBef>
                <a:spcPct val="0"/>
              </a:spcBef>
            </a:pPr>
            <a:r>
              <a:rPr lang="en-US" baseline="0" dirty="0">
                <a:latin typeface="Calibri" charset="0"/>
              </a:rPr>
              <a:t>If you are writing a shared SLO with another teacher, you will list all of the students in that shared group. If you are writing an individual SLO, you will list all of the students in your target group. </a:t>
            </a:r>
          </a:p>
          <a:p>
            <a:pPr>
              <a:spcBef>
                <a:spcPct val="0"/>
              </a:spcBef>
            </a:pPr>
            <a:endParaRPr lang="en-US" baseline="0" dirty="0">
              <a:latin typeface="Calibri" charset="0"/>
            </a:endParaRPr>
          </a:p>
          <a:p>
            <a:pPr>
              <a:spcBef>
                <a:spcPct val="0"/>
              </a:spcBef>
            </a:pPr>
            <a:r>
              <a:rPr lang="en-US" baseline="0" dirty="0">
                <a:latin typeface="Calibri" charset="0"/>
              </a:rPr>
              <a:t>This is also the place for you to identify any specific learning characteristics of your students that may impact the SLO goal. Specific learning characteristics include any information that may impact your students’ learning. This information can be for individual students and the whole group. You may want to include information such as socio-economic status, English proficiency level, participation in language instruction programs, educational or cultural background, and participation in Title or Special Education.</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21</a:t>
            </a:fld>
            <a:endParaRPr lang="en-US"/>
          </a:p>
        </p:txBody>
      </p:sp>
    </p:spTree>
    <p:extLst>
      <p:ext uri="{BB962C8B-B14F-4D97-AF65-F5344CB8AC3E}">
        <p14:creationId xmlns:p14="http://schemas.microsoft.com/office/powerpoint/2010/main" val="869326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Step 3 of </a:t>
            </a:r>
            <a:r>
              <a:rPr lang="en-US" baseline="0" dirty="0">
                <a:latin typeface="Calibri" charset="0"/>
              </a:rPr>
              <a:t>the process guide is to document your interval of instruction, or the time frame in which you will measure student growth. For most teachers, this will be a semester or school year. SLOs are intended to encompass the larger academic standards within a course or content area. It is important that the duration of the SLO spans the full length of time students are with their teacher for instruction. If you are unsure of the time frame you should select, contact your district evaluator.</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22</a:t>
            </a:fld>
            <a:endParaRPr lang="en-US"/>
          </a:p>
        </p:txBody>
      </p:sp>
    </p:spTree>
    <p:extLst>
      <p:ext uri="{BB962C8B-B14F-4D97-AF65-F5344CB8AC3E}">
        <p14:creationId xmlns:p14="http://schemas.microsoft.com/office/powerpoint/2010/main" val="2299074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a:t>
            </a:r>
            <a:r>
              <a:rPr lang="en-US" baseline="0" dirty="0"/>
              <a:t> </a:t>
            </a:r>
            <a:r>
              <a:rPr lang="en-US" dirty="0"/>
              <a:t>step, you will document </a:t>
            </a:r>
            <a:r>
              <a:rPr lang="en-US" baseline="0" dirty="0"/>
              <a:t>where the students in your target group are at the beginning of your SLO timeline. In the first box of the process guide, you identified your priority learning content and the related standards. Next, you will identify and administer a pre-assessment that will measure where your students are starting. </a:t>
            </a:r>
          </a:p>
          <a:p>
            <a:endParaRPr lang="en-US" baseline="0" dirty="0"/>
          </a:p>
          <a:p>
            <a:r>
              <a:rPr lang="en-US" baseline="0" dirty="0"/>
              <a:t>Your pre-assessment may be similar to that of a general education teacher, depending on the priority learning content you selected. You can also use results from EL-specific assessments, such as ACCESS and W-APT.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writing a shared SLO with a classroom teacher, you will document the results for the entire class in this box.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It is common, and expected, for your students to receive low scores on this pre-assessment. Low scores demonstrate that the priority content you have chosen is, indeed, an area of need for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you are collecting and/or analyzing data using a separate document, such as an Excel spreadsheet, you can attach a copy of that to your process guide. Be sure to note that in the box so that your evaluator knows where to find your baseline data.</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23</a:t>
            </a:fld>
            <a:endParaRPr lang="en-US"/>
          </a:p>
        </p:txBody>
      </p:sp>
    </p:spTree>
    <p:extLst>
      <p:ext uri="{BB962C8B-B14F-4D97-AF65-F5344CB8AC3E}">
        <p14:creationId xmlns:p14="http://schemas.microsoft.com/office/powerpoint/2010/main" val="55014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05" fontAlgn="base">
              <a:spcBef>
                <a:spcPct val="30000"/>
              </a:spcBef>
              <a:spcAft>
                <a:spcPct val="0"/>
              </a:spcAft>
              <a:defRPr/>
            </a:pPr>
            <a:r>
              <a:rPr lang="en-US" dirty="0"/>
              <a:t>In this step of the SLO Process</a:t>
            </a:r>
            <a:r>
              <a:rPr lang="en-US" baseline="0" dirty="0"/>
              <a:t> Guide, document the assessment you will use to measure growth during your SLO time frame. In most cases, teachers choose to use the same (or similar) assessment identified as the pre-assessment tool. Some examples of assessment include the W-APT assessment, portfolios of student work, or performance tasks evaluated with a rubric. Teachers may choose to use a commercial assessment or create their own.</a:t>
            </a:r>
          </a:p>
          <a:p>
            <a:pPr defTabSz="475305" fontAlgn="base">
              <a:spcBef>
                <a:spcPct val="30000"/>
              </a:spcBef>
              <a:spcAft>
                <a:spcPct val="0"/>
              </a:spcAft>
              <a:defRPr/>
            </a:pPr>
            <a:endParaRPr lang="en-US" baseline="0" dirty="0"/>
          </a:p>
          <a:p>
            <a:pPr defTabSz="475305" fontAlgn="base">
              <a:spcBef>
                <a:spcPct val="30000"/>
              </a:spcBef>
              <a:spcAft>
                <a:spcPct val="0"/>
              </a:spcAft>
              <a:defRPr/>
            </a:pPr>
            <a:r>
              <a:rPr lang="en-US" baseline="0" dirty="0"/>
              <a:t>No matter the approach, assessments should be high quality and provide an accurate and reliable measure of student performance.</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24</a:t>
            </a:fld>
            <a:endParaRPr lang="en-US"/>
          </a:p>
        </p:txBody>
      </p:sp>
    </p:spTree>
    <p:extLst>
      <p:ext uri="{BB962C8B-B14F-4D97-AF65-F5344CB8AC3E}">
        <p14:creationId xmlns:p14="http://schemas.microsoft.com/office/powerpoint/2010/main" val="2914932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t>This step of the SLO Process Guide is where you will identify the growth goal for your students.  Analyzing data from the pre-assessment results will help you set solid goals for the students in your target group. When writing your growth goal, you want to keep the acronym “SMART” in mind, and include the following elements: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Your goal should be:</a:t>
            </a:r>
          </a:p>
          <a:p>
            <a:r>
              <a:rPr lang="en-US" u="sng" baseline="0" dirty="0"/>
              <a:t>Specific</a:t>
            </a:r>
            <a:r>
              <a:rPr lang="en-US" baseline="0" dirty="0"/>
              <a:t>. It should state your content-based learning focus.</a:t>
            </a:r>
          </a:p>
          <a:p>
            <a:r>
              <a:rPr lang="en-US" u="sng" baseline="0" dirty="0"/>
              <a:t>Measurable</a:t>
            </a:r>
            <a:r>
              <a:rPr lang="en-US" baseline="0" dirty="0"/>
              <a:t>. It should include the name of the assessment you are using to evaluate it, along with the measurement method, such as an increase in minutes, points, or percentage.</a:t>
            </a:r>
          </a:p>
          <a:p>
            <a:r>
              <a:rPr lang="en-US" u="sng" baseline="0" dirty="0"/>
              <a:t>Appropriate</a:t>
            </a:r>
            <a:r>
              <a:rPr lang="en-US" baseline="0" dirty="0"/>
              <a:t>. Your goal should be written to account for growth for all the students in your target group. Goals that are written with statements like “80% of my students will…” only account for growth of 80% of your students. </a:t>
            </a:r>
          </a:p>
          <a:p>
            <a:r>
              <a:rPr lang="en-US" u="sng" baseline="0" dirty="0"/>
              <a:t>Realistic</a:t>
            </a:r>
            <a:r>
              <a:rPr lang="en-US" baseline="0" dirty="0"/>
              <a:t> </a:t>
            </a:r>
            <a:r>
              <a:rPr lang="en-US" u="sng" baseline="0" dirty="0"/>
              <a:t>and Rigorous</a:t>
            </a:r>
            <a:r>
              <a:rPr lang="en-US" baseline="0" dirty="0"/>
              <a:t>. Based on what you know about your students, and the baseline data from their pre-assessments, the goals you set should be reachable, but stretch the outer limits of what is attainable.</a:t>
            </a:r>
          </a:p>
          <a:p>
            <a:r>
              <a:rPr lang="en-US" baseline="0" dirty="0"/>
              <a:t>And </a:t>
            </a:r>
            <a:r>
              <a:rPr lang="en-US" u="sng" baseline="0" dirty="0"/>
              <a:t>Time-bound </a:t>
            </a:r>
            <a:r>
              <a:rPr lang="en-US" baseline="0" dirty="0"/>
              <a:t>or include the time frame you identified in your Interval of Instruction.</a:t>
            </a:r>
          </a:p>
          <a:p>
            <a:endParaRPr lang="en-US" baseline="0" dirty="0"/>
          </a:p>
          <a:p>
            <a:r>
              <a:rPr lang="en-US" baseline="0" dirty="0"/>
              <a:t>Now that we’ve taken a look at the components of a well-written goal, let’s review some options and examples of different growth goals.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25</a:t>
            </a:fld>
            <a:endParaRPr lang="en-US"/>
          </a:p>
        </p:txBody>
      </p:sp>
    </p:spTree>
    <p:extLst>
      <p:ext uri="{BB962C8B-B14F-4D97-AF65-F5344CB8AC3E}">
        <p14:creationId xmlns:p14="http://schemas.microsoft.com/office/powerpoint/2010/main" val="364845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One option in developing a growth goal is a mastery goal. In a class mastery goal, the focus is on all students in your target group achieving mastery of the identified skill or skills.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Here is an example of a lower-elementary class mastery growth goal in the area of math: “</a:t>
            </a:r>
            <a:r>
              <a:rPr lang="en-US" sz="1200" b="0" dirty="0">
                <a:solidFill>
                  <a:schemeClr val="tx1"/>
                </a:solidFill>
              </a:rPr>
              <a:t>By the end of the ____ </a:t>
            </a:r>
            <a:r>
              <a:rPr lang="en-US" sz="1200" b="0" baseline="0" dirty="0">
                <a:solidFill>
                  <a:schemeClr val="tx1"/>
                </a:solidFill>
              </a:rPr>
              <a:t>school year</a:t>
            </a:r>
            <a:r>
              <a:rPr lang="en-US" sz="1200" b="0" dirty="0">
                <a:solidFill>
                  <a:schemeClr val="tx1"/>
                </a:solidFill>
              </a:rPr>
              <a:t>, all students will correctly compare 5 sets of objects</a:t>
            </a:r>
            <a:r>
              <a:rPr lang="en-US" sz="1200" b="0" baseline="0" dirty="0">
                <a:solidFill>
                  <a:schemeClr val="tx1"/>
                </a:solidFill>
              </a:rPr>
              <a:t> using comparative terms, such as shorter and longest.</a:t>
            </a:r>
            <a:r>
              <a:rPr lang="en-US" sz="1200" b="0" dirty="0">
                <a:solidFill>
                  <a:srgbClr val="FF0000"/>
                </a:solidFill>
              </a:rPr>
              <a:t>”</a:t>
            </a:r>
            <a:endParaRPr lang="en-US" sz="1200" b="0" dirty="0">
              <a:solidFill>
                <a:schemeClr val="accent3">
                  <a:lumMod val="50000"/>
                </a:schemeClr>
              </a:solidFill>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a:spcBef>
                <a:spcPct val="0"/>
              </a:spcBef>
            </a:pPr>
            <a:r>
              <a:rPr lang="en-US" dirty="0">
                <a:latin typeface="Calibri" charset="0"/>
              </a:rPr>
              <a:t>This</a:t>
            </a:r>
            <a:r>
              <a:rPr lang="en-US" baseline="0" dirty="0">
                <a:latin typeface="Calibri" charset="0"/>
              </a:rPr>
              <a:t> format works well when you want all students in your group to achieve the same level of mastery on your identified skill or concept. On the other hand, if mastery is not the focus for your identified skills or concepts, or if you feel mastery is not an attainable goal for one or more students in your target group, a class mastery goal may not be the best fit.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26</a:t>
            </a:fld>
            <a:endParaRPr lang="en-US"/>
          </a:p>
        </p:txBody>
      </p:sp>
    </p:spTree>
    <p:extLst>
      <p:ext uri="{BB962C8B-B14F-4D97-AF65-F5344CB8AC3E}">
        <p14:creationId xmlns:p14="http://schemas.microsoft.com/office/powerpoint/2010/main" val="1371947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Another</a:t>
            </a:r>
            <a:r>
              <a:rPr lang="en-US" baseline="0" dirty="0">
                <a:latin typeface="Calibri" charset="0"/>
              </a:rPr>
              <a:t> option for your growth goal is a differentiated growth goal. Within a differentiated goal, a teacher can create different levels, or tiers, of expected growth based on the target group’s pre-assessment scores. </a:t>
            </a:r>
          </a:p>
          <a:p>
            <a:pPr>
              <a:spcBef>
                <a:spcPct val="0"/>
              </a:spcBef>
            </a:pPr>
            <a:endParaRPr lang="en-US" baseline="0" dirty="0">
              <a:latin typeface="Calibri" charset="0"/>
            </a:endParaRPr>
          </a:p>
          <a:p>
            <a:pPr>
              <a:spcBef>
                <a:spcPct val="0"/>
              </a:spcBef>
            </a:pPr>
            <a:r>
              <a:rPr lang="en-US" baseline="0" dirty="0">
                <a:latin typeface="Calibri" charset="0"/>
              </a:rPr>
              <a:t>Here we have an example of a differentiated growth goal for the area of reading fluency. You can see the area in orange is the first tier of the goal – students who fluently read 50 or fewer words per minute on the XYZ assessment. The goal for that group is to increase to 75 words per minute. The second tier, or group, is in purple – students who fluently read 51 or more words per minute. The goal for that group is to increase to 100 or more words per minute.</a:t>
            </a:r>
          </a:p>
          <a:p>
            <a:pPr>
              <a:spcBef>
                <a:spcPct val="0"/>
              </a:spcBef>
            </a:pPr>
            <a:endParaRPr lang="en-US" baseline="0" dirty="0">
              <a:latin typeface="Calibri" charset="0"/>
            </a:endParaRPr>
          </a:p>
          <a:p>
            <a:pPr>
              <a:spcBef>
                <a:spcPct val="0"/>
              </a:spcBef>
            </a:pPr>
            <a:r>
              <a:rPr lang="en-US" baseline="0" dirty="0">
                <a:latin typeface="Calibri" charset="0"/>
              </a:rPr>
              <a:t>Differentiated goals recognize that students within a group often begin with different levels of understanding of the priority content and allows teachers to set appropriate goals for individuals and/or subgroups within their target group. There is no set number of tiers or groups you should have within your goal, or number of students per tier. Depending on the size of your target group, you may have one student in a tier. Reviewing your student pre-assessment scores will help you identify the number of tiers. To determine where to set the goal for each tier, take a look at your student information, along with your standards and assessment information. This will help you identify realistic and rigorous goals for each tier.</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27</a:t>
            </a:fld>
            <a:endParaRPr lang="en-US"/>
          </a:p>
        </p:txBody>
      </p:sp>
    </p:spTree>
    <p:extLst>
      <p:ext uri="{BB962C8B-B14F-4D97-AF65-F5344CB8AC3E}">
        <p14:creationId xmlns:p14="http://schemas.microsoft.com/office/powerpoint/2010/main" val="94250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The third option for writing growth goals is a shared performance goal.</a:t>
            </a:r>
            <a:r>
              <a:rPr lang="en-US" baseline="0" dirty="0">
                <a:latin typeface="Calibri" charset="0"/>
              </a:rPr>
              <a:t> Within this goal format, teachers writing a shared goal work together to determine an appropriate goal for the entire shared group. This kind of goal is sometimes used in a general education setting, where teachers in a common grade level or content-area create a goal that will be applied in each of their respective classrooms, with all teachers sharing accountability for all students included in the SLO. This goal format also works well in the event that a classroom teacher and EL teacher share instructional responsibility for students in a classroom.  </a:t>
            </a:r>
          </a:p>
          <a:p>
            <a:pPr>
              <a:spcBef>
                <a:spcPct val="0"/>
              </a:spcBef>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Let’s take a look at the example goal, which is written for a middle school English classroom. “</a:t>
            </a:r>
            <a:r>
              <a:rPr lang="en-US" sz="1200" b="0" dirty="0">
                <a:solidFill>
                  <a:schemeClr val="tx1"/>
                </a:solidFill>
              </a:rPr>
              <a:t>By the end of the school year, all students in 7</a:t>
            </a:r>
            <a:r>
              <a:rPr lang="en-US" sz="1200" b="0" baseline="30000" dirty="0">
                <a:solidFill>
                  <a:schemeClr val="tx1"/>
                </a:solidFill>
              </a:rPr>
              <a:t>th</a:t>
            </a:r>
            <a:r>
              <a:rPr lang="en-US" sz="1200" b="0" dirty="0">
                <a:solidFill>
                  <a:schemeClr val="tx1"/>
                </a:solidFill>
              </a:rPr>
              <a:t> grade English will show an improvement in the ability to write a persuasive essay, moving up 1 rubric score</a:t>
            </a:r>
            <a:r>
              <a:rPr lang="en-US" sz="1200" b="0" baseline="0" dirty="0">
                <a:solidFill>
                  <a:schemeClr val="tx1"/>
                </a:solidFill>
              </a:rPr>
              <a:t> on the teacher-created writing rubric.</a:t>
            </a:r>
            <a:r>
              <a:rPr lang="en-US" sz="1200" b="0" dirty="0">
                <a:solidFill>
                  <a:schemeClr val="tx1"/>
                </a:solidFill>
              </a:rPr>
              <a:t>”</a:t>
            </a: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It is important to note that a shared performance goal can have elements of a mastery goal or differentiated goal embedded within it. The goal for each student here is to move up one rubric score. This allows for realistic and rigorous growth for each student, regardless of their individual starting points.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28</a:t>
            </a:fld>
            <a:endParaRPr lang="en-US"/>
          </a:p>
        </p:txBody>
      </p:sp>
    </p:spTree>
    <p:extLst>
      <p:ext uri="{BB962C8B-B14F-4D97-AF65-F5344CB8AC3E}">
        <p14:creationId xmlns:p14="http://schemas.microsoft.com/office/powerpoint/2010/main" val="4004449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rPr>
              <a:t>Take some time to reflect on the goal you wrote for your most recent SLO.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Calibri" charset="0"/>
            </a:endParaRPr>
          </a:p>
          <a:p>
            <a:r>
              <a:rPr lang="en-US" dirty="0"/>
              <a:t>What was the growth goal for your most recent SLO?</a:t>
            </a:r>
          </a:p>
          <a:p>
            <a:r>
              <a:rPr lang="en-US" dirty="0"/>
              <a:t>Did you include all of the SMART components?</a:t>
            </a:r>
          </a:p>
          <a:p>
            <a:r>
              <a:rPr lang="en-US" dirty="0"/>
              <a:t>Did your goal allow for growth for all students in your target group?</a:t>
            </a:r>
          </a:p>
          <a:p>
            <a:r>
              <a:rPr lang="en-US" dirty="0"/>
              <a:t>What might you change when writing your next</a:t>
            </a:r>
            <a:r>
              <a:rPr lang="en-US" baseline="0" dirty="0"/>
              <a:t> SLO growth goal?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Take a moment</a:t>
            </a:r>
            <a:r>
              <a:rPr lang="en-US" baseline="0" dirty="0"/>
              <a:t> to jot down some notes on what you might change when writing your next SLO growth goal.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29</a:t>
            </a:fld>
            <a:endParaRPr lang="en-US"/>
          </a:p>
        </p:txBody>
      </p:sp>
    </p:spTree>
    <p:extLst>
      <p:ext uri="{BB962C8B-B14F-4D97-AF65-F5344CB8AC3E}">
        <p14:creationId xmlns:p14="http://schemas.microsoft.com/office/powerpoint/2010/main" val="15203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field of education, we come across many different acronyms. Here are some common acronyms used within</a:t>
            </a:r>
            <a:r>
              <a:rPr lang="en-US" baseline="0" dirty="0"/>
              <a:t> the field of EL. </a:t>
            </a:r>
          </a:p>
          <a:p>
            <a:r>
              <a:rPr lang="en-US" dirty="0"/>
              <a:t>EL stands</a:t>
            </a:r>
            <a:r>
              <a:rPr lang="en-US" baseline="0" dirty="0"/>
              <a:t> for </a:t>
            </a:r>
            <a:r>
              <a:rPr lang="en-US" dirty="0"/>
              <a:t>English Language Learner.</a:t>
            </a:r>
            <a:r>
              <a:rPr lang="en-US" baseline="0" dirty="0"/>
              <a:t> This term is often used to describe students whose primary language is something other than English.</a:t>
            </a:r>
            <a:endParaRPr lang="en-US" dirty="0"/>
          </a:p>
          <a:p>
            <a:r>
              <a:rPr lang="en-US" dirty="0"/>
              <a:t>LAP stands</a:t>
            </a:r>
            <a:r>
              <a:rPr lang="en-US" baseline="0" dirty="0"/>
              <a:t> for</a:t>
            </a:r>
            <a:r>
              <a:rPr lang="en-US" dirty="0"/>
              <a:t> Language Acquisition Plan, the</a:t>
            </a:r>
            <a:r>
              <a:rPr lang="en-US" baseline="0" dirty="0"/>
              <a:t> individualized plan developed for English Language learners.</a:t>
            </a:r>
          </a:p>
          <a:p>
            <a:r>
              <a:rPr lang="en-US" dirty="0"/>
              <a:t>ACCESS is</a:t>
            </a:r>
            <a:r>
              <a:rPr lang="en-US" baseline="0" dirty="0"/>
              <a:t> an a</a:t>
            </a:r>
            <a:r>
              <a:rPr lang="en-US" dirty="0"/>
              <a:t>nnual assessment taken by ELLs to measure English proficiency. The test is typically administered in February and early March.</a:t>
            </a:r>
          </a:p>
          <a:p>
            <a:r>
              <a:rPr lang="en-US" dirty="0"/>
              <a:t>WIDA</a:t>
            </a:r>
            <a:r>
              <a:rPr lang="en-US" baseline="0" dirty="0"/>
              <a:t> Screener </a:t>
            </a:r>
            <a:r>
              <a:rPr lang="en-US" dirty="0"/>
              <a:t>is</a:t>
            </a:r>
            <a:r>
              <a:rPr lang="en-US" baseline="0" dirty="0"/>
              <a:t> a l</a:t>
            </a:r>
            <a:r>
              <a:rPr lang="en-US" dirty="0"/>
              <a:t>anguage proficiency screening/placement assessment given to students whose families identified</a:t>
            </a:r>
            <a:r>
              <a:rPr lang="en-US" baseline="0" dirty="0"/>
              <a:t> the child’s primary language as something other than English on the Home Language Survey. Assessment results help to determine a student’s eligibility for EL services. The W-APT is the screener for kindergarten students. </a:t>
            </a:r>
            <a:endParaRPr lang="en-US" dirty="0"/>
          </a:p>
          <a:p>
            <a:r>
              <a:rPr lang="en-US" b="0" dirty="0"/>
              <a:t>and</a:t>
            </a:r>
            <a:r>
              <a:rPr lang="en-US" b="1" dirty="0"/>
              <a:t> </a:t>
            </a:r>
            <a:r>
              <a:rPr lang="en-US" dirty="0"/>
              <a:t>WIDA is</a:t>
            </a:r>
            <a:r>
              <a:rPr lang="en-US" baseline="0" dirty="0"/>
              <a:t> a c</a:t>
            </a:r>
            <a:r>
              <a:rPr lang="en-US" dirty="0"/>
              <a:t>onsortium dedicated to high standards and equitable opportunities for ELs. South Dakota is a member of the WIDA consortium,</a:t>
            </a:r>
            <a:r>
              <a:rPr lang="en-US" baseline="0" dirty="0"/>
              <a:t> which provides access to EL tools and resources.</a:t>
            </a:r>
            <a:endParaRPr lang="en-US" dirty="0"/>
          </a:p>
          <a:p>
            <a:endParaRPr lang="en-US" baseline="0" dirty="0"/>
          </a:p>
          <a:p>
            <a:r>
              <a:rPr lang="en-US" baseline="0" dirty="0"/>
              <a:t>Understanding these acronyms will help you in following the content of this module.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a:t>
            </a:fld>
            <a:endParaRPr lang="en-US"/>
          </a:p>
        </p:txBody>
      </p:sp>
    </p:spTree>
    <p:extLst>
      <p:ext uri="{BB962C8B-B14F-4D97-AF65-F5344CB8AC3E}">
        <p14:creationId xmlns:p14="http://schemas.microsoft.com/office/powerpoint/2010/main" val="190974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After</a:t>
            </a:r>
            <a:r>
              <a:rPr lang="en-US" baseline="0" dirty="0">
                <a:latin typeface="Calibri" charset="0"/>
              </a:rPr>
              <a:t> you’ve written your growth goal, the next step is to provide rationale on how your SLO benefits student learning. In this box, you will explain how the content, standards, baseline data, assessment, and growth goal support student growth.</a:t>
            </a:r>
          </a:p>
          <a:p>
            <a:pPr>
              <a:spcBef>
                <a:spcPct val="0"/>
              </a:spcBef>
            </a:pPr>
            <a:endParaRPr lang="en-US" baseline="0" dirty="0">
              <a:latin typeface="Calibri" charset="0"/>
            </a:endParaRPr>
          </a:p>
          <a:p>
            <a:pPr>
              <a:spcBef>
                <a:spcPct val="0"/>
              </a:spcBef>
            </a:pPr>
            <a:r>
              <a:rPr lang="en-US" baseline="0" dirty="0">
                <a:latin typeface="Calibri" charset="0"/>
              </a:rPr>
              <a:t>You may want to note the importance of the content you chose, how the goal is related to your identified standards (state standards and/or ELD standards), and the data (both from the summative assessment and the pre-assessment) that identify this content area and skillset as a need for your target group of students.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30</a:t>
            </a:fld>
            <a:endParaRPr lang="en-US"/>
          </a:p>
        </p:txBody>
      </p:sp>
    </p:spTree>
    <p:extLst>
      <p:ext uri="{BB962C8B-B14F-4D97-AF65-F5344CB8AC3E}">
        <p14:creationId xmlns:p14="http://schemas.microsoft.com/office/powerpoint/2010/main" val="2742743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before submitting your SLO for evaluator approval is to describe the instructional</a:t>
            </a:r>
            <a:r>
              <a:rPr lang="en-US" baseline="0" dirty="0"/>
              <a:t> strategies you plan to implement in order to help the students in your target group meet their goal (or goals).</a:t>
            </a:r>
          </a:p>
          <a:p>
            <a:endParaRPr lang="en-US" baseline="0" dirty="0"/>
          </a:p>
          <a:p>
            <a:r>
              <a:rPr lang="en-US" baseline="0" dirty="0"/>
              <a:t>Some examples of strategies you may include are adjustments to pacing or wait time, more frequent review, or providing scaffolding or visual aids. Can you think of other strategies you might include?</a:t>
            </a:r>
          </a:p>
          <a:p>
            <a:endParaRPr lang="en-US" baseline="0" dirty="0"/>
          </a:p>
          <a:p>
            <a:r>
              <a:rPr lang="en-US" baseline="0" dirty="0"/>
              <a:t>You can also list any services and supports your students receive that are related to the priority learning content. You will also want to include information on student accommodations and/or modifications, as those are applicable to the SLO.</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31</a:t>
            </a:fld>
            <a:endParaRPr lang="en-US"/>
          </a:p>
        </p:txBody>
      </p:sp>
    </p:spTree>
    <p:extLst>
      <p:ext uri="{BB962C8B-B14F-4D97-AF65-F5344CB8AC3E}">
        <p14:creationId xmlns:p14="http://schemas.microsoft.com/office/powerpoint/2010/main" val="789956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recap, here are some key points we explored within this module.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indent="0">
              <a:buNone/>
            </a:pPr>
            <a:r>
              <a:rPr lang="en-US" dirty="0"/>
              <a:t>The Teacher Effectiveness System applies to all teachers.</a:t>
            </a:r>
            <a:endParaRPr lang="en-US" baseline="0" dirty="0"/>
          </a:p>
          <a:p>
            <a:pPr marL="0" indent="0">
              <a:buNone/>
            </a:pPr>
            <a:r>
              <a:rPr lang="en-US" dirty="0"/>
              <a:t>Reviewing EL-specific instructional settings and strategies with your evaluator before the Teacher Effectiveness Process begins will create a shared understanding. </a:t>
            </a:r>
            <a:endParaRPr lang="en-US" baseline="0" dirty="0"/>
          </a:p>
          <a:p>
            <a:pPr marL="0" indent="0">
              <a:buNone/>
            </a:pPr>
            <a:r>
              <a:rPr lang="en-US" dirty="0"/>
              <a:t>The “Specific Considerations for Teachers of English Language Learners” document can be helpful in identifying how the Teacher Effectiveness components can relate to EL teachers.</a:t>
            </a:r>
            <a:endParaRPr lang="en-US" baseline="0" dirty="0"/>
          </a:p>
          <a:p>
            <a:pPr marL="0" indent="0">
              <a:buNone/>
            </a:pPr>
            <a:r>
              <a:rPr lang="en-US" dirty="0"/>
              <a:t>LAPs are not SLOs, but can inform the content included in your SLO.</a:t>
            </a:r>
            <a:endParaRPr lang="en-US" baseline="0" dirty="0"/>
          </a:p>
          <a:p>
            <a:pPr marL="0" indent="0">
              <a:buNone/>
            </a:pPr>
            <a:r>
              <a:rPr lang="en-US" dirty="0"/>
              <a:t>Consider a differentiated or shared goal, depending on your target group.</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32</a:t>
            </a:fld>
            <a:endParaRPr lang="en-US"/>
          </a:p>
        </p:txBody>
      </p:sp>
    </p:spTree>
    <p:extLst>
      <p:ext uri="{BB962C8B-B14F-4D97-AF65-F5344CB8AC3E}">
        <p14:creationId xmlns:p14="http://schemas.microsoft.com/office/powerpoint/2010/main" val="3673357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the topics covered in this module, visit these resources. </a:t>
            </a:r>
            <a:r>
              <a:rPr lang="en-US" b="1" u="sng" dirty="0"/>
              <a:t>https://doe.sd.gov/title/el.aspx </a:t>
            </a:r>
            <a:r>
              <a:rPr lang="en-US" dirty="0"/>
              <a:t>and </a:t>
            </a:r>
            <a:r>
              <a:rPr lang="en-US" b="1" u="sng" dirty="0">
                <a:solidFill>
                  <a:srgbClr val="0000FF"/>
                </a:solidFill>
              </a:rPr>
              <a:t>https://doe.sd.gov/Assessment/elp.aspx </a:t>
            </a:r>
            <a:endParaRPr lang="en-US" dirty="0"/>
          </a:p>
          <a:p>
            <a:endParaRPr lang="en-US" dirty="0"/>
          </a:p>
          <a:p>
            <a:r>
              <a:rPr lang="en-US" dirty="0"/>
              <a:t>For more</a:t>
            </a:r>
            <a:r>
              <a:rPr lang="en-US" baseline="0" dirty="0"/>
              <a:t> information on teacher effectiveness, and links to both the Teacher Effectiveness Handbook and SLO Handbook, visit doe.sd.gov, and click “Teacher Effectiveness” under the “Teacher” links.</a:t>
            </a:r>
          </a:p>
          <a:p>
            <a:endParaRPr lang="en-US" b="1" dirty="0"/>
          </a:p>
          <a:p>
            <a:r>
              <a:rPr lang="en-US" b="0" baseline="0" dirty="0"/>
              <a:t>For more information about WIDA and the EL resources included, visit www.wida.us. If you don’t have log-in information, contact your district EL Coordinator or the South Dakota Department of Education.</a:t>
            </a:r>
          </a:p>
          <a:p>
            <a:endParaRPr lang="en-US" b="0"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33</a:t>
            </a:fld>
            <a:endParaRPr lang="en-US"/>
          </a:p>
        </p:txBody>
      </p:sp>
    </p:spTree>
    <p:extLst>
      <p:ext uri="{BB962C8B-B14F-4D97-AF65-F5344CB8AC3E}">
        <p14:creationId xmlns:p14="http://schemas.microsoft.com/office/powerpoint/2010/main" val="342289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begin with a brief overview of the Teacher</a:t>
            </a:r>
            <a:r>
              <a:rPr lang="en-US" baseline="0" dirty="0"/>
              <a:t> Effectiveness System</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a:t>
            </a:fld>
            <a:endParaRPr lang="en-US"/>
          </a:p>
        </p:txBody>
      </p:sp>
    </p:spTree>
    <p:extLst>
      <p:ext uri="{BB962C8B-B14F-4D97-AF65-F5344CB8AC3E}">
        <p14:creationId xmlns:p14="http://schemas.microsoft.com/office/powerpoint/2010/main" val="88599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a:t>
            </a:r>
            <a:r>
              <a:rPr lang="en-US" baseline="0" dirty="0"/>
              <a:t> </a:t>
            </a:r>
            <a:r>
              <a:rPr lang="en-US" dirty="0"/>
              <a:t>see the components included in the Teacher Effectiveness System</a:t>
            </a:r>
            <a:r>
              <a:rPr lang="en-US" baseline="0" dirty="0"/>
              <a:t>. Remember, the Teacher Effectiveness System is made up of two components, the SD Framework for Teaching, and SLOs for student growth. Data from both components are collected and may be combined in the Summative Rating Matrix to determine a teacher’s performance category.</a:t>
            </a:r>
          </a:p>
          <a:p>
            <a:endParaRPr lang="en-US" baseline="0" dirty="0"/>
          </a:p>
          <a:p>
            <a:r>
              <a:rPr lang="en-US" baseline="0" dirty="0"/>
              <a:t>No matter what you teach, these components remain in effect. Later on, we will take a look at some specific elements within each piece that may be different for EL teachers.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a:t>
            </a:fld>
            <a:endParaRPr lang="en-US"/>
          </a:p>
        </p:txBody>
      </p:sp>
    </p:spTree>
    <p:extLst>
      <p:ext uri="{BB962C8B-B14F-4D97-AF65-F5344CB8AC3E}">
        <p14:creationId xmlns:p14="http://schemas.microsoft.com/office/powerpoint/2010/main" val="309856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Let’s take a closer look at the South Dakota Framework for Teaching.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South Dakota Framework for Teaching is comprised of four domains.</a:t>
            </a:r>
            <a:r>
              <a:rPr lang="en-US" baseline="0" dirty="0"/>
              <a:t> Each domain includes components related to effective teaching practices. </a:t>
            </a:r>
            <a:r>
              <a:rPr lang="en-US" dirty="0"/>
              <a:t>Within the South Dakota Framework for Teaching, districts decide which components</a:t>
            </a:r>
            <a:r>
              <a:rPr lang="en-US" baseline="0" dirty="0"/>
              <a:t> to focus on. At a minimum, districts must choose 4 components, with one from each domain. One difference you may notice in the evaluation process is in the assignment of your evaluator. Districts may choose to have EL teachers evaluated by one or more principals, depending on the grade levels included in the teacher’s caseload. For more information on who your evaluator may be, contact your school principal or superintendent.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Regardless of your teaching assignment, all teachers in a district will follow the same evaluation process identified by your district leadership and receive a Professional Practice </a:t>
            </a:r>
            <a:r>
              <a:rPr lang="en-US" b="0" baseline="0" dirty="0"/>
              <a:t>rating</a:t>
            </a:r>
            <a:r>
              <a:rPr lang="en-US" b="1" baseline="0" dirty="0"/>
              <a:t> </a:t>
            </a:r>
            <a:r>
              <a:rPr lang="en-US" baseline="0" dirty="0"/>
              <a:t>from the same Summative Scoring Matrix </a:t>
            </a:r>
            <a:r>
              <a:rPr lang="en-US" b="0" baseline="0" dirty="0"/>
              <a:t>seen here.</a:t>
            </a:r>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a:t>
            </a:fld>
            <a:endParaRPr lang="en-US"/>
          </a:p>
        </p:txBody>
      </p:sp>
    </p:spTree>
    <p:extLst>
      <p:ext uri="{BB962C8B-B14F-4D97-AF65-F5344CB8AC3E}">
        <p14:creationId xmlns:p14="http://schemas.microsoft.com/office/powerpoint/2010/main" val="155716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Because an EL classroom</a:t>
            </a:r>
            <a:r>
              <a:rPr lang="en-US" baseline="0" dirty="0"/>
              <a:t> </a:t>
            </a:r>
            <a:r>
              <a:rPr lang="en-US" dirty="0"/>
              <a:t>can look very different from a general education</a:t>
            </a:r>
            <a:r>
              <a:rPr lang="en-US" baseline="0" dirty="0"/>
              <a:t> classroom, it can be challenging to understand how the components from each domain in the SD Framework for Teaching can be applied in such a unique setting. Teachers and their evaluators are encouraged to meet prior to the first evaluation to create a shared understanding of the instructional setting and strategies used by the teacher.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teacher and evaluator may want to discuss:</a:t>
            </a:r>
          </a:p>
          <a:p>
            <a:pPr marL="171450" indent="-171450">
              <a:buFontTx/>
              <a:buChar char="-"/>
            </a:pPr>
            <a:r>
              <a:rPr lang="en-US" dirty="0"/>
              <a:t>Specialized practices, modifications, and adaptations the teacher uses</a:t>
            </a:r>
            <a:r>
              <a:rPr lang="en-US" baseline="0" dirty="0"/>
              <a:t> to instruct ELs;</a:t>
            </a:r>
          </a:p>
          <a:p>
            <a:pPr marL="171450" indent="-171450">
              <a:buFontTx/>
              <a:buChar char="-"/>
            </a:pPr>
            <a:r>
              <a:rPr lang="en-US" dirty="0"/>
              <a:t>Present academic and language proficiency levels of the ELs in the class;</a:t>
            </a:r>
          </a:p>
          <a:p>
            <a:pPr marL="171450" indent="-171450">
              <a:buFontTx/>
              <a:buChar char="-"/>
            </a:pPr>
            <a:r>
              <a:rPr lang="en-US" dirty="0"/>
              <a:t>The roles of the general classroom teacher and the EL teacher in co-teaching or push-in support situations;</a:t>
            </a:r>
          </a:p>
          <a:p>
            <a:pPr marL="171450" indent="-171450">
              <a:buFontTx/>
              <a:buChar char="-"/>
            </a:pPr>
            <a:r>
              <a:rPr lang="en-US" dirty="0"/>
              <a:t>And any other potential differences that may arise when reviewing the district-identified</a:t>
            </a:r>
            <a:r>
              <a:rPr lang="en-US" baseline="0" dirty="0"/>
              <a:t> components from the 4 domains.</a:t>
            </a:r>
          </a:p>
          <a:p>
            <a:pPr marL="0" indent="0">
              <a:buFontTx/>
              <a:buNone/>
            </a:pPr>
            <a:endParaRPr lang="en-US" baseline="0" dirty="0"/>
          </a:p>
          <a:p>
            <a:pPr marL="0" indent="0">
              <a:buFontTx/>
              <a:buNone/>
            </a:pPr>
            <a:r>
              <a:rPr lang="en-US" baseline="0" dirty="0"/>
              <a:t>Having a common understanding of the instructional strategies and learning environment prior to the teacher effectiveness process can help to alleviate some misunderstandings or misconceptions.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a:t>
            </a:fld>
            <a:endParaRPr lang="en-US"/>
          </a:p>
        </p:txBody>
      </p:sp>
    </p:spTree>
    <p:extLst>
      <p:ext uri="{BB962C8B-B14F-4D97-AF65-F5344CB8AC3E}">
        <p14:creationId xmlns:p14="http://schemas.microsoft.com/office/powerpoint/2010/main" val="129614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a:t>
            </a:r>
            <a:r>
              <a:rPr lang="en-US" baseline="0" dirty="0"/>
              <a:t> the school year, teachers can collect artifacts that demonstrate performance relative to district-identified components from each domain. Artifacts can include any documents, photographs, reports, or other information related to a teacher’s instruction, preparation, or professional growth.</a:t>
            </a:r>
          </a:p>
          <a:p>
            <a:endParaRPr lang="en-US" baseline="0" dirty="0"/>
          </a:p>
          <a:p>
            <a:r>
              <a:rPr lang="en-US" baseline="0" dirty="0"/>
              <a:t>Within the Teacher Effectiveness Handbook, you will find some broad examples of artifacts that can be collected for each of the 4 Domains of Professional Practice. If you are looking for general ideas on what artifacts to collect, this is a good starting point. You can find the Teacher Effectiveness handbook on the South Dakota DOE website.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a:t>
            </a:fld>
            <a:endParaRPr lang="en-US"/>
          </a:p>
        </p:txBody>
      </p:sp>
    </p:spTree>
    <p:extLst>
      <p:ext uri="{BB962C8B-B14F-4D97-AF65-F5344CB8AC3E}">
        <p14:creationId xmlns:p14="http://schemas.microsoft.com/office/powerpoint/2010/main" val="396141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While the general examples from the Teacher Effectiveness Handbook may give you a general place to start, some of the artifacts you collect as an EL teacher may be a little different, and will reflect tasks, activities, and documentation unique to your teaching assignment.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Here are some examples that may be collected by an EL teacher. </a:t>
            </a:r>
          </a:p>
          <a:p>
            <a:endParaRPr lang="en-US" baseline="0" dirty="0"/>
          </a:p>
          <a:p>
            <a:r>
              <a:rPr lang="en-US" baseline="0" dirty="0"/>
              <a:t>Take a moment to review the examples in this table. Note any that would be beneficial in your teaching situation. Can you think of any other examples for each domain?</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a:t>
            </a:fld>
            <a:endParaRPr lang="en-US"/>
          </a:p>
        </p:txBody>
      </p:sp>
    </p:spTree>
    <p:extLst>
      <p:ext uri="{BB962C8B-B14F-4D97-AF65-F5344CB8AC3E}">
        <p14:creationId xmlns:p14="http://schemas.microsoft.com/office/powerpoint/2010/main" val="1900889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South Dakota Department of Education logo">
            <a:extLst>
              <a:ext uri="{FF2B5EF4-FFF2-40B4-BE49-F238E27FC236}">
                <a16:creationId xmlns:a16="http://schemas.microsoft.com/office/drawing/2014/main" id="{8AA36ED2-F43B-EE89-A323-5366058C4046}"/>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16511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 name="Picture 2" descr="South Dakota Department of Education">
            <a:extLst>
              <a:ext uri="{FF2B5EF4-FFF2-40B4-BE49-F238E27FC236}">
                <a16:creationId xmlns:a16="http://schemas.microsoft.com/office/drawing/2014/main" id="{29E25676-C113-4EBA-01A0-F2B4052A239B}"/>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74900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lumMod val="95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a:extLst>
              <a:ext uri="{FF2B5EF4-FFF2-40B4-BE49-F238E27FC236}">
                <a16:creationId xmlns:a16="http://schemas.microsoft.com/office/drawing/2014/main" id="{14546A9E-A721-680A-CF5E-89127A98AD48}"/>
              </a:ext>
            </a:extLst>
          </p:cNvPr>
          <p:cNvSpPr txBox="1"/>
          <p:nvPr userDrawn="1"/>
        </p:nvSpPr>
        <p:spPr bwMode="gray">
          <a:xfrm rot="10800000">
            <a:off x="10016622" y="2336193"/>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pic>
        <p:nvPicPr>
          <p:cNvPr id="6" name="Picture 5" descr="South Dakota Department of Education">
            <a:extLst>
              <a:ext uri="{FF2B5EF4-FFF2-40B4-BE49-F238E27FC236}">
                <a16:creationId xmlns:a16="http://schemas.microsoft.com/office/drawing/2014/main" id="{FA581680-6EEF-BF48-7776-793E36E5559C}"/>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947944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B9DDAE7B-BC9F-4152-12F6-69E4BFEC27CB}"/>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4204185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55A8515D-24AC-ED01-11D2-087F494A3B4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660088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30F6BED3-2289-0737-2C6E-2C110B902DF0}"/>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9306130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3BB33DCA-09C6-DEAD-90A4-9E054885118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20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C21A80B6-9A84-E310-7999-0BEA5208CA1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7023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D83CE5DA-0EE1-CB88-183D-55C141BADC6D}"/>
              </a:ext>
            </a:extLst>
          </p:cNvPr>
          <p:cNvPicPr>
            <a:picLocks noChangeAspect="1"/>
          </p:cNvPicPr>
          <p:nvPr userDrawn="1"/>
        </p:nvPicPr>
        <p:blipFill>
          <a:blip r:embed="rId3"/>
          <a:stretch>
            <a:fillRect/>
          </a:stretch>
        </p:blipFill>
        <p:spPr>
          <a:xfrm>
            <a:off x="1001487" y="1007210"/>
            <a:ext cx="3058886" cy="676745"/>
          </a:xfrm>
          <a:prstGeom prst="rect">
            <a:avLst/>
          </a:prstGeom>
        </p:spPr>
      </p:pic>
      <p:pic>
        <p:nvPicPr>
          <p:cNvPr id="7" name="Picture 6" descr="South Dakota Department of Education">
            <a:extLst>
              <a:ext uri="{FF2B5EF4-FFF2-40B4-BE49-F238E27FC236}">
                <a16:creationId xmlns:a16="http://schemas.microsoft.com/office/drawing/2014/main" id="{DCECDB56-ECB7-1E8C-7003-6A098B301722}"/>
              </a:ext>
            </a:extLst>
          </p:cNvPr>
          <p:cNvPicPr>
            <a:picLocks noChangeAspect="1"/>
          </p:cNvPicPr>
          <p:nvPr userDrawn="1"/>
        </p:nvPicPr>
        <p:blipFill>
          <a:blip r:embed="rId4"/>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845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880C31EE-E517-E2BA-1062-7602C73A292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0798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outh Dakota Department of Education">
            <a:extLst>
              <a:ext uri="{FF2B5EF4-FFF2-40B4-BE49-F238E27FC236}">
                <a16:creationId xmlns:a16="http://schemas.microsoft.com/office/drawing/2014/main" id="{D3C5381C-AAFC-941D-9644-677AAFE1F0FC}"/>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1349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2" name="Picture 1" descr="South Dakota Department of Education">
            <a:extLst>
              <a:ext uri="{FF2B5EF4-FFF2-40B4-BE49-F238E27FC236}">
                <a16:creationId xmlns:a16="http://schemas.microsoft.com/office/drawing/2014/main" id="{3BE50640-BC6E-94D0-6774-4AF23FEFFC1F}"/>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971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outh Dakota Department of Education">
            <a:extLst>
              <a:ext uri="{FF2B5EF4-FFF2-40B4-BE49-F238E27FC236}">
                <a16:creationId xmlns:a16="http://schemas.microsoft.com/office/drawing/2014/main" id="{2BC37F87-F369-750B-E798-1BA31A218109}"/>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914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58993"/>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147572"/>
            <a:ext cx="2793158" cy="1330157"/>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2920181"/>
            <a:ext cx="2793158" cy="310469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77FCF5AA-9759-1DF0-82E5-22096285CEB6}"/>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321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912555"/>
            <a:ext cx="3865134" cy="169588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285750" indent="-285750" algn="ctr">
              <a:buClr>
                <a:schemeClr val="tx1"/>
              </a:buClr>
              <a:buFont typeface="Arial" panose="020B0604020202020204" pitchFamily="34" charset="0"/>
              <a:buChar char="•"/>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4050890"/>
            <a:ext cx="3859212" cy="97831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BAA5AB5E-166B-F9C3-F177-ADB945FED584}"/>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1062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2">
                    <a:lumMod val="75000"/>
                  </a:schemeClr>
                </a:solidFill>
              </a:defRPr>
            </a:lvl1pPr>
          </a:lstStyle>
          <a:p>
            <a:fld id="{2BE451C3-0FF4-47C4-B829-773ADF60F88C}" type="datetimeFigureOut">
              <a:rPr lang="en-US" smtClean="0"/>
              <a:pPr/>
              <a:t>12/21/2023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2">
                    <a:lumMod val="75000"/>
                  </a:schemeClr>
                </a:solidFill>
              </a:defRPr>
            </a:lvl1pPr>
          </a:lstStyle>
          <a:p>
            <a:endParaRPr lang="en-US" dirty="0"/>
          </a:p>
        </p:txBody>
      </p:sp>
    </p:spTree>
    <p:extLst>
      <p:ext uri="{BB962C8B-B14F-4D97-AF65-F5344CB8AC3E}">
        <p14:creationId xmlns:p14="http://schemas.microsoft.com/office/powerpoint/2010/main" val="245109528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 id="2147483857" r:id="rId15"/>
  </p:sldLayoutIdLst>
  <p:hf sldNum="0" hdr="0" ftr="0" dt="0"/>
  <p:txStyles>
    <p:title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598838" y="1904425"/>
            <a:ext cx="8825658" cy="2677648"/>
          </a:xfrm>
        </p:spPr>
        <p:txBody>
          <a:bodyPr/>
          <a:lstStyle/>
          <a:p>
            <a:pPr algn="ctr"/>
            <a:r>
              <a:rPr lang="en-US" sz="5400" dirty="0">
                <a:ln w="11430"/>
                <a:effectLst>
                  <a:outerShdw blurRad="50800" dist="39000" dir="5460000" algn="tl">
                    <a:srgbClr val="000000">
                      <a:alpha val="38000"/>
                    </a:srgbClr>
                  </a:outerShdw>
                </a:effectLst>
              </a:rPr>
              <a:t>Teacher Effectiveness </a:t>
            </a:r>
            <a:br>
              <a:rPr lang="en-US" sz="5400" dirty="0">
                <a:ln w="11430"/>
                <a:effectLst>
                  <a:outerShdw blurRad="50800" dist="39000" dir="5460000" algn="tl">
                    <a:srgbClr val="000000">
                      <a:alpha val="38000"/>
                    </a:srgbClr>
                  </a:outerShdw>
                </a:effectLst>
              </a:rPr>
            </a:br>
            <a:r>
              <a:rPr lang="en-US" sz="5400" dirty="0">
                <a:ln w="11430"/>
                <a:effectLst>
                  <a:outerShdw blurRad="50800" dist="39000" dir="5460000" algn="tl">
                    <a:srgbClr val="000000">
                      <a:alpha val="38000"/>
                    </a:srgbClr>
                  </a:outerShdw>
                </a:effectLst>
              </a:rPr>
              <a:t>&amp; EL Teachers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8D17-7F4A-18F2-B2AD-706DB2FF57BC}"/>
              </a:ext>
            </a:extLst>
          </p:cNvPr>
          <p:cNvSpPr>
            <a:spLocks noGrp="1"/>
          </p:cNvSpPr>
          <p:nvPr>
            <p:ph type="title"/>
          </p:nvPr>
        </p:nvSpPr>
        <p:spPr>
          <a:xfrm>
            <a:off x="1927114" y="-1769532"/>
            <a:ext cx="8761413" cy="706964"/>
          </a:xfrm>
        </p:spPr>
        <p:txBody>
          <a:bodyPr/>
          <a:lstStyle/>
          <a:p>
            <a:r>
              <a:rPr lang="en-US" dirty="0"/>
              <a:t>Determining Teaching Effectiveness</a:t>
            </a:r>
          </a:p>
        </p:txBody>
      </p:sp>
      <p:pic>
        <p:nvPicPr>
          <p:cNvPr id="6" name="Picture 5"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95E87B47-3FEC-64CD-874D-32F548BA7C7D}"/>
              </a:ext>
            </a:extLst>
          </p:cNvPr>
          <p:cNvPicPr>
            <a:picLocks noChangeAspect="1"/>
          </p:cNvPicPr>
          <p:nvPr/>
        </p:nvPicPr>
        <p:blipFill>
          <a:blip r:embed="rId3"/>
          <a:stretch>
            <a:fillRect/>
          </a:stretch>
        </p:blipFill>
        <p:spPr>
          <a:xfrm>
            <a:off x="2161173" y="691465"/>
            <a:ext cx="7680589" cy="5842500"/>
          </a:xfrm>
          <a:prstGeom prst="rect">
            <a:avLst/>
          </a:prstGeom>
        </p:spPr>
      </p:pic>
    </p:spTree>
    <p:extLst>
      <p:ext uri="{BB962C8B-B14F-4D97-AF65-F5344CB8AC3E}">
        <p14:creationId xmlns:p14="http://schemas.microsoft.com/office/powerpoint/2010/main" val="259720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Who Completes an SLO?</a:t>
            </a:r>
          </a:p>
        </p:txBody>
      </p:sp>
      <p:sp>
        <p:nvSpPr>
          <p:cNvPr id="3" name="Content Placeholder 2">
            <a:extLst>
              <a:ext uri="{FF2B5EF4-FFF2-40B4-BE49-F238E27FC236}">
                <a16:creationId xmlns:a16="http://schemas.microsoft.com/office/drawing/2014/main" id="{7F024555-48DD-DBCD-F8C4-9ECBF66D5C68}"/>
              </a:ext>
            </a:extLst>
          </p:cNvPr>
          <p:cNvSpPr>
            <a:spLocks noGrp="1"/>
          </p:cNvSpPr>
          <p:nvPr>
            <p:ph idx="1"/>
          </p:nvPr>
        </p:nvSpPr>
        <p:spPr/>
        <p:txBody>
          <a:bodyPr>
            <a:normAutofit fontScale="92500" lnSpcReduction="20000"/>
          </a:bodyPr>
          <a:lstStyle/>
          <a:p>
            <a:pPr marL="514350" indent="-514350">
              <a:buFont typeface="+mj-lt"/>
              <a:buAutoNum type="alphaLcParenR"/>
            </a:pPr>
            <a:r>
              <a:rPr lang="en-US" sz="2400" dirty="0">
                <a:solidFill>
                  <a:schemeClr val="accent6"/>
                </a:solidFill>
              </a:rPr>
              <a:t>Provides instruction to any grade, kindergarten through grade twelve, or ungraded class or who teaches in an environment other than a classroom setting;</a:t>
            </a:r>
          </a:p>
          <a:p>
            <a:pPr marL="514350" indent="-514350">
              <a:buFont typeface="+mj-lt"/>
              <a:buAutoNum type="alphaLcParenR"/>
            </a:pPr>
            <a:r>
              <a:rPr lang="en-US" sz="2400" dirty="0">
                <a:solidFill>
                  <a:schemeClr val="accent6"/>
                </a:solidFill>
              </a:rPr>
              <a:t>Maintains daily student records;</a:t>
            </a:r>
          </a:p>
          <a:p>
            <a:pPr marL="514350" indent="-514350">
              <a:buFont typeface="+mj-lt"/>
              <a:buAutoNum type="alphaLcParenR"/>
            </a:pPr>
            <a:r>
              <a:rPr lang="en-US" sz="2400" dirty="0">
                <a:solidFill>
                  <a:schemeClr val="accent6"/>
                </a:solidFill>
              </a:rPr>
              <a:t>Has completed an approved teacher education program at an accredited institution or completed an alternative certification program;</a:t>
            </a:r>
          </a:p>
          <a:p>
            <a:pPr marL="514350" indent="-514350">
              <a:buFont typeface="+mj-lt"/>
              <a:buAutoNum type="alphaLcParenR"/>
            </a:pPr>
            <a:r>
              <a:rPr lang="en-US" sz="2400" dirty="0">
                <a:solidFill>
                  <a:schemeClr val="accent6"/>
                </a:solidFill>
              </a:rPr>
              <a:t>Has been issued a South Dakota certificate; and</a:t>
            </a:r>
          </a:p>
          <a:p>
            <a:pPr marL="514350" indent="-514350">
              <a:buFont typeface="+mj-lt"/>
              <a:buAutoNum type="alphaLcParenR"/>
            </a:pPr>
            <a:r>
              <a:rPr lang="en-US" sz="2400" dirty="0">
                <a:solidFill>
                  <a:schemeClr val="accent6"/>
                </a:solidFill>
              </a:rPr>
              <a:t>Is not serving as a principal, assistant principal, superintendent, or assistant superintendent.</a:t>
            </a:r>
          </a:p>
          <a:p>
            <a:endParaRPr lang="en-US" dirty="0"/>
          </a:p>
        </p:txBody>
      </p:sp>
    </p:spTree>
    <p:extLst>
      <p:ext uri="{BB962C8B-B14F-4D97-AF65-F5344CB8AC3E}">
        <p14:creationId xmlns:p14="http://schemas.microsoft.com/office/powerpoint/2010/main" val="412595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Process </a:t>
            </a:r>
          </a:p>
        </p:txBody>
      </p:sp>
      <p:pic>
        <p:nvPicPr>
          <p:cNvPr id="7" name="Picture 6"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CBE2DD16-6042-A4F9-D72D-F33AD4251625}"/>
              </a:ext>
            </a:extLst>
          </p:cNvPr>
          <p:cNvPicPr>
            <a:picLocks noChangeAspect="1"/>
          </p:cNvPicPr>
          <p:nvPr/>
        </p:nvPicPr>
        <p:blipFill>
          <a:blip r:embed="rId3"/>
          <a:stretch>
            <a:fillRect/>
          </a:stretch>
        </p:blipFill>
        <p:spPr>
          <a:xfrm>
            <a:off x="1514051" y="2012504"/>
            <a:ext cx="4672483" cy="4654581"/>
          </a:xfrm>
          <a:prstGeom prst="rect">
            <a:avLst/>
          </a:prstGeom>
        </p:spPr>
      </p:pic>
      <p:sp>
        <p:nvSpPr>
          <p:cNvPr id="6" name="Content Placeholder 4">
            <a:extLst>
              <a:ext uri="{FF2B5EF4-FFF2-40B4-BE49-F238E27FC236}">
                <a16:creationId xmlns:a16="http://schemas.microsoft.com/office/drawing/2014/main" id="{A708AEC4-0AA6-77FD-7D3C-637B36E98A34}"/>
              </a:ext>
            </a:extLst>
          </p:cNvPr>
          <p:cNvSpPr txBox="1">
            <a:spLocks noGrp="1"/>
          </p:cNvSpPr>
          <p:nvPr>
            <p:ph idx="1"/>
          </p:nvPr>
        </p:nvSpPr>
        <p:spPr>
          <a:xfrm>
            <a:off x="6481409" y="2344377"/>
            <a:ext cx="3434958" cy="3990836"/>
          </a:xfrm>
          <a:prstGeom prst="rect">
            <a:avLst/>
          </a:prstGeom>
          <a:noFill/>
        </p:spPr>
        <p:txBody>
          <a:bodyPr wrap="square" rtlCol="0">
            <a:spAutoFit/>
          </a:bodyPr>
          <a:lstStyle/>
          <a:p>
            <a:pPr marL="0" indent="0" algn="ctr">
              <a:buNone/>
            </a:pPr>
            <a:r>
              <a:rPr lang="en-US" sz="2000" u="sng" dirty="0"/>
              <a:t>Low Growth: </a:t>
            </a:r>
            <a:br>
              <a:rPr lang="en-US" sz="2000" u="sng" dirty="0"/>
            </a:br>
            <a:r>
              <a:rPr lang="en-US" sz="2000" dirty="0"/>
              <a:t>Growth goal is less than 65% attained.</a:t>
            </a:r>
          </a:p>
          <a:p>
            <a:pPr algn="ctr"/>
            <a:endParaRPr lang="en-US" sz="2000" dirty="0"/>
          </a:p>
          <a:p>
            <a:pPr marL="0" indent="0" algn="ctr">
              <a:buNone/>
            </a:pPr>
            <a:r>
              <a:rPr lang="en-US" sz="2000" u="sng" dirty="0"/>
              <a:t>Expected Growth:                    </a:t>
            </a:r>
            <a:r>
              <a:rPr lang="en-US" sz="2000" dirty="0"/>
              <a:t>Growth goal is 65%-85% attained.</a:t>
            </a:r>
          </a:p>
          <a:p>
            <a:pPr algn="ctr"/>
            <a:endParaRPr lang="en-US" sz="2000" dirty="0"/>
          </a:p>
          <a:p>
            <a:pPr marL="0" indent="0" algn="ctr">
              <a:buNone/>
            </a:pPr>
            <a:r>
              <a:rPr lang="en-US" sz="2000" u="sng" dirty="0"/>
              <a:t>High Growth:</a:t>
            </a:r>
            <a:br>
              <a:rPr lang="en-US" sz="2000" u="sng" dirty="0"/>
            </a:br>
            <a:r>
              <a:rPr lang="en-US" sz="2000" dirty="0"/>
              <a:t> Growth goal is 86% to 100% attained.</a:t>
            </a:r>
          </a:p>
        </p:txBody>
      </p:sp>
    </p:spTree>
    <p:extLst>
      <p:ext uri="{BB962C8B-B14F-4D97-AF65-F5344CB8AC3E}">
        <p14:creationId xmlns:p14="http://schemas.microsoft.com/office/powerpoint/2010/main" val="281035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EL Law/Guiding Principles </a:t>
            </a:r>
          </a:p>
        </p:txBody>
      </p:sp>
      <p:sp>
        <p:nvSpPr>
          <p:cNvPr id="8" name="TextBox 7">
            <a:extLst>
              <a:ext uri="{FF2B5EF4-FFF2-40B4-BE49-F238E27FC236}">
                <a16:creationId xmlns:a16="http://schemas.microsoft.com/office/drawing/2014/main" id="{661BB6CF-E38A-1888-F65D-158AE5FFD133}"/>
              </a:ext>
            </a:extLst>
          </p:cNvPr>
          <p:cNvSpPr txBox="1"/>
          <p:nvPr/>
        </p:nvSpPr>
        <p:spPr>
          <a:xfrm>
            <a:off x="1403286" y="2381123"/>
            <a:ext cx="9053465" cy="830997"/>
          </a:xfrm>
          <a:prstGeom prst="rect">
            <a:avLst/>
          </a:prstGeom>
          <a:noFill/>
        </p:spPr>
        <p:txBody>
          <a:bodyPr wrap="square">
            <a:spAutoFit/>
          </a:bodyPr>
          <a:lstStyle/>
          <a:p>
            <a:pPr marL="514350" indent="-514350" algn="ctr">
              <a:buAutoNum type="arabicPeriod"/>
            </a:pPr>
            <a:r>
              <a:rPr lang="en-US" sz="2400" b="1" dirty="0"/>
              <a:t>SLOs should not be based on the attainment of objectives within a student’s LAP (Language Acquisition Plan).</a:t>
            </a:r>
            <a:endParaRPr lang="en-US" sz="1600" b="0" dirty="0"/>
          </a:p>
        </p:txBody>
      </p:sp>
      <p:graphicFrame>
        <p:nvGraphicFramePr>
          <p:cNvPr id="9" name="Content Placeholder 4">
            <a:extLst>
              <a:ext uri="{FF2B5EF4-FFF2-40B4-BE49-F238E27FC236}">
                <a16:creationId xmlns:a16="http://schemas.microsoft.com/office/drawing/2014/main" id="{AAF24DEB-F5F3-05F8-C631-9B25252F7AB4}"/>
              </a:ext>
            </a:extLst>
          </p:cNvPr>
          <p:cNvGraphicFramePr>
            <a:graphicFrameLocks/>
          </p:cNvGraphicFramePr>
          <p:nvPr>
            <p:extLst>
              <p:ext uri="{D42A27DB-BD31-4B8C-83A1-F6EECF244321}">
                <p14:modId xmlns:p14="http://schemas.microsoft.com/office/powerpoint/2010/main" val="1626702030"/>
              </p:ext>
            </p:extLst>
          </p:nvPr>
        </p:nvGraphicFramePr>
        <p:xfrm>
          <a:off x="1154954" y="3337707"/>
          <a:ext cx="8732858" cy="3291840"/>
        </p:xfrm>
        <a:graphic>
          <a:graphicData uri="http://schemas.openxmlformats.org/drawingml/2006/table">
            <a:tbl>
              <a:tblPr firstRow="1" bandRow="1">
                <a:tableStyleId>{2A488322-F2BA-4B5B-9748-0D474271808F}</a:tableStyleId>
              </a:tblPr>
              <a:tblGrid>
                <a:gridCol w="3953427">
                  <a:extLst>
                    <a:ext uri="{9D8B030D-6E8A-4147-A177-3AD203B41FA5}">
                      <a16:colId xmlns:a16="http://schemas.microsoft.com/office/drawing/2014/main" val="20000"/>
                    </a:ext>
                  </a:extLst>
                </a:gridCol>
                <a:gridCol w="4779431">
                  <a:extLst>
                    <a:ext uri="{9D8B030D-6E8A-4147-A177-3AD203B41FA5}">
                      <a16:colId xmlns:a16="http://schemas.microsoft.com/office/drawing/2014/main" val="20001"/>
                    </a:ext>
                  </a:extLst>
                </a:gridCol>
              </a:tblGrid>
              <a:tr h="447821">
                <a:tc>
                  <a:txBody>
                    <a:bodyPr/>
                    <a:lstStyle/>
                    <a:p>
                      <a:pPr algn="ctr"/>
                      <a:r>
                        <a:rPr lang="en-US" sz="2400" dirty="0"/>
                        <a:t>SLOs</a:t>
                      </a:r>
                      <a:r>
                        <a:rPr lang="en-US" sz="2400" baseline="0" dirty="0"/>
                        <a: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LAPs: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47821">
                <a:tc>
                  <a:txBody>
                    <a:bodyPr/>
                    <a:lstStyle/>
                    <a:p>
                      <a:r>
                        <a:rPr lang="en-US" sz="2400" dirty="0"/>
                        <a:t>Focus -</a:t>
                      </a:r>
                      <a:r>
                        <a:rPr lang="en-US" sz="2400" baseline="0" dirty="0"/>
                        <a:t> teacher’s ability to impact student growth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Focus - supporting</a:t>
                      </a:r>
                      <a:r>
                        <a:rPr lang="en-US" sz="2400" baseline="0" dirty="0"/>
                        <a:t> individual student in achieving English proficiency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47821">
                <a:tc>
                  <a:txBody>
                    <a:bodyPr/>
                    <a:lstStyle/>
                    <a:p>
                      <a:r>
                        <a:rPr lang="en-US" sz="2400" dirty="0"/>
                        <a:t>Includes one or</a:t>
                      </a:r>
                      <a:r>
                        <a:rPr lang="en-US" sz="2400" baseline="0" dirty="0"/>
                        <a:t> more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Individualized</a:t>
                      </a:r>
                      <a:r>
                        <a:rPr lang="en-US" sz="2400" baseline="0" dirty="0"/>
                        <a:t> for one student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47821">
                <a:tc>
                  <a:txBody>
                    <a:bodyPr/>
                    <a:lstStyle/>
                    <a:p>
                      <a:r>
                        <a:rPr lang="en-US" sz="2400" dirty="0"/>
                        <a:t>Includes teacher’s baseline data, growth targets, and measurement</a:t>
                      </a:r>
                      <a:r>
                        <a:rPr lang="en-US" sz="2400" baseline="0" dirty="0"/>
                        <a:t> of progress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Includes academic</a:t>
                      </a:r>
                      <a:r>
                        <a:rPr lang="en-US" sz="2400" baseline="0" dirty="0"/>
                        <a:t> history, assessment results, instructional plan, and assessment accommodations.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013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EL Law/Guiding Principles </a:t>
            </a:r>
          </a:p>
        </p:txBody>
      </p:sp>
      <p:sp>
        <p:nvSpPr>
          <p:cNvPr id="3" name="Content Placeholder 2">
            <a:extLst>
              <a:ext uri="{FF2B5EF4-FFF2-40B4-BE49-F238E27FC236}">
                <a16:creationId xmlns:a16="http://schemas.microsoft.com/office/drawing/2014/main" id="{3698C844-B7C7-1646-FE8C-70330826FEE1}"/>
              </a:ext>
            </a:extLst>
          </p:cNvPr>
          <p:cNvSpPr>
            <a:spLocks noGrp="1"/>
          </p:cNvSpPr>
          <p:nvPr>
            <p:ph idx="1"/>
          </p:nvPr>
        </p:nvSpPr>
        <p:spPr>
          <a:xfrm>
            <a:off x="1046392" y="2437758"/>
            <a:ext cx="10623525" cy="4887314"/>
          </a:xfrm>
        </p:spPr>
        <p:txBody>
          <a:bodyPr>
            <a:normAutofit/>
          </a:bodyPr>
          <a:lstStyle/>
          <a:p>
            <a:pPr marL="514350" indent="-514350" algn="ctr">
              <a:buFont typeface="+mj-lt"/>
              <a:buAutoNum type="arabicPeriod" startAt="2"/>
            </a:pPr>
            <a:r>
              <a:rPr lang="en-US" sz="2600" b="1" dirty="0">
                <a:solidFill>
                  <a:schemeClr val="accent6"/>
                </a:solidFill>
              </a:rPr>
              <a:t>SLOs should focus on academic standards.</a:t>
            </a:r>
          </a:p>
          <a:p>
            <a:pPr>
              <a:buFontTx/>
              <a:buChar char="-"/>
            </a:pPr>
            <a:endParaRPr lang="en-US" sz="2600" b="0" dirty="0">
              <a:solidFill>
                <a:schemeClr val="accent6"/>
              </a:solidFill>
            </a:endParaRPr>
          </a:p>
          <a:p>
            <a:pPr>
              <a:buFontTx/>
              <a:buChar char="-"/>
            </a:pPr>
            <a:r>
              <a:rPr lang="en-US" sz="2600" b="0" dirty="0">
                <a:solidFill>
                  <a:schemeClr val="accent6"/>
                </a:solidFill>
              </a:rPr>
              <a:t>Instructed with same college and career readiness standards as peers. </a:t>
            </a:r>
          </a:p>
          <a:p>
            <a:pPr>
              <a:buFontTx/>
              <a:buChar char="-"/>
            </a:pPr>
            <a:r>
              <a:rPr lang="en-US" sz="2600" dirty="0">
                <a:solidFill>
                  <a:schemeClr val="accent6"/>
                </a:solidFill>
              </a:rPr>
              <a:t>English Language Development (ELD) standards can, and should, be included.</a:t>
            </a:r>
          </a:p>
          <a:p>
            <a:pPr>
              <a:buFontTx/>
              <a:buChar char="-"/>
            </a:pPr>
            <a:r>
              <a:rPr lang="en-US" sz="2600" b="0" dirty="0">
                <a:solidFill>
                  <a:schemeClr val="accent6"/>
                </a:solidFill>
              </a:rPr>
              <a:t>May differ in established learning targets and types of services and supports provided.</a:t>
            </a:r>
          </a:p>
          <a:p>
            <a:pPr marL="914400" lvl="1" indent="-514350"/>
            <a:endParaRPr lang="en-US" sz="2800" b="0" dirty="0"/>
          </a:p>
          <a:p>
            <a:endParaRPr lang="en-US" sz="3200" dirty="0"/>
          </a:p>
        </p:txBody>
      </p:sp>
    </p:spTree>
    <p:extLst>
      <p:ext uri="{BB962C8B-B14F-4D97-AF65-F5344CB8AC3E}">
        <p14:creationId xmlns:p14="http://schemas.microsoft.com/office/powerpoint/2010/main" val="259313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ELD STANDARDS</a:t>
            </a:r>
          </a:p>
        </p:txBody>
      </p:sp>
      <p:pic>
        <p:nvPicPr>
          <p:cNvPr id="6" name="Content Placeholder 5" descr="Figure A: The English Language Development Standards&#10;Standard&#10;Abbreviation&#10;English Language Development Standard 1: English language learners communicate for social and instructional purposes within the school setting - social and instructional language&#10;English Language Development Standard 2: English language learners communicate information, ideas, and concepts necessary for academic success in the content area of Language Arts - The language of Language Arts&#10;English Language Development Standard 3: English language learners communicate information, ideas, and concepts necessary for academic success in the content area of Mathematics - the language of Mathematics &#10;English Language Development Standard 4: English language learners communicate information, ideas, and concepts necessary for academic success in the content area of Science - the language of science&#10;English Language Development 5: English language learners communicate information, ideas, and concepts necessary for academic success in the content area of Social Studies - the language of Social Studies ">
            <a:extLst>
              <a:ext uri="{FF2B5EF4-FFF2-40B4-BE49-F238E27FC236}">
                <a16:creationId xmlns:a16="http://schemas.microsoft.com/office/drawing/2014/main" id="{EE51F51E-E73F-15F2-DADC-32E3B693A45F}"/>
              </a:ext>
            </a:extLst>
          </p:cNvPr>
          <p:cNvPicPr>
            <a:picLocks noGrp="1" noChangeAspect="1"/>
          </p:cNvPicPr>
          <p:nvPr>
            <p:ph idx="1"/>
          </p:nvPr>
        </p:nvPicPr>
        <p:blipFill>
          <a:blip r:embed="rId3"/>
          <a:stretch>
            <a:fillRect/>
          </a:stretch>
        </p:blipFill>
        <p:spPr>
          <a:xfrm>
            <a:off x="3056182" y="1680632"/>
            <a:ext cx="6602347" cy="5151691"/>
          </a:xfrm>
          <a:prstGeom prst="rect">
            <a:avLst/>
          </a:prstGeom>
        </p:spPr>
      </p:pic>
    </p:spTree>
    <p:extLst>
      <p:ext uri="{BB962C8B-B14F-4D97-AF65-F5344CB8AC3E}">
        <p14:creationId xmlns:p14="http://schemas.microsoft.com/office/powerpoint/2010/main" val="318068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EL Law/Guiding Principles </a:t>
            </a:r>
          </a:p>
        </p:txBody>
      </p:sp>
      <p:sp>
        <p:nvSpPr>
          <p:cNvPr id="7" name="TextBox 6">
            <a:extLst>
              <a:ext uri="{FF2B5EF4-FFF2-40B4-BE49-F238E27FC236}">
                <a16:creationId xmlns:a16="http://schemas.microsoft.com/office/drawing/2014/main" id="{33354BB6-914A-0728-0E04-928D1E6B00FA}"/>
              </a:ext>
            </a:extLst>
          </p:cNvPr>
          <p:cNvSpPr txBox="1"/>
          <p:nvPr/>
        </p:nvSpPr>
        <p:spPr>
          <a:xfrm>
            <a:off x="1783531" y="2383821"/>
            <a:ext cx="8899557" cy="954107"/>
          </a:xfrm>
          <a:prstGeom prst="rect">
            <a:avLst/>
          </a:prstGeom>
          <a:noFill/>
        </p:spPr>
        <p:txBody>
          <a:bodyPr wrap="square">
            <a:spAutoFit/>
          </a:bodyPr>
          <a:lstStyle/>
          <a:p>
            <a:pPr marL="514350" indent="-514350" algn="ctr">
              <a:buFont typeface="+mj-lt"/>
              <a:buAutoNum type="arabicPeriod" startAt="3"/>
            </a:pPr>
            <a:r>
              <a:rPr lang="en-US" sz="2800" b="1" dirty="0">
                <a:solidFill>
                  <a:schemeClr val="accent6"/>
                </a:solidFill>
              </a:rPr>
              <a:t>In co-teaching situations, teachers are encouraged to collaborate to create SLOs.</a:t>
            </a:r>
          </a:p>
        </p:txBody>
      </p:sp>
      <p:sp>
        <p:nvSpPr>
          <p:cNvPr id="8" name="TextBox 7">
            <a:extLst>
              <a:ext uri="{FF2B5EF4-FFF2-40B4-BE49-F238E27FC236}">
                <a16:creationId xmlns:a16="http://schemas.microsoft.com/office/drawing/2014/main" id="{A3AC5E15-FD52-C8EA-B578-06892B627B18}"/>
              </a:ext>
            </a:extLst>
          </p:cNvPr>
          <p:cNvSpPr txBox="1"/>
          <p:nvPr/>
        </p:nvSpPr>
        <p:spPr>
          <a:xfrm>
            <a:off x="4345591" y="4194602"/>
            <a:ext cx="3764082" cy="1508105"/>
          </a:xfrm>
          <a:prstGeom prst="rect">
            <a:avLst/>
          </a:prstGeom>
          <a:noFill/>
        </p:spPr>
        <p:txBody>
          <a:bodyPr wrap="square" rtlCol="0">
            <a:spAutoFit/>
          </a:bodyPr>
          <a:lstStyle/>
          <a:p>
            <a:pPr algn="ctr"/>
            <a:r>
              <a:rPr lang="en-US" sz="2000" b="1" u="sng" dirty="0"/>
              <a:t>Shared SLO</a:t>
            </a:r>
          </a:p>
          <a:p>
            <a:r>
              <a:rPr lang="en-US" dirty="0"/>
              <a:t>Both teachers share the diverse: </a:t>
            </a:r>
          </a:p>
          <a:p>
            <a:pPr marL="285750" indent="-285750">
              <a:buFontTx/>
              <a:buChar char="-"/>
            </a:pPr>
            <a:r>
              <a:rPr lang="en-US" dirty="0"/>
              <a:t>Population</a:t>
            </a:r>
          </a:p>
          <a:p>
            <a:pPr marL="285750" indent="-285750">
              <a:buFontTx/>
              <a:buChar char="-"/>
            </a:pPr>
            <a:r>
              <a:rPr lang="en-US" dirty="0"/>
              <a:t>baseline data</a:t>
            </a:r>
          </a:p>
          <a:p>
            <a:pPr marL="285750" indent="-285750">
              <a:buFontTx/>
              <a:buChar char="-"/>
            </a:pPr>
            <a:r>
              <a:rPr lang="en-US" dirty="0"/>
              <a:t>growth goals</a:t>
            </a:r>
          </a:p>
        </p:txBody>
      </p:sp>
      <p:pic>
        <p:nvPicPr>
          <p:cNvPr id="9" name="Picture 8" descr="Stock photo of teacher">
            <a:extLst>
              <a:ext uri="{FF2B5EF4-FFF2-40B4-BE49-F238E27FC236}">
                <a16:creationId xmlns:a16="http://schemas.microsoft.com/office/drawing/2014/main" id="{EEF84810-D018-9412-827D-B2378EFB5C5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952" r="15499"/>
          <a:stretch/>
        </p:blipFill>
        <p:spPr bwMode="auto">
          <a:xfrm>
            <a:off x="1803322" y="3978958"/>
            <a:ext cx="2114118" cy="190537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Stock photo of teacher">
            <a:extLst>
              <a:ext uri="{FF2B5EF4-FFF2-40B4-BE49-F238E27FC236}">
                <a16:creationId xmlns:a16="http://schemas.microsoft.com/office/drawing/2014/main" id="{0FE0EF83-E1DD-E23B-2084-22FF64C52762}"/>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3376" r="27003"/>
          <a:stretch/>
        </p:blipFill>
        <p:spPr bwMode="auto">
          <a:xfrm>
            <a:off x="7967325" y="3579203"/>
            <a:ext cx="1781467" cy="27389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EL Law/Guiding Principles </a:t>
            </a:r>
          </a:p>
        </p:txBody>
      </p:sp>
      <p:graphicFrame>
        <p:nvGraphicFramePr>
          <p:cNvPr id="4" name="Table 3">
            <a:extLst>
              <a:ext uri="{FF2B5EF4-FFF2-40B4-BE49-F238E27FC236}">
                <a16:creationId xmlns:a16="http://schemas.microsoft.com/office/drawing/2014/main" id="{B04D58CD-0286-3A6C-E75D-1E7E994A6FC1}"/>
              </a:ext>
            </a:extLst>
          </p:cNvPr>
          <p:cNvGraphicFramePr>
            <a:graphicFrameLocks noGrp="1"/>
          </p:cNvGraphicFramePr>
          <p:nvPr>
            <p:extLst>
              <p:ext uri="{D42A27DB-BD31-4B8C-83A1-F6EECF244321}">
                <p14:modId xmlns:p14="http://schemas.microsoft.com/office/powerpoint/2010/main" val="2521507780"/>
              </p:ext>
            </p:extLst>
          </p:nvPr>
        </p:nvGraphicFramePr>
        <p:xfrm>
          <a:off x="1843399" y="3172327"/>
          <a:ext cx="8072968" cy="2316480"/>
        </p:xfrm>
        <a:graphic>
          <a:graphicData uri="http://schemas.openxmlformats.org/drawingml/2006/table">
            <a:tbl>
              <a:tblPr firstRow="1" bandRow="1">
                <a:tableStyleId>{5C22544A-7EE6-4342-B048-85BDC9FD1C3A}</a:tableStyleId>
              </a:tblPr>
              <a:tblGrid>
                <a:gridCol w="4036484">
                  <a:extLst>
                    <a:ext uri="{9D8B030D-6E8A-4147-A177-3AD203B41FA5}">
                      <a16:colId xmlns:a16="http://schemas.microsoft.com/office/drawing/2014/main" val="20000"/>
                    </a:ext>
                  </a:extLst>
                </a:gridCol>
                <a:gridCol w="4036484">
                  <a:extLst>
                    <a:ext uri="{9D8B030D-6E8A-4147-A177-3AD203B41FA5}">
                      <a16:colId xmlns:a16="http://schemas.microsoft.com/office/drawing/2014/main" val="20001"/>
                    </a:ext>
                  </a:extLst>
                </a:gridCol>
              </a:tblGrid>
              <a:tr h="0">
                <a:tc>
                  <a:txBody>
                    <a:bodyPr/>
                    <a:lstStyle/>
                    <a:p>
                      <a:pPr marL="285750" indent="-285750">
                        <a:buFont typeface="Arial"/>
                        <a:buChar char="•"/>
                      </a:pPr>
                      <a:r>
                        <a:rPr lang="en-US" sz="2000" dirty="0">
                          <a:solidFill>
                            <a:schemeClr val="bg1"/>
                          </a:solidFill>
                        </a:rPr>
                        <a:t>SLO types</a:t>
                      </a:r>
                    </a:p>
                  </a:txBody>
                  <a:tcPr>
                    <a:noFill/>
                  </a:tcPr>
                </a:tc>
                <a:tc>
                  <a:txBody>
                    <a:bodyPr/>
                    <a:lstStyle/>
                    <a:p>
                      <a:pPr marL="285750" indent="-285750">
                        <a:buFont typeface="Arial"/>
                        <a:buChar char="•"/>
                      </a:pPr>
                      <a:endParaRPr lang="en-US" sz="2000" dirty="0"/>
                    </a:p>
                  </a:txBody>
                  <a:tcPr>
                    <a:noFill/>
                  </a:tcPr>
                </a:tc>
                <a:extLst>
                  <a:ext uri="{0D108BD9-81ED-4DB2-BD59-A6C34878D82A}">
                    <a16:rowId xmlns:a16="http://schemas.microsoft.com/office/drawing/2014/main" val="842278134"/>
                  </a:ext>
                </a:extLst>
              </a:tr>
              <a:tr h="370840">
                <a:tc>
                  <a:txBody>
                    <a:bodyPr/>
                    <a:lstStyle/>
                    <a:p>
                      <a:pPr marL="285750" indent="-285750">
                        <a:buFont typeface="Arial"/>
                        <a:buChar char="•"/>
                      </a:pPr>
                      <a:r>
                        <a:rPr lang="en-US" sz="2000" dirty="0"/>
                        <a:t>Dual</a:t>
                      </a:r>
                      <a:r>
                        <a:rPr lang="en-US" sz="2000" baseline="0" dirty="0"/>
                        <a:t> Language</a:t>
                      </a:r>
                    </a:p>
                    <a:p>
                      <a:pPr marL="285750" indent="-285750">
                        <a:buFont typeface="Arial"/>
                        <a:buChar char="•"/>
                      </a:pPr>
                      <a:r>
                        <a:rPr lang="en-US" sz="2000" baseline="0" dirty="0"/>
                        <a:t>Two-way Immersion</a:t>
                      </a:r>
                    </a:p>
                    <a:p>
                      <a:pPr marL="285750" indent="-285750">
                        <a:buFont typeface="Arial"/>
                        <a:buChar char="•"/>
                      </a:pPr>
                      <a:r>
                        <a:rPr lang="en-US" sz="2000" baseline="0" dirty="0"/>
                        <a:t>Transition Bilingual</a:t>
                      </a:r>
                    </a:p>
                    <a:p>
                      <a:pPr marL="285750" indent="-285750">
                        <a:buFont typeface="Arial"/>
                        <a:buChar char="•"/>
                      </a:pPr>
                      <a:r>
                        <a:rPr lang="en-US" sz="2000" baseline="0" dirty="0"/>
                        <a:t>Developmental Bilingual</a:t>
                      </a:r>
                    </a:p>
                    <a:p>
                      <a:pPr marL="285750" indent="-285750">
                        <a:buFont typeface="Arial"/>
                        <a:buChar char="•"/>
                      </a:pPr>
                      <a:r>
                        <a:rPr lang="en-US" sz="2000" baseline="0" dirty="0"/>
                        <a:t>Heritage Language</a:t>
                      </a:r>
                    </a:p>
                    <a:p>
                      <a:pPr marL="285750" indent="-285750">
                        <a:buFont typeface="Arial"/>
                        <a:buChar char="•"/>
                      </a:pPr>
                      <a:r>
                        <a:rPr lang="en-US" sz="2000" baseline="0" dirty="0"/>
                        <a:t>Sheltered English Instruction</a:t>
                      </a:r>
                      <a:endParaRPr lang="en-US" sz="2000" dirty="0"/>
                    </a:p>
                  </a:txBody>
                  <a:tcPr/>
                </a:tc>
                <a:tc>
                  <a:txBody>
                    <a:bodyPr/>
                    <a:lstStyle/>
                    <a:p>
                      <a:pPr marL="285750" indent="-285750">
                        <a:buFont typeface="Arial"/>
                        <a:buChar char="•"/>
                      </a:pPr>
                      <a:r>
                        <a:rPr lang="en-US" sz="2000" dirty="0"/>
                        <a:t>Structured English</a:t>
                      </a:r>
                      <a:r>
                        <a:rPr lang="en-US" sz="2000" baseline="0" dirty="0"/>
                        <a:t> Immersion</a:t>
                      </a:r>
                    </a:p>
                    <a:p>
                      <a:pPr marL="285750" indent="-285750">
                        <a:buFont typeface="Arial"/>
                        <a:buChar char="•"/>
                      </a:pPr>
                      <a:r>
                        <a:rPr lang="en-US" sz="2000" baseline="0" dirty="0"/>
                        <a:t>Specially-designed Academic Instruction Delivered in English</a:t>
                      </a:r>
                    </a:p>
                    <a:p>
                      <a:pPr marL="285750" indent="-285750">
                        <a:buFont typeface="Arial"/>
                        <a:buChar char="•"/>
                      </a:pPr>
                      <a:r>
                        <a:rPr lang="en-US" sz="2000" baseline="0" dirty="0"/>
                        <a:t>Content-based EL</a:t>
                      </a:r>
                    </a:p>
                    <a:p>
                      <a:pPr marL="285750" indent="-285750">
                        <a:buFont typeface="Arial"/>
                        <a:buChar char="•"/>
                      </a:pPr>
                      <a:r>
                        <a:rPr lang="en-US" sz="2000" baseline="0" dirty="0"/>
                        <a:t>Pull-out EL</a:t>
                      </a:r>
                    </a:p>
                    <a:p>
                      <a:pPr marL="285750" indent="-285750">
                        <a:buFont typeface="Arial"/>
                        <a:buChar char="•"/>
                      </a:pPr>
                      <a:r>
                        <a:rPr lang="en-US" sz="2000" baseline="0" dirty="0"/>
                        <a:t>Other</a:t>
                      </a:r>
                      <a:endParaRPr lang="en-US" sz="2000" dirty="0"/>
                    </a:p>
                  </a:txBody>
                  <a:tcPr/>
                </a:tc>
                <a:extLst>
                  <a:ext uri="{0D108BD9-81ED-4DB2-BD59-A6C34878D82A}">
                    <a16:rowId xmlns:a16="http://schemas.microsoft.com/office/drawing/2014/main" val="10000"/>
                  </a:ext>
                </a:extLst>
              </a:tr>
            </a:tbl>
          </a:graphicData>
        </a:graphic>
      </p:graphicFrame>
      <p:sp>
        <p:nvSpPr>
          <p:cNvPr id="3" name="Content Placeholder 2">
            <a:extLst>
              <a:ext uri="{FF2B5EF4-FFF2-40B4-BE49-F238E27FC236}">
                <a16:creationId xmlns:a16="http://schemas.microsoft.com/office/drawing/2014/main" id="{B6DBD845-21F3-97AF-95E6-B9EBF8A4E3A3}"/>
              </a:ext>
            </a:extLst>
          </p:cNvPr>
          <p:cNvSpPr>
            <a:spLocks noGrp="1"/>
          </p:cNvSpPr>
          <p:nvPr>
            <p:ph idx="1"/>
          </p:nvPr>
        </p:nvSpPr>
        <p:spPr>
          <a:xfrm>
            <a:off x="1600200" y="2539038"/>
            <a:ext cx="8991599" cy="5445142"/>
          </a:xfrm>
        </p:spPr>
        <p:txBody>
          <a:bodyPr>
            <a:normAutofit/>
          </a:bodyPr>
          <a:lstStyle/>
          <a:p>
            <a:pPr marL="514350" indent="-514350" algn="ctr">
              <a:buFont typeface="+mj-lt"/>
              <a:buAutoNum type="arabicPeriod" startAt="4"/>
            </a:pPr>
            <a:r>
              <a:rPr lang="en-US" sz="2400" b="1" dirty="0">
                <a:solidFill>
                  <a:schemeClr val="accent6"/>
                </a:solidFill>
              </a:rPr>
              <a:t>SLOs that include EL students should reflect the diverse program types in which the students in your district participate.</a:t>
            </a:r>
          </a:p>
          <a:p>
            <a:pPr marL="514350" indent="-514350" algn="ctr">
              <a:buFont typeface="+mj-lt"/>
              <a:buAutoNum type="arabicPeriod" startAt="4"/>
            </a:pPr>
            <a:endParaRPr lang="en-US" sz="2400" b="1" dirty="0">
              <a:solidFill>
                <a:schemeClr val="accent6"/>
              </a:solidFill>
            </a:endParaRPr>
          </a:p>
          <a:p>
            <a:pPr marL="514350" indent="-514350" algn="ctr">
              <a:buFont typeface="+mj-lt"/>
              <a:buAutoNum type="arabicPeriod" startAt="4"/>
            </a:pPr>
            <a:endParaRPr lang="en-US" sz="2400" b="1" dirty="0">
              <a:solidFill>
                <a:schemeClr val="accent6"/>
              </a:solidFill>
            </a:endParaRPr>
          </a:p>
          <a:p>
            <a:pPr marL="514350" indent="-514350" algn="ctr">
              <a:buFont typeface="+mj-lt"/>
              <a:buAutoNum type="arabicPeriod" startAt="4"/>
            </a:pPr>
            <a:endParaRPr lang="en-US" sz="2400" b="1" dirty="0">
              <a:solidFill>
                <a:schemeClr val="accent6"/>
              </a:solidFill>
            </a:endParaRPr>
          </a:p>
          <a:p>
            <a:pPr marL="0" indent="0" algn="ctr">
              <a:buNone/>
            </a:pPr>
            <a:endParaRPr lang="en-US" sz="2400" dirty="0">
              <a:solidFill>
                <a:schemeClr val="accent6"/>
              </a:solidFill>
            </a:endParaRPr>
          </a:p>
          <a:p>
            <a:pPr marL="0" indent="0" algn="ctr">
              <a:buNone/>
            </a:pPr>
            <a:endParaRPr lang="en-US" sz="2400" dirty="0">
              <a:solidFill>
                <a:schemeClr val="accent6"/>
              </a:solidFill>
            </a:endParaRPr>
          </a:p>
          <a:p>
            <a:pPr marL="0" indent="0" algn="ctr">
              <a:buNone/>
            </a:pPr>
            <a:r>
              <a:rPr lang="en-US" sz="2400" b="1" dirty="0">
                <a:solidFill>
                  <a:schemeClr val="accent6"/>
                </a:solidFill>
              </a:rPr>
              <a:t>Your SLO should include students for whom you provide instruction.</a:t>
            </a:r>
          </a:p>
          <a:p>
            <a:pPr marL="0" lvl="2" indent="0" algn="ctr">
              <a:buNone/>
            </a:pPr>
            <a:endParaRPr lang="en-US" sz="2000" b="1" dirty="0"/>
          </a:p>
          <a:p>
            <a:endParaRPr lang="en-US" sz="3200" dirty="0"/>
          </a:p>
        </p:txBody>
      </p:sp>
    </p:spTree>
    <p:extLst>
      <p:ext uri="{BB962C8B-B14F-4D97-AF65-F5344CB8AC3E}">
        <p14:creationId xmlns:p14="http://schemas.microsoft.com/office/powerpoint/2010/main" val="12434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Process Guide </a:t>
            </a:r>
          </a:p>
        </p:txBody>
      </p:sp>
      <p:pic>
        <p:nvPicPr>
          <p:cNvPr id="7" name="Picture 6" descr="STUDENT LEARNING OBJECTIVE PROCESS GUIDE&#10;Teacher, School, and Evaluator &#10;Step One: SLO Development &#10;Prioritize Learning Content: &#10;Identify standards and content. &#10;What is the most important learning that needs to occur during the instructional period? Specify which standard(s) the SLO addresses and Identify the specific data source or trend data used.  (1a)Identify the Student Population: &#10;Describe the context of the class&#10;How many students are addressed by the SLO? Detail any characteristics or special learning circumstances of the class(es). (1b, 1c)Interval of Instruction: &#10;Specify the time frame in which growth with be measured. &#10;What is the time period in which student growth is expected to occur? Identify the length of the course or provide rationale for an time period that is less than the full length of the course. ">
            <a:extLst>
              <a:ext uri="{FF2B5EF4-FFF2-40B4-BE49-F238E27FC236}">
                <a16:creationId xmlns:a16="http://schemas.microsoft.com/office/drawing/2014/main" id="{F60125B3-A0F4-8DDB-E6B6-F91DD3C8EB30}"/>
              </a:ext>
            </a:extLst>
          </p:cNvPr>
          <p:cNvPicPr>
            <a:picLocks noChangeAspect="1"/>
          </p:cNvPicPr>
          <p:nvPr/>
        </p:nvPicPr>
        <p:blipFill>
          <a:blip r:embed="rId3"/>
          <a:stretch>
            <a:fillRect/>
          </a:stretch>
        </p:blipFill>
        <p:spPr>
          <a:xfrm>
            <a:off x="3223050" y="1680632"/>
            <a:ext cx="6107220" cy="4920558"/>
          </a:xfrm>
          <a:prstGeom prst="rect">
            <a:avLst/>
          </a:prstGeom>
          <a:ln>
            <a:solidFill>
              <a:srgbClr val="000000"/>
            </a:solidFill>
          </a:ln>
        </p:spPr>
      </p:pic>
    </p:spTree>
    <p:extLst>
      <p:ext uri="{BB962C8B-B14F-4D97-AF65-F5344CB8AC3E}">
        <p14:creationId xmlns:p14="http://schemas.microsoft.com/office/powerpoint/2010/main" val="154696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Before You Begin </a:t>
            </a:r>
          </a:p>
        </p:txBody>
      </p:sp>
      <p:sp>
        <p:nvSpPr>
          <p:cNvPr id="3" name="Content Placeholder 3">
            <a:extLst>
              <a:ext uri="{FF2B5EF4-FFF2-40B4-BE49-F238E27FC236}">
                <a16:creationId xmlns:a16="http://schemas.microsoft.com/office/drawing/2014/main" id="{46E46332-8794-C249-1302-BAB104E7E39A}"/>
              </a:ext>
            </a:extLst>
          </p:cNvPr>
          <p:cNvSpPr>
            <a:spLocks noGrp="1"/>
          </p:cNvSpPr>
          <p:nvPr>
            <p:ph idx="1"/>
          </p:nvPr>
        </p:nvSpPr>
        <p:spPr>
          <a:xfrm>
            <a:off x="1154954" y="2205287"/>
            <a:ext cx="9039070" cy="5088093"/>
          </a:xfrm>
        </p:spPr>
        <p:txBody>
          <a:bodyPr>
            <a:noAutofit/>
          </a:bodyPr>
          <a:lstStyle/>
          <a:p>
            <a:r>
              <a:rPr lang="en-US" sz="2400" b="1" dirty="0"/>
              <a:t>Review summative data to identify an area of need:</a:t>
            </a:r>
          </a:p>
          <a:p>
            <a:pPr marL="457200" lvl="1" indent="0">
              <a:buNone/>
            </a:pPr>
            <a:r>
              <a:rPr lang="en-US" sz="2000" dirty="0"/>
              <a:t>- </a:t>
            </a:r>
            <a:r>
              <a:rPr lang="en-US" sz="1800" dirty="0"/>
              <a:t>English Language Proficiency assessment</a:t>
            </a:r>
          </a:p>
          <a:p>
            <a:pPr marL="457200" lvl="1" indent="0">
              <a:buNone/>
            </a:pPr>
            <a:r>
              <a:rPr lang="en-US" sz="1800" dirty="0"/>
              <a:t>- State Content Assessments</a:t>
            </a:r>
          </a:p>
          <a:p>
            <a:pPr marL="457200" lvl="1" indent="0">
              <a:buNone/>
            </a:pPr>
            <a:r>
              <a:rPr lang="en-US" sz="1800" dirty="0"/>
              <a:t>- Other skill-based assessments</a:t>
            </a:r>
          </a:p>
          <a:p>
            <a:pPr marL="457200" lvl="1" indent="0">
              <a:buNone/>
            </a:pPr>
            <a:r>
              <a:rPr lang="en-US" sz="1800" dirty="0"/>
              <a:t>- Other district assessments</a:t>
            </a:r>
            <a:endParaRPr lang="en-US" sz="2000" dirty="0"/>
          </a:p>
          <a:p>
            <a:r>
              <a:rPr lang="en-US" sz="2400" b="1" dirty="0"/>
              <a:t>Identify your target group of students</a:t>
            </a:r>
          </a:p>
          <a:p>
            <a:pPr marL="457200" lvl="1" indent="0">
              <a:buNone/>
            </a:pPr>
            <a:r>
              <a:rPr lang="en-US" sz="1800" dirty="0"/>
              <a:t>- May be one or more students</a:t>
            </a:r>
          </a:p>
          <a:p>
            <a:pPr marL="457200" lvl="1" indent="0">
              <a:buNone/>
            </a:pPr>
            <a:r>
              <a:rPr lang="en-US" sz="1800" dirty="0"/>
              <a:t>- Similar LAP objectives</a:t>
            </a:r>
          </a:p>
          <a:p>
            <a:pPr marL="457200" lvl="1" indent="0">
              <a:buNone/>
            </a:pPr>
            <a:r>
              <a:rPr lang="en-US" sz="1800" dirty="0"/>
              <a:t>- Similar skill needs</a:t>
            </a:r>
          </a:p>
          <a:p>
            <a:pPr marL="457200" lvl="1" indent="0">
              <a:buNone/>
            </a:pPr>
            <a:r>
              <a:rPr lang="en-US" sz="1800" dirty="0"/>
              <a:t>- Group shared with classroom teacher</a:t>
            </a:r>
          </a:p>
          <a:p>
            <a:pPr marL="457200" lvl="1" indent="0">
              <a:buNone/>
            </a:pPr>
            <a:r>
              <a:rPr lang="en-US" sz="1800" dirty="0"/>
              <a:t>- Students may or may not be in the same grade or classroom</a:t>
            </a:r>
            <a:endParaRPr lang="en-US" sz="2000" dirty="0"/>
          </a:p>
        </p:txBody>
      </p:sp>
    </p:spTree>
    <p:extLst>
      <p:ext uri="{BB962C8B-B14F-4D97-AF65-F5344CB8AC3E}">
        <p14:creationId xmlns:p14="http://schemas.microsoft.com/office/powerpoint/2010/main" val="173047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D3FB-A69A-46BE-CB45-F5163306C1E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Content Overview</a:t>
            </a:r>
          </a:p>
        </p:txBody>
      </p:sp>
      <p:sp>
        <p:nvSpPr>
          <p:cNvPr id="3" name="Content Placeholder 2">
            <a:extLst>
              <a:ext uri="{FF2B5EF4-FFF2-40B4-BE49-F238E27FC236}">
                <a16:creationId xmlns:a16="http://schemas.microsoft.com/office/drawing/2014/main" id="{61965545-8968-C34B-B74E-5592409B368A}"/>
              </a:ext>
            </a:extLst>
          </p:cNvPr>
          <p:cNvSpPr>
            <a:spLocks noGrp="1"/>
          </p:cNvSpPr>
          <p:nvPr>
            <p:ph idx="1"/>
          </p:nvPr>
        </p:nvSpPr>
        <p:spPr/>
        <p:txBody>
          <a:bodyPr/>
          <a:lstStyle/>
          <a:p>
            <a:pPr>
              <a:buFont typeface="Arial" panose="020B0604020202020204" pitchFamily="34" charset="0"/>
              <a:buChar char="•"/>
            </a:pPr>
            <a:r>
              <a:rPr lang="en-US" sz="2400" dirty="0">
                <a:solidFill>
                  <a:schemeClr val="accent6"/>
                </a:solidFill>
              </a:rPr>
              <a:t>Review of Teacher Effectiveness System for ALL teachers</a:t>
            </a:r>
          </a:p>
          <a:p>
            <a:pPr>
              <a:buFont typeface="Arial" panose="020B0604020202020204" pitchFamily="34" charset="0"/>
              <a:buChar char="•"/>
            </a:pPr>
            <a:endParaRPr lang="en-US" sz="2400" dirty="0">
              <a:solidFill>
                <a:schemeClr val="accent6"/>
              </a:solidFill>
            </a:endParaRPr>
          </a:p>
          <a:p>
            <a:pPr>
              <a:buFont typeface="Arial" panose="020B0604020202020204" pitchFamily="34" charset="0"/>
              <a:buChar char="•"/>
            </a:pPr>
            <a:r>
              <a:rPr lang="en-US" sz="2400" dirty="0">
                <a:solidFill>
                  <a:schemeClr val="accent6"/>
                </a:solidFill>
              </a:rPr>
              <a:t>Guiding Principles from EL Law</a:t>
            </a:r>
          </a:p>
          <a:p>
            <a:pPr>
              <a:buFont typeface="Arial" panose="020B0604020202020204" pitchFamily="34" charset="0"/>
              <a:buChar char="•"/>
            </a:pPr>
            <a:endParaRPr lang="en-US" sz="2400" dirty="0">
              <a:solidFill>
                <a:schemeClr val="accent6"/>
              </a:solidFill>
            </a:endParaRPr>
          </a:p>
          <a:p>
            <a:pPr>
              <a:buFont typeface="Arial" panose="020B0604020202020204" pitchFamily="34" charset="0"/>
              <a:buChar char="•"/>
            </a:pPr>
            <a:r>
              <a:rPr lang="en-US" sz="2400" dirty="0">
                <a:solidFill>
                  <a:schemeClr val="accent6"/>
                </a:solidFill>
              </a:rPr>
              <a:t>SLO Process Guide</a:t>
            </a:r>
          </a:p>
          <a:p>
            <a:endParaRPr lang="en-US" dirty="0"/>
          </a:p>
        </p:txBody>
      </p:sp>
    </p:spTree>
    <p:extLst>
      <p:ext uri="{BB962C8B-B14F-4D97-AF65-F5344CB8AC3E}">
        <p14:creationId xmlns:p14="http://schemas.microsoft.com/office/powerpoint/2010/main" val="106070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latin typeface="Calibri" charset="0"/>
              </a:rPr>
              <a:t>Prioritizing Learning Content</a:t>
            </a:r>
            <a:endParaRPr lang="en-US" dirty="0">
              <a:effectLst>
                <a:outerShdw blurRad="38100" dist="38100" dir="2700000" algn="tl">
                  <a:srgbClr val="000000">
                    <a:alpha val="43137"/>
                  </a:srgbClr>
                </a:outerShdw>
              </a:effectLst>
            </a:endParaRPr>
          </a:p>
        </p:txBody>
      </p:sp>
      <p:graphicFrame>
        <p:nvGraphicFramePr>
          <p:cNvPr id="6" name="Table 5">
            <a:extLst>
              <a:ext uri="{FF2B5EF4-FFF2-40B4-BE49-F238E27FC236}">
                <a16:creationId xmlns:a16="http://schemas.microsoft.com/office/drawing/2014/main" id="{33763D3F-01CC-FBBE-F378-3F9C17AFA4B4}"/>
              </a:ext>
            </a:extLst>
          </p:cNvPr>
          <p:cNvGraphicFramePr>
            <a:graphicFrameLocks noGrp="1"/>
          </p:cNvGraphicFramePr>
          <p:nvPr>
            <p:extLst>
              <p:ext uri="{D42A27DB-BD31-4B8C-83A1-F6EECF244321}">
                <p14:modId xmlns:p14="http://schemas.microsoft.com/office/powerpoint/2010/main" val="3833757570"/>
              </p:ext>
            </p:extLst>
          </p:nvPr>
        </p:nvGraphicFramePr>
        <p:xfrm>
          <a:off x="1381967" y="2424970"/>
          <a:ext cx="8534400" cy="3703320"/>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dirty="0"/>
                        <a:t>Prioritize Learning Content:</a:t>
                      </a:r>
                    </a:p>
                    <a:p>
                      <a:r>
                        <a:rPr lang="en-US" b="0" i="1" dirty="0"/>
                        <a:t>Identify</a:t>
                      </a:r>
                      <a:r>
                        <a:rPr lang="en-US" b="0" i="1" baseline="0" dirty="0"/>
                        <a:t> standards and content.</a:t>
                      </a:r>
                      <a:endParaRPr lang="en-US" b="0" i="1" dirty="0"/>
                    </a:p>
                  </a:txBody>
                  <a:tcPr/>
                </a:tc>
                <a:tc>
                  <a:txBody>
                    <a:body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dirty="0">
                          <a:effectLst/>
                        </a:rPr>
                        <a:t> </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SOUTH DAKOTA STANDARDS FOR YOUR STUDENTS’ GRADE LEVEL(s)</a:t>
                      </a:r>
                    </a:p>
                    <a:p>
                      <a:endParaRPr lang="en-US" sz="2400" b="1" dirty="0">
                        <a:solidFill>
                          <a:srgbClr val="FF0000"/>
                        </a:solidFill>
                      </a:endParaRPr>
                    </a:p>
                    <a:p>
                      <a:r>
                        <a:rPr lang="en-US" sz="2400" b="1" dirty="0">
                          <a:solidFill>
                            <a:srgbClr val="FF0000"/>
                          </a:solidFill>
                        </a:rPr>
                        <a:t>ELD </a:t>
                      </a:r>
                      <a:r>
                        <a:rPr lang="en-US" sz="2400" b="1" baseline="0" dirty="0">
                          <a:solidFill>
                            <a:srgbClr val="FF0000"/>
                          </a:solidFill>
                        </a:rPr>
                        <a:t>STANDARD(s)</a:t>
                      </a:r>
                      <a:endParaRPr lang="en-US" sz="2400" b="1" dirty="0">
                        <a:solidFill>
                          <a:srgbClr val="FF0000"/>
                        </a:solidFill>
                      </a:endParaRPr>
                    </a:p>
                    <a:p>
                      <a:endParaRPr lang="en-US" sz="2400" b="1" dirty="0">
                        <a:solidFill>
                          <a:srgbClr val="FF0000"/>
                        </a:solidFill>
                      </a:endParaRPr>
                    </a:p>
                    <a:p>
                      <a:r>
                        <a:rPr lang="en-US" sz="2400" b="1" dirty="0">
                          <a:solidFill>
                            <a:srgbClr val="FF0000"/>
                          </a:solidFill>
                        </a:rPr>
                        <a:t>DATA SOURCES USED</a:t>
                      </a:r>
                    </a:p>
                    <a:p>
                      <a:endParaRPr lang="en-US" dirty="0"/>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513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Identify Student Population </a:t>
            </a:r>
          </a:p>
        </p:txBody>
      </p:sp>
      <p:graphicFrame>
        <p:nvGraphicFramePr>
          <p:cNvPr id="3" name="Table 2">
            <a:extLst>
              <a:ext uri="{FF2B5EF4-FFF2-40B4-BE49-F238E27FC236}">
                <a16:creationId xmlns:a16="http://schemas.microsoft.com/office/drawing/2014/main" id="{AF591716-BA1A-ADAB-8948-897A786BFF0A}"/>
              </a:ext>
            </a:extLst>
          </p:cNvPr>
          <p:cNvGraphicFramePr>
            <a:graphicFrameLocks noGrp="1"/>
          </p:cNvGraphicFramePr>
          <p:nvPr>
            <p:extLst>
              <p:ext uri="{D42A27DB-BD31-4B8C-83A1-F6EECF244321}">
                <p14:modId xmlns:p14="http://schemas.microsoft.com/office/powerpoint/2010/main" val="2046601194"/>
              </p:ext>
            </p:extLst>
          </p:nvPr>
        </p:nvGraphicFramePr>
        <p:xfrm>
          <a:off x="1268460" y="2372159"/>
          <a:ext cx="8534400" cy="4160520"/>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sz="1800" b="1" i="1" kern="1200" dirty="0">
                          <a:solidFill>
                            <a:schemeClr val="tx1"/>
                          </a:solidFill>
                          <a:effectLst/>
                          <a:latin typeface="+mn-lt"/>
                          <a:ea typeface="+mn-ea"/>
                          <a:cs typeface="+mn-cs"/>
                        </a:rPr>
                        <a:t>Identify the Student Population: </a:t>
                      </a:r>
                      <a:endParaRPr lang="en-US" sz="1800" b="1"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Describe the context of the class.</a:t>
                      </a:r>
                      <a:r>
                        <a:rPr lang="en-US" dirty="0">
                          <a:effectLst/>
                        </a:rPr>
                        <a:t> </a:t>
                      </a:r>
                      <a:endParaRPr lang="en-US" b="0" i="1" dirty="0"/>
                    </a:p>
                  </a:txBody>
                  <a:tcPr/>
                </a:tc>
                <a:tc>
                  <a:txBody>
                    <a:bodyPr/>
                    <a:lstStyle/>
                    <a:p>
                      <a:r>
                        <a:rPr lang="en-US" sz="1800" b="1" i="1" kern="1200" dirty="0">
                          <a:solidFill>
                            <a:schemeClr val="tx1"/>
                          </a:solidFill>
                          <a:effectLst/>
                          <a:latin typeface="+mn-lt"/>
                          <a:ea typeface="+mn-ea"/>
                          <a:cs typeface="+mn-cs"/>
                        </a:rPr>
                        <a:t>How many students are addressed by the SLO? Detail any characteristics or special learning circumstances of the class(</a:t>
                      </a:r>
                      <a:r>
                        <a:rPr lang="en-US" sz="1800" b="1" i="1" kern="1200" dirty="0" err="1">
                          <a:solidFill>
                            <a:schemeClr val="tx1"/>
                          </a:solidFill>
                          <a:effectLst/>
                          <a:latin typeface="+mn-lt"/>
                          <a:ea typeface="+mn-ea"/>
                          <a:cs typeface="+mn-cs"/>
                        </a:rPr>
                        <a:t>es</a:t>
                      </a:r>
                      <a:r>
                        <a:rPr lang="en-US" sz="1800" b="1" i="1" kern="1200" dirty="0">
                          <a:solidFill>
                            <a:schemeClr val="tx1"/>
                          </a:solidFill>
                          <a:effectLst/>
                          <a:latin typeface="+mn-lt"/>
                          <a:ea typeface="+mn-ea"/>
                          <a:cs typeface="+mn-cs"/>
                        </a:rPr>
                        <a:t>).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SHARED</a:t>
                      </a:r>
                      <a:r>
                        <a:rPr lang="en-US" sz="2400" b="1" baseline="0" dirty="0">
                          <a:solidFill>
                            <a:srgbClr val="FF0000"/>
                          </a:solidFill>
                        </a:rPr>
                        <a:t> – WHOLE CLASS</a:t>
                      </a:r>
                    </a:p>
                    <a:p>
                      <a:r>
                        <a:rPr lang="en-US" sz="2400" b="1" baseline="0" dirty="0">
                          <a:solidFill>
                            <a:srgbClr val="FF0000"/>
                          </a:solidFill>
                        </a:rPr>
                        <a:t>INDIVIDUAL – STUDENTS IN YOUR TARGET GROUP</a:t>
                      </a:r>
                    </a:p>
                    <a:p>
                      <a:endParaRPr lang="en-US" sz="2400" b="1" baseline="0" dirty="0">
                        <a:solidFill>
                          <a:srgbClr val="FF0000"/>
                        </a:solidFill>
                      </a:endParaRPr>
                    </a:p>
                    <a:p>
                      <a:pPr marL="342900" indent="-342900">
                        <a:buFont typeface="Arial"/>
                        <a:buChar char="•"/>
                      </a:pPr>
                      <a:r>
                        <a:rPr lang="en-US" sz="2400" b="1" baseline="0" dirty="0">
                          <a:solidFill>
                            <a:srgbClr val="FF0000"/>
                          </a:solidFill>
                        </a:rPr>
                        <a:t>Socio-economic status</a:t>
                      </a:r>
                    </a:p>
                    <a:p>
                      <a:pPr marL="342900" indent="-342900">
                        <a:buFont typeface="Arial"/>
                        <a:buChar char="•"/>
                      </a:pPr>
                      <a:r>
                        <a:rPr lang="en-US" sz="2400" b="1" baseline="0" dirty="0">
                          <a:solidFill>
                            <a:srgbClr val="FF0000"/>
                          </a:solidFill>
                        </a:rPr>
                        <a:t>English proficiency level</a:t>
                      </a:r>
                    </a:p>
                    <a:p>
                      <a:pPr marL="342900" indent="-342900">
                        <a:buFont typeface="Arial"/>
                        <a:buChar char="•"/>
                      </a:pPr>
                      <a:r>
                        <a:rPr lang="en-US" sz="2400" b="1" baseline="0" dirty="0">
                          <a:solidFill>
                            <a:srgbClr val="FF0000"/>
                          </a:solidFill>
                        </a:rPr>
                        <a:t>Language Instruction Program</a:t>
                      </a:r>
                    </a:p>
                    <a:p>
                      <a:pPr marL="342900" indent="-342900">
                        <a:buFont typeface="Arial"/>
                        <a:buChar char="•"/>
                      </a:pPr>
                      <a:r>
                        <a:rPr lang="en-US" sz="2400" b="1" baseline="0" dirty="0">
                          <a:solidFill>
                            <a:srgbClr val="FF0000"/>
                          </a:solidFill>
                        </a:rPr>
                        <a:t>Educational/cultural background</a:t>
                      </a:r>
                    </a:p>
                    <a:p>
                      <a:pPr marL="342900" indent="-342900">
                        <a:buFont typeface="Arial"/>
                        <a:buChar char="•"/>
                      </a:pPr>
                      <a:r>
                        <a:rPr lang="en-US" sz="2400" b="1" baseline="0" dirty="0">
                          <a:solidFill>
                            <a:srgbClr val="FF0000"/>
                          </a:solidFill>
                        </a:rPr>
                        <a:t>Title/SPED participation</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087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Interval of Instruction </a:t>
            </a:r>
          </a:p>
        </p:txBody>
      </p:sp>
      <p:graphicFrame>
        <p:nvGraphicFramePr>
          <p:cNvPr id="4" name="Table 3">
            <a:extLst>
              <a:ext uri="{FF2B5EF4-FFF2-40B4-BE49-F238E27FC236}">
                <a16:creationId xmlns:a16="http://schemas.microsoft.com/office/drawing/2014/main" id="{BCD9EE0F-8FBF-3FE7-2D31-81BE49E9C958}"/>
              </a:ext>
            </a:extLst>
          </p:cNvPr>
          <p:cNvGraphicFramePr>
            <a:graphicFrameLocks noGrp="1"/>
          </p:cNvGraphicFramePr>
          <p:nvPr>
            <p:extLst>
              <p:ext uri="{D42A27DB-BD31-4B8C-83A1-F6EECF244321}">
                <p14:modId xmlns:p14="http://schemas.microsoft.com/office/powerpoint/2010/main" val="3940112496"/>
              </p:ext>
            </p:extLst>
          </p:nvPr>
        </p:nvGraphicFramePr>
        <p:xfrm>
          <a:off x="1654206" y="2877983"/>
          <a:ext cx="8534400" cy="2731169"/>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dirty="0"/>
                        <a:t>Interval of Instruction:</a:t>
                      </a:r>
                    </a:p>
                    <a:p>
                      <a:r>
                        <a:rPr lang="en-US" b="0" i="1" dirty="0"/>
                        <a:t>Specify the time frame in which growth will </a:t>
                      </a:r>
                    </a:p>
                  </a:txBody>
                  <a:tcPr/>
                </a:tc>
                <a:tc>
                  <a:txBody>
                    <a:bodyPr/>
                    <a:lstStyle/>
                    <a:p>
                      <a:r>
                        <a:rPr lang="en-US" sz="1800" b="1" i="1" kern="1200" dirty="0">
                          <a:solidFill>
                            <a:schemeClr val="tx1"/>
                          </a:solidFill>
                          <a:effectLst/>
                          <a:latin typeface="+mn-lt"/>
                          <a:ea typeface="+mn-ea"/>
                          <a:cs typeface="+mn-cs"/>
                        </a:rPr>
                        <a:t>What is the time period in which</a:t>
                      </a:r>
                      <a:r>
                        <a:rPr lang="en-US" sz="1800" b="1" i="1" kern="1200" baseline="0" dirty="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SCHOOL YEAR</a:t>
                      </a:r>
                    </a:p>
                    <a:p>
                      <a:endParaRPr lang="en-US" sz="2400" b="1" dirty="0">
                        <a:solidFill>
                          <a:srgbClr val="FF0000"/>
                        </a:solidFill>
                      </a:endParaRPr>
                    </a:p>
                    <a:p>
                      <a:r>
                        <a:rPr lang="en-US" sz="2400" b="1" dirty="0">
                          <a:solidFill>
                            <a:srgbClr val="FF0000"/>
                          </a:solidFill>
                        </a:rPr>
                        <a:t>SEMESTER</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392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Analyze Data &amp; Develop Baseline </a:t>
            </a:r>
          </a:p>
        </p:txBody>
      </p:sp>
      <p:graphicFrame>
        <p:nvGraphicFramePr>
          <p:cNvPr id="3" name="Table 2">
            <a:extLst>
              <a:ext uri="{FF2B5EF4-FFF2-40B4-BE49-F238E27FC236}">
                <a16:creationId xmlns:a16="http://schemas.microsoft.com/office/drawing/2014/main" id="{70D211B3-2B49-F77E-D993-7B7E47A0414B}"/>
              </a:ext>
            </a:extLst>
          </p:cNvPr>
          <p:cNvGraphicFramePr>
            <a:graphicFrameLocks noGrp="1"/>
          </p:cNvGraphicFramePr>
          <p:nvPr>
            <p:extLst>
              <p:ext uri="{D42A27DB-BD31-4B8C-83A1-F6EECF244321}">
                <p14:modId xmlns:p14="http://schemas.microsoft.com/office/powerpoint/2010/main" val="1840534284"/>
              </p:ext>
            </p:extLst>
          </p:nvPr>
        </p:nvGraphicFramePr>
        <p:xfrm>
          <a:off x="1660123" y="2331720"/>
          <a:ext cx="8256243" cy="4451178"/>
        </p:xfrm>
        <a:graphic>
          <a:graphicData uri="http://schemas.openxmlformats.org/drawingml/2006/table">
            <a:tbl>
              <a:tblPr firstRow="1" bandRow="1">
                <a:tableStyleId>{616DA210-FB5B-4158-B5E0-FEB733F419BA}</a:tableStyleId>
              </a:tblPr>
              <a:tblGrid>
                <a:gridCol w="1769195">
                  <a:extLst>
                    <a:ext uri="{9D8B030D-6E8A-4147-A177-3AD203B41FA5}">
                      <a16:colId xmlns:a16="http://schemas.microsoft.com/office/drawing/2014/main" val="20000"/>
                    </a:ext>
                  </a:extLst>
                </a:gridCol>
                <a:gridCol w="6487048">
                  <a:extLst>
                    <a:ext uri="{9D8B030D-6E8A-4147-A177-3AD203B41FA5}">
                      <a16:colId xmlns:a16="http://schemas.microsoft.com/office/drawing/2014/main" val="20001"/>
                    </a:ext>
                  </a:extLst>
                </a:gridCol>
              </a:tblGrid>
              <a:tr h="1067898">
                <a:tc rowSpan="2">
                  <a:txBody>
                    <a:bodyPr/>
                    <a:lstStyle/>
                    <a:p>
                      <a:r>
                        <a:rPr lang="en-US" dirty="0"/>
                        <a:t>Analyze Data and Develop Baseline:</a:t>
                      </a:r>
                    </a:p>
                    <a:p>
                      <a:r>
                        <a:rPr lang="en-US" b="0" i="1" dirty="0"/>
                        <a:t>Detail</a:t>
                      </a:r>
                      <a:r>
                        <a:rPr lang="en-US" b="0" i="1" baseline="0" dirty="0"/>
                        <a:t> student understanding of the content at the beginning of the instructional period.  </a:t>
                      </a:r>
                      <a:endParaRPr lang="en-US" b="0" i="1" dirty="0"/>
                    </a:p>
                  </a:txBody>
                  <a:tcPr/>
                </a:tc>
                <a:tc>
                  <a:txBody>
                    <a:bodyPr/>
                    <a:lstStyle/>
                    <a:p>
                      <a:r>
                        <a:rPr lang="en-US" sz="1800" b="1" i="1" kern="1200" dirty="0">
                          <a:solidFill>
                            <a:schemeClr val="tx1"/>
                          </a:solidFill>
                          <a:effectLst/>
                          <a:latin typeface="+mn-lt"/>
                          <a:ea typeface="+mn-ea"/>
                          <a:cs typeface="+mn-cs"/>
                        </a:rPr>
                        <a:t>Where are my students starting?  Summarize student baseline performance and attach additional data if necessary.  (1b, 1f, 3d)</a:t>
                      </a:r>
                      <a:endParaRPr lang="en-US" dirty="0"/>
                    </a:p>
                  </a:txBody>
                  <a:tcPr/>
                </a:tc>
                <a:extLst>
                  <a:ext uri="{0D108BD9-81ED-4DB2-BD59-A6C34878D82A}">
                    <a16:rowId xmlns:a16="http://schemas.microsoft.com/office/drawing/2014/main" val="10000"/>
                  </a:ext>
                </a:extLst>
              </a:tr>
              <a:tr h="3160980">
                <a:tc vMerge="1">
                  <a:txBody>
                    <a:bodyPr/>
                    <a:lstStyle/>
                    <a:p>
                      <a:endParaRPr lang="en-US"/>
                    </a:p>
                  </a:txBody>
                  <a:tcPr/>
                </a:tc>
                <a:tc>
                  <a:txBody>
                    <a:bodyPr/>
                    <a:lstStyle/>
                    <a:p>
                      <a:r>
                        <a:rPr lang="en-US" sz="2400" b="1" dirty="0">
                          <a:solidFill>
                            <a:srgbClr val="FF0000"/>
                          </a:solidFill>
                        </a:rPr>
                        <a:t>WHERE</a:t>
                      </a:r>
                      <a:r>
                        <a:rPr lang="en-US" sz="2400" b="1" baseline="0" dirty="0">
                          <a:solidFill>
                            <a:srgbClr val="FF0000"/>
                          </a:solidFill>
                        </a:rPr>
                        <a:t> ARE YOUR STUDENTS STARTING</a:t>
                      </a:r>
                    </a:p>
                    <a:p>
                      <a:endParaRPr lang="en-US" sz="2400" b="1" baseline="0" dirty="0">
                        <a:solidFill>
                          <a:srgbClr val="FF0000"/>
                        </a:solidFill>
                      </a:endParaRPr>
                    </a:p>
                    <a:p>
                      <a:r>
                        <a:rPr lang="en-US" sz="2400" b="1" baseline="0" dirty="0">
                          <a:solidFill>
                            <a:srgbClr val="FF0000"/>
                          </a:solidFill>
                        </a:rPr>
                        <a:t>Example:</a:t>
                      </a:r>
                    </a:p>
                    <a:p>
                      <a:pPr marL="342900" indent="-342900">
                        <a:buFont typeface="Arial"/>
                        <a:buChar char="•"/>
                      </a:pPr>
                      <a:r>
                        <a:rPr lang="en-US" sz="2400" b="1" dirty="0">
                          <a:solidFill>
                            <a:srgbClr val="FF0000"/>
                          </a:solidFill>
                        </a:rPr>
                        <a:t>Student A – 4/10</a:t>
                      </a:r>
                    </a:p>
                    <a:p>
                      <a:pPr marL="342900" indent="-342900">
                        <a:buFont typeface="Arial"/>
                        <a:buChar char="•"/>
                      </a:pPr>
                      <a:r>
                        <a:rPr lang="en-US" sz="2400" b="1" dirty="0">
                          <a:solidFill>
                            <a:srgbClr val="FF0000"/>
                          </a:solidFill>
                        </a:rPr>
                        <a:t>Student B – 3/10</a:t>
                      </a:r>
                    </a:p>
                    <a:p>
                      <a:pPr marL="342900" indent="-342900">
                        <a:buFont typeface="Arial"/>
                        <a:buChar char="•"/>
                      </a:pPr>
                      <a:r>
                        <a:rPr lang="en-US" sz="2400" b="1" dirty="0">
                          <a:solidFill>
                            <a:srgbClr val="FF0000"/>
                          </a:solidFill>
                        </a:rPr>
                        <a:t>Student C – 3/10</a:t>
                      </a:r>
                    </a:p>
                    <a:p>
                      <a:pPr marL="342900" indent="-342900">
                        <a:buFont typeface="Arial"/>
                        <a:buChar char="•"/>
                      </a:pPr>
                      <a:r>
                        <a:rPr lang="en-US" sz="2400" b="1" dirty="0">
                          <a:solidFill>
                            <a:srgbClr val="FF0000"/>
                          </a:solidFill>
                        </a:rPr>
                        <a:t>Student D – 2/10</a:t>
                      </a:r>
                    </a:p>
                    <a:p>
                      <a:pPr marL="342900" indent="-342900">
                        <a:buFont typeface="Arial"/>
                        <a:buChar char="•"/>
                      </a:pPr>
                      <a:r>
                        <a:rPr lang="en-US" sz="2400" b="1" dirty="0">
                          <a:solidFill>
                            <a:srgbClr val="FF0000"/>
                          </a:solidFill>
                        </a:rPr>
                        <a:t>Student</a:t>
                      </a:r>
                      <a:r>
                        <a:rPr lang="en-US" sz="2400" b="1" baseline="0" dirty="0">
                          <a:solidFill>
                            <a:srgbClr val="FF0000"/>
                          </a:solidFill>
                        </a:rPr>
                        <a:t> E – 2/10</a:t>
                      </a:r>
                    </a:p>
                    <a:p>
                      <a:pPr marL="342900" indent="-342900">
                        <a:buFont typeface="Arial"/>
                        <a:buChar char="•"/>
                      </a:pPr>
                      <a:r>
                        <a:rPr lang="en-US" sz="2400" b="1" baseline="0" dirty="0">
                          <a:solidFill>
                            <a:srgbClr val="FF0000"/>
                          </a:solidFill>
                        </a:rPr>
                        <a:t>Student F – 0/10</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235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Select or Develop an Assessment </a:t>
            </a:r>
          </a:p>
        </p:txBody>
      </p:sp>
      <p:graphicFrame>
        <p:nvGraphicFramePr>
          <p:cNvPr id="4" name="Table 3">
            <a:extLst>
              <a:ext uri="{FF2B5EF4-FFF2-40B4-BE49-F238E27FC236}">
                <a16:creationId xmlns:a16="http://schemas.microsoft.com/office/drawing/2014/main" id="{8549586D-F68E-E2FD-421F-23DF0C8CAA69}"/>
              </a:ext>
            </a:extLst>
          </p:cNvPr>
          <p:cNvGraphicFramePr>
            <a:graphicFrameLocks noGrp="1"/>
          </p:cNvGraphicFramePr>
          <p:nvPr>
            <p:extLst>
              <p:ext uri="{D42A27DB-BD31-4B8C-83A1-F6EECF244321}">
                <p14:modId xmlns:p14="http://schemas.microsoft.com/office/powerpoint/2010/main" val="4208301611"/>
              </p:ext>
            </p:extLst>
          </p:nvPr>
        </p:nvGraphicFramePr>
        <p:xfrm>
          <a:off x="1268460" y="2401507"/>
          <a:ext cx="8534400" cy="416052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143000">
                <a:tc rowSpan="2">
                  <a:txBody>
                    <a:bodyPr/>
                    <a:lstStyle/>
                    <a:p>
                      <a:r>
                        <a:rPr lang="en-US" dirty="0"/>
                        <a:t>Select or Develop</a:t>
                      </a:r>
                      <a:r>
                        <a:rPr lang="en-US" baseline="0" dirty="0"/>
                        <a:t> an Assessment</a:t>
                      </a:r>
                      <a:r>
                        <a:rPr lang="en-US" dirty="0"/>
                        <a:t>:</a:t>
                      </a:r>
                    </a:p>
                    <a:p>
                      <a:r>
                        <a:rPr lang="en-US" b="0" i="1" dirty="0"/>
                        <a:t>Describe</a:t>
                      </a:r>
                      <a:r>
                        <a:rPr lang="en-US" b="0" i="1" baseline="0" dirty="0"/>
                        <a:t> how the goal attainment will be measured.  </a:t>
                      </a:r>
                      <a:endParaRPr lang="en-US" b="0" i="1" dirty="0"/>
                    </a:p>
                  </a:txBody>
                  <a:tcPr/>
                </a:tc>
                <a:tc>
                  <a:txBody>
                    <a:bodyPr/>
                    <a:lstStyle/>
                    <a:p>
                      <a:r>
                        <a:rPr lang="en-US" sz="1800" b="1" i="1" kern="1200" dirty="0">
                          <a:solidFill>
                            <a:schemeClr val="tx1"/>
                          </a:solidFill>
                          <a:effectLst/>
                          <a:latin typeface="+mn-lt"/>
                          <a:ea typeface="+mn-ea"/>
                          <a:cs typeface="+mn-cs"/>
                        </a:rPr>
                        <a:t>What specific</a:t>
                      </a:r>
                      <a:r>
                        <a:rPr lang="en-US" sz="1800" b="1" i="1" kern="1200" baseline="0" dirty="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WHAT IS/ARE YOUR DATA SOURCE(S)</a:t>
                      </a:r>
                    </a:p>
                    <a:p>
                      <a:pPr marL="0" indent="0">
                        <a:buFont typeface="Arial"/>
                        <a:buNone/>
                      </a:pPr>
                      <a:r>
                        <a:rPr lang="en-US" sz="2400" b="1" dirty="0">
                          <a:solidFill>
                            <a:srgbClr val="FF0000"/>
                          </a:solidFill>
                        </a:rPr>
                        <a:t>Examples:</a:t>
                      </a:r>
                    </a:p>
                    <a:p>
                      <a:pPr marL="342900" indent="-342900">
                        <a:buFont typeface="Arial"/>
                        <a:buChar char="•"/>
                      </a:pPr>
                      <a:r>
                        <a:rPr lang="en-US" sz="2400" b="1" dirty="0">
                          <a:solidFill>
                            <a:srgbClr val="FF0000"/>
                          </a:solidFill>
                        </a:rPr>
                        <a:t>ACCESS</a:t>
                      </a:r>
                    </a:p>
                    <a:p>
                      <a:pPr marL="342900" indent="-342900">
                        <a:buFont typeface="Arial"/>
                        <a:buChar char="•"/>
                      </a:pPr>
                      <a:r>
                        <a:rPr lang="en-US" sz="2400" b="1" dirty="0">
                          <a:solidFill>
                            <a:srgbClr val="FF0000"/>
                          </a:solidFill>
                        </a:rPr>
                        <a:t>W-APT</a:t>
                      </a:r>
                    </a:p>
                    <a:p>
                      <a:pPr marL="342900" indent="-342900">
                        <a:buFont typeface="Arial"/>
                        <a:buChar char="•"/>
                      </a:pPr>
                      <a:r>
                        <a:rPr lang="en-US" sz="2400" b="1" dirty="0">
                          <a:solidFill>
                            <a:srgbClr val="FF0000"/>
                          </a:solidFill>
                        </a:rPr>
                        <a:t>Portfolio</a:t>
                      </a:r>
                      <a:r>
                        <a:rPr lang="en-US" sz="2400" b="1" baseline="0" dirty="0">
                          <a:solidFill>
                            <a:srgbClr val="FF0000"/>
                          </a:solidFill>
                        </a:rPr>
                        <a:t> of student work</a:t>
                      </a:r>
                      <a:endParaRPr lang="en-US" sz="2400" b="1" dirty="0">
                        <a:solidFill>
                          <a:srgbClr val="FF0000"/>
                        </a:solidFill>
                      </a:endParaRPr>
                    </a:p>
                    <a:p>
                      <a:pPr marL="342900" indent="-342900">
                        <a:buFont typeface="Arial"/>
                        <a:buChar char="•"/>
                      </a:pPr>
                      <a:r>
                        <a:rPr lang="en-US" sz="2400" b="1" dirty="0">
                          <a:solidFill>
                            <a:srgbClr val="FF0000"/>
                          </a:solidFill>
                        </a:rPr>
                        <a:t>Performance Tasks</a:t>
                      </a:r>
                    </a:p>
                    <a:p>
                      <a:pPr marL="342900" indent="-342900">
                        <a:buFont typeface="Arial"/>
                        <a:buChar char="•"/>
                      </a:pPr>
                      <a:r>
                        <a:rPr lang="en-US" sz="2400" b="1" dirty="0">
                          <a:solidFill>
                            <a:srgbClr val="FF0000"/>
                          </a:solidFill>
                        </a:rPr>
                        <a:t>Commercial</a:t>
                      </a:r>
                      <a:r>
                        <a:rPr lang="en-US" sz="2400" b="1" baseline="0" dirty="0">
                          <a:solidFill>
                            <a:srgbClr val="FF0000"/>
                          </a:solidFill>
                        </a:rPr>
                        <a:t> Assessments</a:t>
                      </a:r>
                    </a:p>
                    <a:p>
                      <a:pPr marL="342900" indent="-342900">
                        <a:buFont typeface="Arial"/>
                        <a:buChar char="•"/>
                      </a:pPr>
                      <a:r>
                        <a:rPr lang="en-US" sz="2400" b="1" baseline="0" dirty="0">
                          <a:solidFill>
                            <a:srgbClr val="FF0000"/>
                          </a:solidFill>
                        </a:rPr>
                        <a:t>Teacher-created assessments</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057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Growth Goal </a:t>
            </a:r>
          </a:p>
        </p:txBody>
      </p:sp>
      <p:graphicFrame>
        <p:nvGraphicFramePr>
          <p:cNvPr id="3" name="Table 2">
            <a:extLst>
              <a:ext uri="{FF2B5EF4-FFF2-40B4-BE49-F238E27FC236}">
                <a16:creationId xmlns:a16="http://schemas.microsoft.com/office/drawing/2014/main" id="{F611E385-6F15-A36D-BF6B-2F88E27D1925}"/>
              </a:ext>
            </a:extLst>
          </p:cNvPr>
          <p:cNvGraphicFramePr>
            <a:graphicFrameLocks noGrp="1"/>
          </p:cNvGraphicFramePr>
          <p:nvPr>
            <p:extLst>
              <p:ext uri="{D42A27DB-BD31-4B8C-83A1-F6EECF244321}">
                <p14:modId xmlns:p14="http://schemas.microsoft.com/office/powerpoint/2010/main" val="1766040208"/>
              </p:ext>
            </p:extLst>
          </p:nvPr>
        </p:nvGraphicFramePr>
        <p:xfrm>
          <a:off x="1497386" y="2349010"/>
          <a:ext cx="8418981" cy="4389120"/>
        </p:xfrm>
        <a:graphic>
          <a:graphicData uri="http://schemas.openxmlformats.org/drawingml/2006/table">
            <a:tbl>
              <a:tblPr firstRow="1" bandRow="1">
                <a:tableStyleId>{616DA210-FB5B-4158-B5E0-FEB733F419BA}</a:tableStyleId>
              </a:tblPr>
              <a:tblGrid>
                <a:gridCol w="1804068">
                  <a:extLst>
                    <a:ext uri="{9D8B030D-6E8A-4147-A177-3AD203B41FA5}">
                      <a16:colId xmlns:a16="http://schemas.microsoft.com/office/drawing/2014/main" val="20000"/>
                    </a:ext>
                  </a:extLst>
                </a:gridCol>
                <a:gridCol w="6614913">
                  <a:extLst>
                    <a:ext uri="{9D8B030D-6E8A-4147-A177-3AD203B41FA5}">
                      <a16:colId xmlns:a16="http://schemas.microsoft.com/office/drawing/2014/main" val="20001"/>
                    </a:ext>
                  </a:extLst>
                </a:gridCol>
              </a:tblGrid>
              <a:tr h="639977">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351834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FF0000"/>
                          </a:solidFill>
                        </a:rPr>
                        <a:t>SMART goals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a:solidFill>
                            <a:srgbClr val="FF0000"/>
                          </a:solidFill>
                        </a:rPr>
                        <a:t>S</a:t>
                      </a:r>
                      <a:r>
                        <a:rPr lang="en-US" sz="2400" b="1" baseline="0" dirty="0">
                          <a:solidFill>
                            <a:srgbClr val="FF0000"/>
                          </a:solidFill>
                        </a:rPr>
                        <a:t>pecific – </a:t>
                      </a:r>
                      <a:r>
                        <a:rPr lang="en-US" sz="2400" b="0" baseline="0" dirty="0">
                          <a:solidFill>
                            <a:srgbClr val="FF0000"/>
                          </a:solidFill>
                        </a:rPr>
                        <a:t>state content-based learning focus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a:solidFill>
                            <a:srgbClr val="FF0000"/>
                          </a:solidFill>
                        </a:rPr>
                        <a:t>M</a:t>
                      </a:r>
                      <a:r>
                        <a:rPr lang="en-US" sz="2400" b="1" baseline="0" dirty="0">
                          <a:solidFill>
                            <a:srgbClr val="FF0000"/>
                          </a:solidFill>
                        </a:rPr>
                        <a:t>easurable – </a:t>
                      </a:r>
                      <a:r>
                        <a:rPr lang="en-US" sz="2400" b="0" baseline="0" dirty="0">
                          <a:solidFill>
                            <a:srgbClr val="FF0000"/>
                          </a:solidFill>
                        </a:rPr>
                        <a:t>includes assessment and increment for measurement (ex: minutes, points, percent)</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a:solidFill>
                            <a:srgbClr val="FF0000"/>
                          </a:solidFill>
                        </a:rPr>
                        <a:t>A</a:t>
                      </a:r>
                      <a:r>
                        <a:rPr lang="en-US" sz="2400" b="1" baseline="0" dirty="0">
                          <a:solidFill>
                            <a:srgbClr val="FF0000"/>
                          </a:solidFill>
                        </a:rPr>
                        <a:t>ppropriate – </a:t>
                      </a:r>
                      <a:r>
                        <a:rPr lang="en-US" sz="2400" b="0" baseline="0" dirty="0">
                          <a:solidFill>
                            <a:srgbClr val="FF0000"/>
                          </a:solidFill>
                        </a:rPr>
                        <a:t>includes growth for ALL students  (</a:t>
                      </a:r>
                      <a:r>
                        <a:rPr lang="en-US" sz="2400" b="1" u="sng" baseline="0" dirty="0">
                          <a:solidFill>
                            <a:srgbClr val="FF0000"/>
                          </a:solidFill>
                        </a:rPr>
                        <a:t>NOT </a:t>
                      </a:r>
                      <a:r>
                        <a:rPr lang="en-US" sz="2400" b="0" baseline="0" dirty="0">
                          <a:solidFill>
                            <a:srgbClr val="FF0000"/>
                          </a:solidFill>
                        </a:rPr>
                        <a:t>“80% of my students will…”)</a:t>
                      </a:r>
                      <a:endParaRPr lang="en-US" sz="24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a:solidFill>
                            <a:srgbClr val="FF0000"/>
                          </a:solidFill>
                        </a:rPr>
                        <a:t>R</a:t>
                      </a:r>
                      <a:r>
                        <a:rPr lang="en-US" sz="2400" b="1" baseline="0" dirty="0">
                          <a:solidFill>
                            <a:srgbClr val="FF0000"/>
                          </a:solidFill>
                        </a:rPr>
                        <a:t>ealistic/Rigorous – </a:t>
                      </a:r>
                      <a:r>
                        <a:rPr lang="en-US" sz="2400" b="0" baseline="0" dirty="0">
                          <a:solidFill>
                            <a:srgbClr val="FF0000"/>
                          </a:solidFill>
                        </a:rPr>
                        <a:t>attainable, but stretches students to grow</a:t>
                      </a:r>
                      <a:endParaRPr lang="en-US" sz="24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baseline="0" dirty="0">
                          <a:solidFill>
                            <a:srgbClr val="FF0000"/>
                          </a:solidFill>
                        </a:rPr>
                        <a:t>T</a:t>
                      </a:r>
                      <a:r>
                        <a:rPr lang="en-US" sz="2400" b="1" baseline="0" dirty="0">
                          <a:solidFill>
                            <a:srgbClr val="FF0000"/>
                          </a:solidFill>
                        </a:rPr>
                        <a:t>ime-bound – </a:t>
                      </a:r>
                      <a:r>
                        <a:rPr lang="en-US" sz="2400" b="0" baseline="0" dirty="0">
                          <a:solidFill>
                            <a:srgbClr val="FF0000"/>
                          </a:solidFill>
                        </a:rPr>
                        <a:t>includes your time-frame </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070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Growth Goal – Mastery </a:t>
            </a:r>
          </a:p>
        </p:txBody>
      </p:sp>
      <p:graphicFrame>
        <p:nvGraphicFramePr>
          <p:cNvPr id="4" name="Table 3">
            <a:extLst>
              <a:ext uri="{FF2B5EF4-FFF2-40B4-BE49-F238E27FC236}">
                <a16:creationId xmlns:a16="http://schemas.microsoft.com/office/drawing/2014/main" id="{52B880C4-D865-4897-734D-37127E9E68E6}"/>
              </a:ext>
            </a:extLst>
          </p:cNvPr>
          <p:cNvGraphicFramePr>
            <a:graphicFrameLocks noGrp="1"/>
          </p:cNvGraphicFramePr>
          <p:nvPr>
            <p:extLst>
              <p:ext uri="{D42A27DB-BD31-4B8C-83A1-F6EECF244321}">
                <p14:modId xmlns:p14="http://schemas.microsoft.com/office/powerpoint/2010/main" val="3159894847"/>
              </p:ext>
            </p:extLst>
          </p:nvPr>
        </p:nvGraphicFramePr>
        <p:xfrm>
          <a:off x="1828800" y="2704900"/>
          <a:ext cx="8534400" cy="2982415"/>
        </p:xfrm>
        <a:graphic>
          <a:graphicData uri="http://schemas.openxmlformats.org/drawingml/2006/table">
            <a:tbl>
              <a:tblPr firstRow="1" bandRow="1">
                <a:tableStyleId>{616DA210-FB5B-4158-B5E0-FEB733F419BA}</a:tableStyleId>
              </a:tblPr>
              <a:tblGrid>
                <a:gridCol w="1223685">
                  <a:extLst>
                    <a:ext uri="{9D8B030D-6E8A-4147-A177-3AD203B41FA5}">
                      <a16:colId xmlns:a16="http://schemas.microsoft.com/office/drawing/2014/main" val="20000"/>
                    </a:ext>
                  </a:extLst>
                </a:gridCol>
                <a:gridCol w="7310715">
                  <a:extLst>
                    <a:ext uri="{9D8B030D-6E8A-4147-A177-3AD203B41FA5}">
                      <a16:colId xmlns:a16="http://schemas.microsoft.com/office/drawing/2014/main" val="20001"/>
                    </a:ext>
                  </a:extLst>
                </a:gridCol>
              </a:tblGrid>
              <a:tr h="696415">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marR="0" indent="0" algn="l" defTabSz="457200" rtl="0" eaLnBrk="1" fontAlgn="base" latinLnBrk="0" hangingPunct="1">
                        <a:lnSpc>
                          <a:spcPct val="100000"/>
                        </a:lnSpc>
                        <a:spcBef>
                          <a:spcPct val="0"/>
                        </a:spcBef>
                        <a:spcAft>
                          <a:spcPct val="0"/>
                        </a:spcAft>
                        <a:buClrTx/>
                        <a:buSzTx/>
                        <a:buFont typeface="Arial"/>
                        <a:buNone/>
                        <a:tabLst/>
                        <a:defRPr/>
                      </a:pPr>
                      <a:r>
                        <a:rPr lang="en-US" sz="2400" b="1" dirty="0">
                          <a:solidFill>
                            <a:srgbClr val="FF0000"/>
                          </a:solidFill>
                        </a:rPr>
                        <a:t>Master</a:t>
                      </a:r>
                      <a:r>
                        <a:rPr lang="en-US" sz="2400" b="1" baseline="0" dirty="0">
                          <a:solidFill>
                            <a:srgbClr val="FF0000"/>
                          </a:solidFill>
                        </a:rPr>
                        <a:t>y – based on all students in the target group achieving mastery of identified skill(s).</a:t>
                      </a:r>
                      <a:endParaRPr lang="en-US" sz="2400" b="0" dirty="0">
                        <a:solidFill>
                          <a:srgbClr val="FF0000"/>
                        </a:solidFill>
                      </a:endParaRPr>
                    </a:p>
                    <a:p>
                      <a:pPr marL="342900" indent="-342900" fontAlgn="base">
                        <a:spcBef>
                          <a:spcPct val="0"/>
                        </a:spcBef>
                        <a:spcAft>
                          <a:spcPct val="0"/>
                        </a:spcAft>
                        <a:buFont typeface="Arial"/>
                        <a:buChar char="•"/>
                      </a:pPr>
                      <a:endParaRPr lang="en-US" sz="2400" b="0" dirty="0">
                        <a:solidFill>
                          <a:srgbClr val="FF0000"/>
                        </a:solidFill>
                      </a:endParaRPr>
                    </a:p>
                    <a:p>
                      <a:pPr marL="342900" indent="-342900" fontAlgn="base">
                        <a:spcBef>
                          <a:spcPct val="0"/>
                        </a:spcBef>
                        <a:spcAft>
                          <a:spcPct val="0"/>
                        </a:spcAft>
                        <a:buFont typeface="Arial"/>
                        <a:buChar char="•"/>
                      </a:pPr>
                      <a:r>
                        <a:rPr lang="en-US" sz="2400" b="0" dirty="0">
                          <a:solidFill>
                            <a:schemeClr val="tx1"/>
                          </a:solidFill>
                        </a:rPr>
                        <a:t>By the end of the ____</a:t>
                      </a:r>
                      <a:r>
                        <a:rPr lang="en-US" sz="2400" b="0" baseline="0" dirty="0">
                          <a:solidFill>
                            <a:schemeClr val="tx1"/>
                          </a:solidFill>
                        </a:rPr>
                        <a:t> school year</a:t>
                      </a:r>
                      <a:r>
                        <a:rPr lang="en-US" sz="2400" b="0" dirty="0">
                          <a:solidFill>
                            <a:schemeClr val="tx1"/>
                          </a:solidFill>
                        </a:rPr>
                        <a:t>, all students will correctly compare 5 sets of objects</a:t>
                      </a:r>
                      <a:r>
                        <a:rPr lang="en-US" sz="2400" b="0" baseline="0" dirty="0">
                          <a:solidFill>
                            <a:schemeClr val="tx1"/>
                          </a:solidFill>
                        </a:rPr>
                        <a:t> using comparative terms (such as shorter, longest, etc…)</a:t>
                      </a:r>
                      <a:r>
                        <a:rPr lang="en-US" sz="2400" b="0" dirty="0">
                          <a:solidFill>
                            <a:schemeClr val="tx1"/>
                          </a:solidFill>
                        </a:rPr>
                        <a:t>. </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036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Growth Goal – Differentiated  </a:t>
            </a:r>
          </a:p>
        </p:txBody>
      </p:sp>
      <p:graphicFrame>
        <p:nvGraphicFramePr>
          <p:cNvPr id="3" name="Table 2">
            <a:extLst>
              <a:ext uri="{FF2B5EF4-FFF2-40B4-BE49-F238E27FC236}">
                <a16:creationId xmlns:a16="http://schemas.microsoft.com/office/drawing/2014/main" id="{4856F92F-F845-2772-639C-861EF6675D51}"/>
              </a:ext>
            </a:extLst>
          </p:cNvPr>
          <p:cNvGraphicFramePr>
            <a:graphicFrameLocks noGrp="1"/>
          </p:cNvGraphicFramePr>
          <p:nvPr>
            <p:extLst>
              <p:ext uri="{D42A27DB-BD31-4B8C-83A1-F6EECF244321}">
                <p14:modId xmlns:p14="http://schemas.microsoft.com/office/powerpoint/2010/main" val="1216734932"/>
              </p:ext>
            </p:extLst>
          </p:nvPr>
        </p:nvGraphicFramePr>
        <p:xfrm>
          <a:off x="1611930" y="2262197"/>
          <a:ext cx="8679401" cy="4023360"/>
        </p:xfrm>
        <a:graphic>
          <a:graphicData uri="http://schemas.openxmlformats.org/drawingml/2006/table">
            <a:tbl>
              <a:tblPr firstRow="1" bandRow="1">
                <a:tableStyleId>{616DA210-FB5B-4158-B5E0-FEB733F419BA}</a:tableStyleId>
              </a:tblPr>
              <a:tblGrid>
                <a:gridCol w="1244476">
                  <a:extLst>
                    <a:ext uri="{9D8B030D-6E8A-4147-A177-3AD203B41FA5}">
                      <a16:colId xmlns:a16="http://schemas.microsoft.com/office/drawing/2014/main" val="20000"/>
                    </a:ext>
                  </a:extLst>
                </a:gridCol>
                <a:gridCol w="7434925">
                  <a:extLst>
                    <a:ext uri="{9D8B030D-6E8A-4147-A177-3AD203B41FA5}">
                      <a16:colId xmlns:a16="http://schemas.microsoft.com/office/drawing/2014/main" val="20001"/>
                    </a:ext>
                  </a:extLst>
                </a:gridCol>
              </a:tblGrid>
              <a:tr h="584972">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3091992">
                <a:tc vMerge="1">
                  <a:txBody>
                    <a:bodyPr/>
                    <a:lstStyle/>
                    <a:p>
                      <a:endParaRPr lang="en-US"/>
                    </a:p>
                  </a:txBody>
                  <a:tcPr/>
                </a:tc>
                <a:tc>
                  <a:txBody>
                    <a:bodyPr/>
                    <a:lstStyle/>
                    <a:p>
                      <a:pPr marL="0" indent="0" fontAlgn="base">
                        <a:spcBef>
                          <a:spcPct val="0"/>
                        </a:spcBef>
                        <a:spcAft>
                          <a:spcPct val="0"/>
                        </a:spcAft>
                        <a:buFont typeface="Arial"/>
                        <a:buNone/>
                      </a:pPr>
                      <a:r>
                        <a:rPr lang="en-US" sz="2400" b="1" dirty="0">
                          <a:solidFill>
                            <a:srgbClr val="FF0000"/>
                          </a:solidFill>
                        </a:rPr>
                        <a:t>Differentiated– establishes tiered expectations for students</a:t>
                      </a:r>
                      <a:r>
                        <a:rPr lang="en-US" sz="2400" b="1" baseline="0" dirty="0">
                          <a:solidFill>
                            <a:srgbClr val="FF0000"/>
                          </a:solidFill>
                        </a:rPr>
                        <a:t> or groups.</a:t>
                      </a:r>
                    </a:p>
                    <a:p>
                      <a:pPr marL="0" indent="0" fontAlgn="base">
                        <a:spcBef>
                          <a:spcPct val="0"/>
                        </a:spcBef>
                        <a:spcAft>
                          <a:spcPct val="0"/>
                        </a:spcAft>
                        <a:buFont typeface="Arial"/>
                        <a:buNone/>
                      </a:pPr>
                      <a:endParaRPr lang="en-US" sz="2400" b="1" dirty="0">
                        <a:solidFill>
                          <a:srgbClr val="FF0000"/>
                        </a:solidFill>
                      </a:endParaRPr>
                    </a:p>
                    <a:p>
                      <a:pPr marL="342900" indent="-342900" fontAlgn="base">
                        <a:spcBef>
                          <a:spcPct val="0"/>
                        </a:spcBef>
                        <a:spcAft>
                          <a:spcPct val="0"/>
                        </a:spcAft>
                        <a:buFont typeface="Arial"/>
                        <a:buChar char="•"/>
                      </a:pPr>
                      <a:r>
                        <a:rPr lang="en-US" sz="2400" b="0" dirty="0">
                          <a:solidFill>
                            <a:srgbClr val="000000"/>
                          </a:solidFill>
                        </a:rPr>
                        <a:t>By the end of the_____ school year, </a:t>
                      </a:r>
                      <a:r>
                        <a:rPr lang="en-US" sz="2400" b="1" dirty="0">
                          <a:solidFill>
                            <a:srgbClr val="673063"/>
                          </a:solidFill>
                        </a:rPr>
                        <a:t>students who fluently read 50 or fewer words per minute on the XYZ assessment will increase</a:t>
                      </a:r>
                      <a:r>
                        <a:rPr lang="en-US" sz="2400" b="1" baseline="0" dirty="0">
                          <a:solidFill>
                            <a:srgbClr val="673063"/>
                          </a:solidFill>
                        </a:rPr>
                        <a:t> to 75 or more words per minute.</a:t>
                      </a:r>
                      <a:br>
                        <a:rPr lang="en-US" sz="2400" b="0" baseline="0" dirty="0">
                          <a:solidFill>
                            <a:schemeClr val="accent6">
                              <a:lumMod val="75000"/>
                            </a:schemeClr>
                          </a:solidFill>
                        </a:rPr>
                      </a:br>
                      <a:r>
                        <a:rPr lang="en-US" sz="2400" b="1" dirty="0">
                          <a:solidFill>
                            <a:srgbClr val="F48C02"/>
                          </a:solidFill>
                        </a:rPr>
                        <a:t>Students who</a:t>
                      </a:r>
                      <a:r>
                        <a:rPr lang="en-US" sz="2400" b="1" baseline="0" dirty="0">
                          <a:solidFill>
                            <a:srgbClr val="F48C02"/>
                          </a:solidFill>
                        </a:rPr>
                        <a:t> fluently read 51 or more words per minute </a:t>
                      </a:r>
                      <a:r>
                        <a:rPr lang="en-US" sz="2400" b="1" dirty="0">
                          <a:solidFill>
                            <a:srgbClr val="F48C02"/>
                          </a:solidFill>
                        </a:rPr>
                        <a:t>will increase to 100 or more words per minute</a:t>
                      </a:r>
                      <a:r>
                        <a:rPr lang="en-US" sz="2400" b="1" baseline="0" dirty="0">
                          <a:solidFill>
                            <a:srgbClr val="F48C02"/>
                          </a:solidFill>
                        </a:rPr>
                        <a:t>.</a:t>
                      </a:r>
                      <a:endParaRPr lang="en-US" sz="2400" b="1" dirty="0">
                        <a:solidFill>
                          <a:srgbClr val="F48C02"/>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225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Growth Goal – Shared Performance   </a:t>
            </a:r>
          </a:p>
        </p:txBody>
      </p:sp>
      <p:graphicFrame>
        <p:nvGraphicFramePr>
          <p:cNvPr id="4" name="Table 3">
            <a:extLst>
              <a:ext uri="{FF2B5EF4-FFF2-40B4-BE49-F238E27FC236}">
                <a16:creationId xmlns:a16="http://schemas.microsoft.com/office/drawing/2014/main" id="{07DCC54F-FD38-4DAD-647E-7C8297FD3BC7}"/>
              </a:ext>
            </a:extLst>
          </p:cNvPr>
          <p:cNvGraphicFramePr>
            <a:graphicFrameLocks noGrp="1"/>
          </p:cNvGraphicFramePr>
          <p:nvPr>
            <p:extLst>
              <p:ext uri="{D42A27DB-BD31-4B8C-83A1-F6EECF244321}">
                <p14:modId xmlns:p14="http://schemas.microsoft.com/office/powerpoint/2010/main" val="272807840"/>
              </p:ext>
            </p:extLst>
          </p:nvPr>
        </p:nvGraphicFramePr>
        <p:xfrm>
          <a:off x="1458897" y="2328459"/>
          <a:ext cx="8534400" cy="422148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38200">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Shared Performance</a:t>
                      </a:r>
                      <a:r>
                        <a:rPr lang="en-US" sz="2400" b="1" baseline="0" dirty="0">
                          <a:solidFill>
                            <a:srgbClr val="FF0000"/>
                          </a:solidFill>
                        </a:rPr>
                        <a:t> – allows for shared responsibility and accountability in situations where 2+ teachers share instruction for students.</a:t>
                      </a:r>
                      <a:endParaRPr lang="en-US" sz="24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By the end of the school year, all students in 7</a:t>
                      </a:r>
                      <a:r>
                        <a:rPr lang="en-US" sz="2400" b="0" baseline="30000" dirty="0">
                          <a:solidFill>
                            <a:schemeClr val="tx1"/>
                          </a:solidFill>
                        </a:rPr>
                        <a:t>th</a:t>
                      </a:r>
                      <a:r>
                        <a:rPr lang="en-US" sz="2400" b="0" dirty="0">
                          <a:solidFill>
                            <a:schemeClr val="tx1"/>
                          </a:solidFill>
                        </a:rPr>
                        <a:t> grade English will show an improvement in the ability to write a persuasive essay, moving up 1 rubric score</a:t>
                      </a:r>
                      <a:r>
                        <a:rPr lang="en-US" sz="2400" b="0" baseline="0" dirty="0">
                          <a:solidFill>
                            <a:schemeClr val="tx1"/>
                          </a:solidFill>
                        </a:rPr>
                        <a:t> on the teacher-created writing rubric.</a:t>
                      </a:r>
                      <a:endParaRPr lang="en-US" sz="24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439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Goal Reflection </a:t>
            </a:r>
          </a:p>
        </p:txBody>
      </p:sp>
      <p:sp>
        <p:nvSpPr>
          <p:cNvPr id="3" name="Content Placeholder 3">
            <a:extLst>
              <a:ext uri="{FF2B5EF4-FFF2-40B4-BE49-F238E27FC236}">
                <a16:creationId xmlns:a16="http://schemas.microsoft.com/office/drawing/2014/main" id="{5ADC3D59-2E78-307C-380E-22FC9674061A}"/>
              </a:ext>
            </a:extLst>
          </p:cNvPr>
          <p:cNvSpPr>
            <a:spLocks noGrp="1"/>
          </p:cNvSpPr>
          <p:nvPr>
            <p:ph idx="1"/>
          </p:nvPr>
        </p:nvSpPr>
        <p:spPr>
          <a:xfrm>
            <a:off x="873710" y="2338905"/>
            <a:ext cx="10444579" cy="4717088"/>
          </a:xfrm>
        </p:spPr>
        <p:txBody>
          <a:bodyPr>
            <a:normAutofit/>
          </a:bodyPr>
          <a:lstStyle/>
          <a:p>
            <a:pPr>
              <a:buFont typeface="Arial" panose="020B0604020202020204" pitchFamily="34" charset="0"/>
              <a:buChar char="•"/>
            </a:pPr>
            <a:r>
              <a:rPr lang="en-US" sz="2400" dirty="0">
                <a:solidFill>
                  <a:schemeClr val="accent6"/>
                </a:solidFill>
              </a:rPr>
              <a:t>What was the growth goal for your most recent SLO?</a:t>
            </a:r>
          </a:p>
          <a:p>
            <a:pPr marL="0" indent="0">
              <a:buNone/>
            </a:pPr>
            <a:endParaRPr lang="en-US" sz="2400" dirty="0">
              <a:solidFill>
                <a:schemeClr val="accent6"/>
              </a:solidFill>
            </a:endParaRPr>
          </a:p>
          <a:p>
            <a:pPr>
              <a:buFont typeface="Arial" panose="020B0604020202020204" pitchFamily="34" charset="0"/>
              <a:buChar char="•"/>
            </a:pPr>
            <a:r>
              <a:rPr lang="en-US" sz="2400" dirty="0">
                <a:solidFill>
                  <a:schemeClr val="accent6"/>
                </a:solidFill>
              </a:rPr>
              <a:t>Did you include all of the SMART components?</a:t>
            </a:r>
          </a:p>
          <a:p>
            <a:pPr marL="0" indent="0">
              <a:buNone/>
            </a:pPr>
            <a:endParaRPr lang="en-US" sz="2400" dirty="0">
              <a:solidFill>
                <a:schemeClr val="accent6"/>
              </a:solidFill>
            </a:endParaRPr>
          </a:p>
          <a:p>
            <a:pPr>
              <a:buFont typeface="Arial" panose="020B0604020202020204" pitchFamily="34" charset="0"/>
              <a:buChar char="•"/>
            </a:pPr>
            <a:r>
              <a:rPr lang="en-US" sz="2400" dirty="0">
                <a:solidFill>
                  <a:schemeClr val="accent6"/>
                </a:solidFill>
              </a:rPr>
              <a:t>Did your goal allow for growth for all students in your target group?</a:t>
            </a:r>
          </a:p>
          <a:p>
            <a:pPr marL="0" indent="0">
              <a:buNone/>
            </a:pPr>
            <a:endParaRPr lang="en-US" sz="2400" dirty="0">
              <a:solidFill>
                <a:schemeClr val="accent6"/>
              </a:solidFill>
            </a:endParaRPr>
          </a:p>
          <a:p>
            <a:pPr>
              <a:buFont typeface="Arial" panose="020B0604020202020204" pitchFamily="34" charset="0"/>
              <a:buChar char="•"/>
            </a:pPr>
            <a:r>
              <a:rPr lang="en-US" sz="2400" dirty="0">
                <a:solidFill>
                  <a:schemeClr val="accent6"/>
                </a:solidFill>
              </a:rPr>
              <a:t>What might you change when writing your next SLO growth goal?</a:t>
            </a:r>
          </a:p>
        </p:txBody>
      </p:sp>
    </p:spTree>
    <p:extLst>
      <p:ext uri="{BB962C8B-B14F-4D97-AF65-F5344CB8AC3E}">
        <p14:creationId xmlns:p14="http://schemas.microsoft.com/office/powerpoint/2010/main" val="2225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D3FB-A69A-46BE-CB45-F5163306C1E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Acronyms </a:t>
            </a:r>
          </a:p>
        </p:txBody>
      </p:sp>
      <p:sp>
        <p:nvSpPr>
          <p:cNvPr id="5" name="Content Placeholder 4">
            <a:extLst>
              <a:ext uri="{FF2B5EF4-FFF2-40B4-BE49-F238E27FC236}">
                <a16:creationId xmlns:a16="http://schemas.microsoft.com/office/drawing/2014/main" id="{B6F37455-9F13-2F2A-20A1-1BAF9251CBCE}"/>
              </a:ext>
            </a:extLst>
          </p:cNvPr>
          <p:cNvSpPr>
            <a:spLocks noGrp="1"/>
          </p:cNvSpPr>
          <p:nvPr>
            <p:ph idx="1"/>
          </p:nvPr>
        </p:nvSpPr>
        <p:spPr/>
        <p:txBody>
          <a:bodyPr>
            <a:normAutofit lnSpcReduction="10000"/>
          </a:bodyPr>
          <a:lstStyle/>
          <a:p>
            <a:pPr>
              <a:buFont typeface="Arial" panose="020B0604020202020204" pitchFamily="34" charset="0"/>
              <a:buChar char="•"/>
            </a:pPr>
            <a:r>
              <a:rPr lang="en-US" sz="2400" b="1" dirty="0">
                <a:solidFill>
                  <a:schemeClr val="accent6"/>
                </a:solidFill>
              </a:rPr>
              <a:t>EL – </a:t>
            </a:r>
            <a:r>
              <a:rPr lang="en-US" sz="2400" dirty="0">
                <a:solidFill>
                  <a:schemeClr val="accent6"/>
                </a:solidFill>
              </a:rPr>
              <a:t>English Learner</a:t>
            </a:r>
          </a:p>
          <a:p>
            <a:pPr>
              <a:buFont typeface="Arial" panose="020B0604020202020204" pitchFamily="34" charset="0"/>
              <a:buChar char="•"/>
            </a:pPr>
            <a:r>
              <a:rPr lang="en-US" sz="2400" b="1" dirty="0">
                <a:solidFill>
                  <a:schemeClr val="accent6"/>
                </a:solidFill>
              </a:rPr>
              <a:t>LAP – </a:t>
            </a:r>
            <a:r>
              <a:rPr lang="en-US" sz="2400" dirty="0">
                <a:solidFill>
                  <a:schemeClr val="accent6"/>
                </a:solidFill>
              </a:rPr>
              <a:t>Language Acquisition Plan</a:t>
            </a:r>
          </a:p>
          <a:p>
            <a:pPr>
              <a:buFont typeface="Arial" panose="020B0604020202020204" pitchFamily="34" charset="0"/>
              <a:buChar char="•"/>
            </a:pPr>
            <a:r>
              <a:rPr lang="en-US" sz="2400" b="1" dirty="0">
                <a:solidFill>
                  <a:schemeClr val="accent6"/>
                </a:solidFill>
              </a:rPr>
              <a:t>ACCESS – </a:t>
            </a:r>
            <a:r>
              <a:rPr lang="en-US" sz="2400" dirty="0">
                <a:solidFill>
                  <a:schemeClr val="accent6"/>
                </a:solidFill>
              </a:rPr>
              <a:t>Annual assessment taken by ELLs to measure English proficiency.</a:t>
            </a:r>
          </a:p>
          <a:p>
            <a:pPr>
              <a:buFont typeface="Arial" panose="020B0604020202020204" pitchFamily="34" charset="0"/>
              <a:buChar char="•"/>
            </a:pPr>
            <a:r>
              <a:rPr lang="en-US" sz="2400" b="1" dirty="0">
                <a:solidFill>
                  <a:schemeClr val="accent6"/>
                </a:solidFill>
              </a:rPr>
              <a:t>W-APT/WIDA Screener – </a:t>
            </a:r>
            <a:r>
              <a:rPr lang="en-US" sz="2400" dirty="0">
                <a:solidFill>
                  <a:schemeClr val="accent6"/>
                </a:solidFill>
              </a:rPr>
              <a:t>Language proficiency screening/placement assessment.</a:t>
            </a:r>
          </a:p>
          <a:p>
            <a:pPr>
              <a:buFont typeface="Arial" panose="020B0604020202020204" pitchFamily="34" charset="0"/>
              <a:buChar char="•"/>
            </a:pPr>
            <a:r>
              <a:rPr lang="en-US" sz="2400" b="1" dirty="0">
                <a:solidFill>
                  <a:schemeClr val="accent6"/>
                </a:solidFill>
              </a:rPr>
              <a:t>WIDA – </a:t>
            </a:r>
            <a:r>
              <a:rPr lang="en-US" sz="2400" dirty="0">
                <a:solidFill>
                  <a:schemeClr val="accent6"/>
                </a:solidFill>
              </a:rPr>
              <a:t>Consortium dedicated to high standards and equitable opportunities for ELs.</a:t>
            </a:r>
          </a:p>
          <a:p>
            <a:endParaRPr lang="en-US" dirty="0"/>
          </a:p>
        </p:txBody>
      </p:sp>
    </p:spTree>
    <p:extLst>
      <p:ext uri="{BB962C8B-B14F-4D97-AF65-F5344CB8AC3E}">
        <p14:creationId xmlns:p14="http://schemas.microsoft.com/office/powerpoint/2010/main" val="162940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Provide Rationale </a:t>
            </a:r>
          </a:p>
        </p:txBody>
      </p:sp>
      <p:graphicFrame>
        <p:nvGraphicFramePr>
          <p:cNvPr id="6" name="Content Placeholder 5">
            <a:extLst>
              <a:ext uri="{FF2B5EF4-FFF2-40B4-BE49-F238E27FC236}">
                <a16:creationId xmlns:a16="http://schemas.microsoft.com/office/drawing/2014/main" id="{1EBC0B61-7F7C-09CB-5F2B-101595D658F4}"/>
              </a:ext>
            </a:extLst>
          </p:cNvPr>
          <p:cNvGraphicFramePr>
            <a:graphicFrameLocks noGrp="1"/>
          </p:cNvGraphicFramePr>
          <p:nvPr>
            <p:ph idx="1"/>
            <p:extLst>
              <p:ext uri="{D42A27DB-BD31-4B8C-83A1-F6EECF244321}">
                <p14:modId xmlns:p14="http://schemas.microsoft.com/office/powerpoint/2010/main" val="161429042"/>
              </p:ext>
            </p:extLst>
          </p:nvPr>
        </p:nvGraphicFramePr>
        <p:xfrm>
          <a:off x="1381967" y="2505845"/>
          <a:ext cx="8534400" cy="365205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dirty="0"/>
                        <a:t>Provide</a:t>
                      </a:r>
                      <a:r>
                        <a:rPr lang="en-US" baseline="0" dirty="0"/>
                        <a:t> Rationale</a:t>
                      </a:r>
                      <a:r>
                        <a:rPr lang="en-US" dirty="0"/>
                        <a:t>:</a:t>
                      </a:r>
                    </a:p>
                    <a:p>
                      <a:r>
                        <a:rPr lang="en-US" b="0" i="1" baseline="0" dirty="0"/>
                        <a:t>Describe how your SLO benefits student learning.</a:t>
                      </a:r>
                      <a:endParaRPr lang="en-US" b="0" i="1" dirty="0"/>
                    </a:p>
                  </a:txBody>
                  <a:tcPr/>
                </a:tc>
                <a:tc>
                  <a:txBody>
                    <a:bodyPr/>
                    <a:lstStyle/>
                    <a:p>
                      <a:r>
                        <a:rPr lang="en-US" sz="1800" b="1" i="1" kern="1200" dirty="0">
                          <a:solidFill>
                            <a:schemeClr val="tx1"/>
                          </a:solidFill>
                          <a:effectLst/>
                          <a:latin typeface="+mn-lt"/>
                          <a:ea typeface="+mn-ea"/>
                          <a:cs typeface="+mn-cs"/>
                        </a:rPr>
                        <a:t>How</a:t>
                      </a:r>
                      <a:r>
                        <a:rPr lang="en-US" sz="1800" b="1" i="1" kern="1200" baseline="0" dirty="0">
                          <a:solidFill>
                            <a:schemeClr val="tx1"/>
                          </a:solidFill>
                          <a:effectLst/>
                          <a:latin typeface="+mn-lt"/>
                          <a:ea typeface="+mn-ea"/>
                          <a:cs typeface="+mn-cs"/>
                        </a:rPr>
                        <a:t> do the content, baseline data, assessment and growth goal support student progress and growth? Describe why you chose to develop this SLO. (1a, 1f)</a:t>
                      </a:r>
                      <a:endParaRPr lang="en-US"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1" dirty="0">
                          <a:solidFill>
                            <a:srgbClr val="FF0000"/>
                          </a:solidFill>
                        </a:rPr>
                        <a:t>Why did you choose this goal?</a:t>
                      </a:r>
                    </a:p>
                    <a:p>
                      <a:pPr marL="342900" indent="-342900">
                        <a:buFontTx/>
                        <a:buChar char="-"/>
                      </a:pPr>
                      <a:r>
                        <a:rPr lang="en-US" sz="2400" b="1" dirty="0">
                          <a:solidFill>
                            <a:srgbClr val="FF0000"/>
                          </a:solidFill>
                        </a:rPr>
                        <a:t>Importance</a:t>
                      </a:r>
                      <a:r>
                        <a:rPr lang="en-US" sz="2400" b="1" baseline="0" dirty="0">
                          <a:solidFill>
                            <a:srgbClr val="FF0000"/>
                          </a:solidFill>
                        </a:rPr>
                        <a:t> of content</a:t>
                      </a:r>
                    </a:p>
                    <a:p>
                      <a:pPr marL="342900" indent="-342900">
                        <a:buFontTx/>
                        <a:buChar char="-"/>
                      </a:pPr>
                      <a:r>
                        <a:rPr lang="en-US" sz="2400" b="1" baseline="0" dirty="0">
                          <a:solidFill>
                            <a:srgbClr val="FF0000"/>
                          </a:solidFill>
                        </a:rPr>
                        <a:t>Relationship to standards (State or ELD)</a:t>
                      </a:r>
                    </a:p>
                    <a:p>
                      <a:pPr marL="342900" indent="-342900">
                        <a:buFontTx/>
                        <a:buChar char="-"/>
                      </a:pPr>
                      <a:r>
                        <a:rPr lang="en-US" sz="2400" b="1" baseline="0" dirty="0">
                          <a:solidFill>
                            <a:srgbClr val="FF0000"/>
                          </a:solidFill>
                        </a:rPr>
                        <a:t>Summative data identified this area as a need</a:t>
                      </a:r>
                    </a:p>
                    <a:p>
                      <a:pPr marL="342900" indent="-342900">
                        <a:buFontTx/>
                        <a:buChar char="-"/>
                      </a:pPr>
                      <a:r>
                        <a:rPr lang="en-US" sz="2400" b="1" baseline="0" dirty="0">
                          <a:solidFill>
                            <a:srgbClr val="FF0000"/>
                          </a:solidFill>
                        </a:rPr>
                        <a:t>Baseline data shows weakness in skill(s)</a:t>
                      </a:r>
                    </a:p>
                    <a:p>
                      <a:pPr marL="342900" indent="-342900">
                        <a:buFontTx/>
                        <a:buChar char="-"/>
                      </a:pPr>
                      <a:endParaRPr lang="en-US" sz="2400" b="1" baseline="0" dirty="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baseline="0" dirty="0">
                          <a:solidFill>
                            <a:srgbClr val="FF0000"/>
                          </a:solidFill>
                        </a:rPr>
                        <a:t>How will goal completion benefit your students?</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7677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Learning Strategies </a:t>
            </a:r>
          </a:p>
        </p:txBody>
      </p:sp>
      <p:graphicFrame>
        <p:nvGraphicFramePr>
          <p:cNvPr id="5" name="Table 4">
            <a:extLst>
              <a:ext uri="{FF2B5EF4-FFF2-40B4-BE49-F238E27FC236}">
                <a16:creationId xmlns:a16="http://schemas.microsoft.com/office/drawing/2014/main" id="{9B534DEE-A85D-2878-935A-585A12A98A15}"/>
              </a:ext>
            </a:extLst>
          </p:cNvPr>
          <p:cNvGraphicFramePr>
            <a:graphicFrameLocks noGrp="1"/>
          </p:cNvGraphicFramePr>
          <p:nvPr>
            <p:extLst>
              <p:ext uri="{D42A27DB-BD31-4B8C-83A1-F6EECF244321}">
                <p14:modId xmlns:p14="http://schemas.microsoft.com/office/powerpoint/2010/main" val="1556906545"/>
              </p:ext>
            </p:extLst>
          </p:nvPr>
        </p:nvGraphicFramePr>
        <p:xfrm>
          <a:off x="1725227" y="2386707"/>
          <a:ext cx="8534400" cy="3855564"/>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38044">
                <a:tc rowSpan="2">
                  <a:txBody>
                    <a:bodyPr/>
                    <a:lstStyle/>
                    <a:p>
                      <a:r>
                        <a:rPr lang="en-US" dirty="0"/>
                        <a:t>Learning</a:t>
                      </a:r>
                      <a:r>
                        <a:rPr lang="en-US" baseline="0" dirty="0"/>
                        <a:t> Strategies</a:t>
                      </a:r>
                      <a:r>
                        <a:rPr lang="en-US" dirty="0"/>
                        <a:t>:</a:t>
                      </a:r>
                    </a:p>
                    <a:p>
                      <a:r>
                        <a:rPr lang="en-US" b="0" i="1" baseline="0" dirty="0"/>
                        <a:t>Describe your plan to meet student needs?</a:t>
                      </a:r>
                      <a:endParaRPr lang="en-US" b="0" i="1" dirty="0"/>
                    </a:p>
                  </a:txBody>
                  <a:tcPr/>
                </a:tc>
                <a:tc>
                  <a:txBody>
                    <a:bodyPr/>
                    <a:lstStyle/>
                    <a:p>
                      <a:r>
                        <a:rPr lang="en-US" sz="1800" b="1" i="1" kern="1200" dirty="0">
                          <a:solidFill>
                            <a:schemeClr val="tx1"/>
                          </a:solidFill>
                          <a:effectLst/>
                          <a:latin typeface="+mn-lt"/>
                          <a:ea typeface="+mn-ea"/>
                          <a:cs typeface="+mn-cs"/>
                        </a:rPr>
                        <a:t>How will</a:t>
                      </a:r>
                      <a:r>
                        <a:rPr lang="en-US" sz="1800" b="1" i="1" kern="1200" baseline="0" dirty="0">
                          <a:solidFill>
                            <a:schemeClr val="tx1"/>
                          </a:solidFill>
                          <a:effectLst/>
                          <a:latin typeface="+mn-lt"/>
                          <a:ea typeface="+mn-ea"/>
                          <a:cs typeface="+mn-cs"/>
                        </a:rPr>
                        <a:t> you help students attain the goal? Provide any specific actions that will lead to goal attainment.  (1b, 1e, 1f, 4a)</a:t>
                      </a:r>
                      <a:endParaRPr lang="en-US" dirty="0"/>
                    </a:p>
                  </a:txBody>
                  <a:tcPr/>
                </a:tc>
                <a:extLst>
                  <a:ext uri="{0D108BD9-81ED-4DB2-BD59-A6C34878D82A}">
                    <a16:rowId xmlns:a16="http://schemas.microsoft.com/office/drawing/2014/main" val="10000"/>
                  </a:ext>
                </a:extLst>
              </a:tr>
              <a:tr h="2803188">
                <a:tc vMerge="1">
                  <a:txBody>
                    <a:bodyPr/>
                    <a:lstStyle/>
                    <a:p>
                      <a:endParaRPr lang="en-US"/>
                    </a:p>
                  </a:txBody>
                  <a:tcPr/>
                </a:tc>
                <a:tc>
                  <a:txBody>
                    <a:bodyPr/>
                    <a:lstStyle/>
                    <a:p>
                      <a:r>
                        <a:rPr lang="en-US" sz="2400" b="1" dirty="0">
                          <a:solidFill>
                            <a:srgbClr val="FF0000"/>
                          </a:solidFill>
                        </a:rPr>
                        <a:t>INSTRUCTIONAL</a:t>
                      </a:r>
                      <a:r>
                        <a:rPr lang="en-US" sz="2400" b="1" baseline="0" dirty="0">
                          <a:solidFill>
                            <a:srgbClr val="FF0000"/>
                          </a:solidFill>
                        </a:rPr>
                        <a:t> STRATEGIES</a:t>
                      </a:r>
                    </a:p>
                    <a:p>
                      <a:pPr marL="342900" indent="-342900">
                        <a:buFontTx/>
                        <a:buChar char="-"/>
                      </a:pPr>
                      <a:r>
                        <a:rPr lang="en-US" sz="2400" b="1" baseline="0" dirty="0">
                          <a:solidFill>
                            <a:srgbClr val="FF0000"/>
                          </a:solidFill>
                        </a:rPr>
                        <a:t>Pacing, Wait Time</a:t>
                      </a:r>
                    </a:p>
                    <a:p>
                      <a:pPr marL="342900" indent="-342900">
                        <a:buFontTx/>
                        <a:buChar char="-"/>
                      </a:pPr>
                      <a:r>
                        <a:rPr lang="en-US" sz="2400" b="1" baseline="0" dirty="0">
                          <a:solidFill>
                            <a:srgbClr val="FF0000"/>
                          </a:solidFill>
                        </a:rPr>
                        <a:t>Review, Repetition</a:t>
                      </a:r>
                    </a:p>
                    <a:p>
                      <a:pPr marL="342900" indent="-342900">
                        <a:buFontTx/>
                        <a:buChar char="-"/>
                      </a:pPr>
                      <a:r>
                        <a:rPr lang="en-US" sz="2400" b="1" dirty="0">
                          <a:solidFill>
                            <a:srgbClr val="FF0000"/>
                          </a:solidFill>
                        </a:rPr>
                        <a:t>Scaffolding, Visual</a:t>
                      </a:r>
                      <a:r>
                        <a:rPr lang="en-US" sz="2400" b="1" baseline="0" dirty="0">
                          <a:solidFill>
                            <a:srgbClr val="FF0000"/>
                          </a:solidFill>
                        </a:rPr>
                        <a:t> Aids</a:t>
                      </a:r>
                      <a:endParaRPr lang="en-US" sz="2400" b="1" dirty="0">
                        <a:solidFill>
                          <a:srgbClr val="FF0000"/>
                        </a:solidFill>
                      </a:endParaRPr>
                    </a:p>
                    <a:p>
                      <a:endParaRPr lang="en-US" sz="2400" b="1" dirty="0">
                        <a:solidFill>
                          <a:srgbClr val="FF0000"/>
                        </a:solidFill>
                      </a:endParaRPr>
                    </a:p>
                    <a:p>
                      <a:r>
                        <a:rPr lang="en-US" sz="2400" b="1" dirty="0">
                          <a:solidFill>
                            <a:srgbClr val="FF0000"/>
                          </a:solidFill>
                        </a:rPr>
                        <a:t>SERVICES AND SUPPORTS</a:t>
                      </a:r>
                    </a:p>
                    <a:p>
                      <a:endParaRPr lang="en-US" sz="2400" b="1" dirty="0">
                        <a:solidFill>
                          <a:srgbClr val="FF0000"/>
                        </a:solidFill>
                      </a:endParaRPr>
                    </a:p>
                    <a:p>
                      <a:r>
                        <a:rPr lang="en-US" sz="2400" b="1" dirty="0">
                          <a:solidFill>
                            <a:srgbClr val="FF0000"/>
                          </a:solidFill>
                        </a:rPr>
                        <a:t>ACCOMMODATIONS</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070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Content Review </a:t>
            </a:r>
          </a:p>
        </p:txBody>
      </p:sp>
      <p:sp>
        <p:nvSpPr>
          <p:cNvPr id="4" name="TextBox 3">
            <a:extLst>
              <a:ext uri="{FF2B5EF4-FFF2-40B4-BE49-F238E27FC236}">
                <a16:creationId xmlns:a16="http://schemas.microsoft.com/office/drawing/2014/main" id="{14082D07-FB7F-8202-A9E0-85D85048F447}"/>
              </a:ext>
            </a:extLst>
          </p:cNvPr>
          <p:cNvSpPr txBox="1"/>
          <p:nvPr/>
        </p:nvSpPr>
        <p:spPr>
          <a:xfrm>
            <a:off x="976544" y="2625039"/>
            <a:ext cx="10431262" cy="3046988"/>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accent6"/>
                </a:solidFill>
              </a:rPr>
              <a:t>The Teacher Effectiveness System applies to all teachers.</a:t>
            </a:r>
          </a:p>
          <a:p>
            <a:pPr marL="285750" indent="-285750">
              <a:buFont typeface="Arial" panose="020B0604020202020204" pitchFamily="34" charset="0"/>
              <a:buChar char="•"/>
            </a:pPr>
            <a:r>
              <a:rPr lang="en-US" sz="2400" dirty="0">
                <a:solidFill>
                  <a:schemeClr val="accent6"/>
                </a:solidFill>
              </a:rPr>
              <a:t>Reviewing EL-specific instructional settings and strategies with your evaluator before the TE Process begins will create a shared understanding. </a:t>
            </a:r>
          </a:p>
          <a:p>
            <a:pPr marL="285750" indent="-285750">
              <a:buFont typeface="Arial" panose="020B0604020202020204" pitchFamily="34" charset="0"/>
              <a:buChar char="•"/>
            </a:pPr>
            <a:r>
              <a:rPr lang="en-US" sz="2400" dirty="0">
                <a:solidFill>
                  <a:schemeClr val="accent6"/>
                </a:solidFill>
              </a:rPr>
              <a:t>The “Specific Considerations for Teachers of English Language Learners” document can be helpful in identifying how the Teacher Effectiveness components can relate to EL teachers.</a:t>
            </a:r>
          </a:p>
          <a:p>
            <a:pPr marL="285750" indent="-285750">
              <a:buFont typeface="Arial" panose="020B0604020202020204" pitchFamily="34" charset="0"/>
              <a:buChar char="•"/>
            </a:pPr>
            <a:r>
              <a:rPr lang="en-US" sz="2400" dirty="0">
                <a:solidFill>
                  <a:schemeClr val="accent6"/>
                </a:solidFill>
              </a:rPr>
              <a:t>LAPs are not SLOs, but they can inform the content included in your SLO.</a:t>
            </a:r>
          </a:p>
          <a:p>
            <a:pPr marL="285750" indent="-285750">
              <a:buFont typeface="Arial" panose="020B0604020202020204" pitchFamily="34" charset="0"/>
              <a:buChar char="•"/>
            </a:pPr>
            <a:r>
              <a:rPr lang="en-US" sz="2400" dirty="0">
                <a:solidFill>
                  <a:schemeClr val="accent6"/>
                </a:solidFill>
              </a:rPr>
              <a:t>Consider a differentiated or shared goal, depending on your target group.</a:t>
            </a:r>
          </a:p>
        </p:txBody>
      </p:sp>
    </p:spTree>
    <p:extLst>
      <p:ext uri="{BB962C8B-B14F-4D97-AF65-F5344CB8AC3E}">
        <p14:creationId xmlns:p14="http://schemas.microsoft.com/office/powerpoint/2010/main" val="6937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Content Review </a:t>
            </a:r>
          </a:p>
        </p:txBody>
      </p:sp>
      <p:sp>
        <p:nvSpPr>
          <p:cNvPr id="5" name="TextBox 4">
            <a:extLst>
              <a:ext uri="{FF2B5EF4-FFF2-40B4-BE49-F238E27FC236}">
                <a16:creationId xmlns:a16="http://schemas.microsoft.com/office/drawing/2014/main" id="{7EF72A70-CB20-E261-701A-16E3969F7559}"/>
              </a:ext>
            </a:extLst>
          </p:cNvPr>
          <p:cNvSpPr txBox="1"/>
          <p:nvPr/>
        </p:nvSpPr>
        <p:spPr>
          <a:xfrm>
            <a:off x="906378" y="2532705"/>
            <a:ext cx="10767757" cy="1477328"/>
          </a:xfrm>
          <a:prstGeom prst="rect">
            <a:avLst/>
          </a:prstGeom>
          <a:noFill/>
        </p:spPr>
        <p:txBody>
          <a:bodyPr wrap="square">
            <a:spAutoFit/>
          </a:bodyPr>
          <a:lstStyle/>
          <a:p>
            <a:pPr marL="285750" indent="-285750">
              <a:buFont typeface="Arial" panose="020B0604020202020204" pitchFamily="34" charset="0"/>
              <a:buChar char="•"/>
            </a:pPr>
            <a:r>
              <a:rPr lang="en-US" dirty="0"/>
              <a:t>Visit this link for The English Language Development Standards under WIDA: </a:t>
            </a:r>
            <a:r>
              <a:rPr lang="en-US" b="1" u="sng" dirty="0">
                <a:solidFill>
                  <a:srgbClr val="0000FF"/>
                </a:solidFill>
              </a:rPr>
              <a:t>https://doe.sd.gov/Assessment/elp.aspx</a:t>
            </a:r>
          </a:p>
          <a:p>
            <a:pPr marL="285750" indent="-285750">
              <a:buFont typeface="Arial" panose="020B0604020202020204" pitchFamily="34" charset="0"/>
              <a:buChar char="•"/>
            </a:pPr>
            <a:r>
              <a:rPr lang="en-US" dirty="0">
                <a:solidFill>
                  <a:schemeClr val="accent6"/>
                </a:solidFill>
              </a:rPr>
              <a:t>Visit this link to view the SD DOE Title Homepage:</a:t>
            </a:r>
          </a:p>
          <a:p>
            <a:r>
              <a:rPr lang="en-US" b="1" dirty="0">
                <a:solidFill>
                  <a:srgbClr val="0000FF"/>
                </a:solidFill>
              </a:rPr>
              <a:t>      </a:t>
            </a:r>
            <a:r>
              <a:rPr lang="en-US" b="1" u="sng" dirty="0">
                <a:solidFill>
                  <a:srgbClr val="0000FF"/>
                </a:solidFill>
              </a:rPr>
              <a:t>https://doe.sd.gov/title/el.aspx</a:t>
            </a:r>
          </a:p>
          <a:p>
            <a:r>
              <a:rPr lang="en-US" b="1" u="sng" dirty="0">
                <a:solidFill>
                  <a:srgbClr val="0000FF"/>
                </a:solidFill>
              </a:rPr>
              <a:t> </a:t>
            </a:r>
          </a:p>
        </p:txBody>
      </p:sp>
      <p:pic>
        <p:nvPicPr>
          <p:cNvPr id="7" name="Picture 6" descr="Screen shot of top of website:&#10;WIDA University of Wisconsin-Madison&#10;ELD Standards Framework">
            <a:extLst>
              <a:ext uri="{FF2B5EF4-FFF2-40B4-BE49-F238E27FC236}">
                <a16:creationId xmlns:a16="http://schemas.microsoft.com/office/drawing/2014/main" id="{733B8C4A-D214-A7E5-890A-48E327EB3405}"/>
              </a:ext>
            </a:extLst>
          </p:cNvPr>
          <p:cNvPicPr>
            <a:picLocks noChangeAspect="1"/>
          </p:cNvPicPr>
          <p:nvPr/>
        </p:nvPicPr>
        <p:blipFill>
          <a:blip r:embed="rId3"/>
          <a:stretch>
            <a:fillRect/>
          </a:stretch>
        </p:blipFill>
        <p:spPr>
          <a:xfrm>
            <a:off x="514905" y="4300225"/>
            <a:ext cx="8992812" cy="2175076"/>
          </a:xfrm>
          <a:prstGeom prst="rect">
            <a:avLst/>
          </a:prstGeom>
          <a:effectLst>
            <a:outerShdw blurRad="50800" dist="38100" dir="8100000" algn="tr" rotWithShape="0">
              <a:prstClr val="black">
                <a:alpha val="40000"/>
              </a:prstClr>
            </a:outerShdw>
          </a:effectLst>
        </p:spPr>
      </p:pic>
      <p:pic>
        <p:nvPicPr>
          <p:cNvPr id="9" name="Picture 8" descr="Screen shot of South Dakota Department of Education, Title III English Acquisition webpage: https://doe.sd.gov/title/el.aspx">
            <a:extLst>
              <a:ext uri="{FF2B5EF4-FFF2-40B4-BE49-F238E27FC236}">
                <a16:creationId xmlns:a16="http://schemas.microsoft.com/office/drawing/2014/main" id="{F203479F-AD4E-8FB8-78E6-4A9CEC801679}"/>
              </a:ext>
            </a:extLst>
          </p:cNvPr>
          <p:cNvPicPr>
            <a:picLocks noChangeAspect="1"/>
          </p:cNvPicPr>
          <p:nvPr/>
        </p:nvPicPr>
        <p:blipFill>
          <a:blip r:embed="rId4"/>
          <a:stretch>
            <a:fillRect/>
          </a:stretch>
        </p:blipFill>
        <p:spPr>
          <a:xfrm>
            <a:off x="7098074" y="3060396"/>
            <a:ext cx="4576061" cy="247965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4136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598838" y="1904425"/>
            <a:ext cx="8825658" cy="2677648"/>
          </a:xfrm>
        </p:spPr>
        <p:txBody>
          <a:bodyPr/>
          <a:lstStyle/>
          <a:p>
            <a:pPr algn="ctr"/>
            <a:r>
              <a:rPr lang="en-US" sz="5400" dirty="0">
                <a:ln w="11430"/>
                <a:effectLst>
                  <a:outerShdw blurRad="50800" dist="39000" dir="5460000" algn="tl">
                    <a:srgbClr val="000000">
                      <a:alpha val="38000"/>
                    </a:srgbClr>
                  </a:outerShdw>
                </a:effectLst>
              </a:rPr>
              <a:t>Teacher Effectiveness </a:t>
            </a:r>
            <a:r>
              <a:rPr lang="en-US" dirty="0">
                <a:ln w="11430"/>
                <a:effectLst>
                  <a:outerShdw blurRad="50800" dist="39000" dir="5460000" algn="tl">
                    <a:srgbClr val="000000">
                      <a:alpha val="38000"/>
                    </a:srgbClr>
                  </a:outerShdw>
                </a:effectLst>
              </a:rPr>
              <a:t>System</a:t>
            </a:r>
            <a:br>
              <a:rPr lang="en-US" dirty="0">
                <a:ln w="11430"/>
                <a:effectLst>
                  <a:outerShdw blurRad="50800" dist="39000" dir="5460000" algn="tl">
                    <a:srgbClr val="000000">
                      <a:alpha val="38000"/>
                    </a:srgbClr>
                  </a:outerShdw>
                </a:effectLst>
              </a:rPr>
            </a:br>
            <a:r>
              <a:rPr lang="en-US" dirty="0">
                <a:ln w="11430"/>
                <a:effectLst>
                  <a:outerShdw blurRad="50800" dist="39000" dir="5460000" algn="tl">
                    <a:srgbClr val="000000">
                      <a:alpha val="38000"/>
                    </a:srgbClr>
                  </a:outerShdw>
                </a:effectLst>
              </a:rPr>
              <a:t>Review </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7137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DE8E-97A9-4C72-6AFB-E0209BF93818}"/>
              </a:ext>
            </a:extLst>
          </p:cNvPr>
          <p:cNvSpPr>
            <a:spLocks noGrp="1"/>
          </p:cNvSpPr>
          <p:nvPr>
            <p:ph type="title"/>
          </p:nvPr>
        </p:nvSpPr>
        <p:spPr>
          <a:xfrm>
            <a:off x="1967754" y="-1932092"/>
            <a:ext cx="8761413" cy="706964"/>
          </a:xfrm>
        </p:spPr>
        <p:txBody>
          <a:bodyPr/>
          <a:lstStyle/>
          <a:p>
            <a:r>
              <a:rPr lang="en-US" dirty="0"/>
              <a:t>Determining Teaching Effectiveness</a:t>
            </a:r>
          </a:p>
        </p:txBody>
      </p:sp>
      <p:pic>
        <p:nvPicPr>
          <p:cNvPr id="8" name="Picture 7"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1665B32E-10B0-7DE9-1A7B-56480DB1B8E7}"/>
              </a:ext>
            </a:extLst>
          </p:cNvPr>
          <p:cNvPicPr>
            <a:picLocks noChangeAspect="1"/>
          </p:cNvPicPr>
          <p:nvPr/>
        </p:nvPicPr>
        <p:blipFill>
          <a:blip r:embed="rId3"/>
          <a:stretch>
            <a:fillRect/>
          </a:stretch>
        </p:blipFill>
        <p:spPr>
          <a:xfrm>
            <a:off x="2161173" y="691465"/>
            <a:ext cx="7680589" cy="5842500"/>
          </a:xfrm>
          <a:prstGeom prst="rect">
            <a:avLst/>
          </a:prstGeom>
        </p:spPr>
      </p:pic>
    </p:spTree>
    <p:extLst>
      <p:ext uri="{BB962C8B-B14F-4D97-AF65-F5344CB8AC3E}">
        <p14:creationId xmlns:p14="http://schemas.microsoft.com/office/powerpoint/2010/main" val="205998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92BAB1-9B3D-7F50-A9A7-8F2B2D6A6EA8}"/>
              </a:ext>
            </a:extLst>
          </p:cNvPr>
          <p:cNvSpPr>
            <a:spLocks noGrp="1"/>
          </p:cNvSpPr>
          <p:nvPr>
            <p:ph type="title"/>
          </p:nvPr>
        </p:nvSpPr>
        <p:spPr>
          <a:xfrm>
            <a:off x="1154954" y="-1119292"/>
            <a:ext cx="8761413" cy="706964"/>
          </a:xfrm>
        </p:spPr>
        <p:txBody>
          <a:bodyPr/>
          <a:lstStyle/>
          <a:p>
            <a:r>
              <a:rPr lang="en-US" dirty="0"/>
              <a:t>South Dakota Framework for Teaching</a:t>
            </a:r>
          </a:p>
        </p:txBody>
      </p:sp>
      <p:pic>
        <p:nvPicPr>
          <p:cNvPr id="2" name="Picture 1" descr="South Dakota State Teaching Standards (Danielson Framework) and Student Growth&#10;Domain 1 - Planning &amp; Preparation&#10;Domain 2 - Classroom Environment&#10;Domain 3 - Instruction&#10;Doman 4 - Professional Responsibilities&#10;&#10;&#10;Classroom Observations and Evidence of Effective Practice, Required: 1 component from each of the 4 domains - Recommended: at least 8 components chosen based on district or school priorities.&#10;This equals the Professional Practice Rating. ">
            <a:extLst>
              <a:ext uri="{FF2B5EF4-FFF2-40B4-BE49-F238E27FC236}">
                <a16:creationId xmlns:a16="http://schemas.microsoft.com/office/drawing/2014/main" id="{C8A45117-3F2D-A583-3D61-C48BB06065C7}"/>
              </a:ext>
            </a:extLst>
          </p:cNvPr>
          <p:cNvPicPr>
            <a:picLocks noChangeAspect="1"/>
          </p:cNvPicPr>
          <p:nvPr/>
        </p:nvPicPr>
        <p:blipFill rotWithShape="1">
          <a:blip r:embed="rId3"/>
          <a:srcRect t="1648"/>
          <a:stretch/>
        </p:blipFill>
        <p:spPr>
          <a:xfrm>
            <a:off x="1835150" y="742384"/>
            <a:ext cx="8521700" cy="5221100"/>
          </a:xfrm>
          <a:prstGeom prst="rect">
            <a:avLst/>
          </a:prstGeom>
        </p:spPr>
      </p:pic>
    </p:spTree>
    <p:extLst>
      <p:ext uri="{BB962C8B-B14F-4D97-AF65-F5344CB8AC3E}">
        <p14:creationId xmlns:p14="http://schemas.microsoft.com/office/powerpoint/2010/main" val="33546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670F2-822A-4E36-8F50-833C7D841AB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Before You Begin </a:t>
            </a:r>
          </a:p>
        </p:txBody>
      </p:sp>
      <p:sp>
        <p:nvSpPr>
          <p:cNvPr id="4" name="Content Placeholder 3">
            <a:extLst>
              <a:ext uri="{FF2B5EF4-FFF2-40B4-BE49-F238E27FC236}">
                <a16:creationId xmlns:a16="http://schemas.microsoft.com/office/drawing/2014/main" id="{6CC0C9C3-7723-FE91-E7F4-47DF788EBBD5}"/>
              </a:ext>
            </a:extLst>
          </p:cNvPr>
          <p:cNvSpPr>
            <a:spLocks noGrp="1"/>
          </p:cNvSpPr>
          <p:nvPr>
            <p:ph idx="1"/>
          </p:nvPr>
        </p:nvSpPr>
        <p:spPr>
          <a:xfrm>
            <a:off x="1080859" y="2603500"/>
            <a:ext cx="10030282" cy="3416300"/>
          </a:xfrm>
        </p:spPr>
        <p:txBody>
          <a:bodyPr>
            <a:normAutofit fontScale="92500"/>
          </a:bodyPr>
          <a:lstStyle/>
          <a:p>
            <a:pPr marL="0" indent="0">
              <a:buNone/>
            </a:pPr>
            <a:r>
              <a:rPr lang="en-US" sz="2800" b="1" dirty="0">
                <a:solidFill>
                  <a:schemeClr val="accent6"/>
                </a:solidFill>
              </a:rPr>
              <a:t>EL teachers as well as evaluators are encouraged to meet and discuss:</a:t>
            </a:r>
          </a:p>
          <a:p>
            <a:pPr>
              <a:buFont typeface="Arial" panose="020B0604020202020204" pitchFamily="34" charset="0"/>
              <a:buChar char="•"/>
            </a:pPr>
            <a:r>
              <a:rPr lang="en-US" sz="2600" dirty="0">
                <a:solidFill>
                  <a:schemeClr val="accent6"/>
                </a:solidFill>
              </a:rPr>
              <a:t>Specialized practices, modifications, and adaptations used to instruct ELs.</a:t>
            </a:r>
          </a:p>
          <a:p>
            <a:pPr>
              <a:buFont typeface="Arial" panose="020B0604020202020204" pitchFamily="34" charset="0"/>
              <a:buChar char="•"/>
            </a:pPr>
            <a:r>
              <a:rPr lang="en-US" sz="2600" dirty="0">
                <a:solidFill>
                  <a:schemeClr val="accent6"/>
                </a:solidFill>
              </a:rPr>
              <a:t>Present academic and language proficiency levels of ELs in the class.</a:t>
            </a:r>
          </a:p>
          <a:p>
            <a:pPr>
              <a:buFont typeface="Arial" panose="020B0604020202020204" pitchFamily="34" charset="0"/>
              <a:buChar char="•"/>
            </a:pPr>
            <a:r>
              <a:rPr lang="en-US" sz="2600" dirty="0">
                <a:solidFill>
                  <a:schemeClr val="accent6"/>
                </a:solidFill>
              </a:rPr>
              <a:t>Roles of general classroom teacher and EL teacher in co-teaching or push-in support situations.</a:t>
            </a:r>
          </a:p>
          <a:p>
            <a:pPr>
              <a:buFont typeface="Arial" panose="020B0604020202020204" pitchFamily="34" charset="0"/>
              <a:buChar char="•"/>
            </a:pPr>
            <a:r>
              <a:rPr lang="en-US" sz="2600" dirty="0">
                <a:solidFill>
                  <a:schemeClr val="accent6"/>
                </a:solidFill>
              </a:rPr>
              <a:t>Any other potential differences in the district identified domain components.</a:t>
            </a:r>
          </a:p>
          <a:p>
            <a:endParaRPr lang="en-US" dirty="0"/>
          </a:p>
        </p:txBody>
      </p:sp>
    </p:spTree>
    <p:extLst>
      <p:ext uri="{BB962C8B-B14F-4D97-AF65-F5344CB8AC3E}">
        <p14:creationId xmlns:p14="http://schemas.microsoft.com/office/powerpoint/2010/main" val="81616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FE391-4312-D8C5-09FB-918F4303442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Collecting Artifacts </a:t>
            </a:r>
          </a:p>
        </p:txBody>
      </p:sp>
      <p:pic>
        <p:nvPicPr>
          <p:cNvPr id="8" name="Picture 7" descr="Figure 5: Examples of Artifacts Aligned to Domains of Professional Practice &#10;Artifact&#10;Stakeholder surveys - domains 1, 2, 3, and 4&#10;Teacher lesson plans - domain 1&#10;Discipline referrals - domain 2&#10;Parent newsletters - domain 4&#10;Class website - domains 3 and 4 &#10;School improvement goals - domain 1&#10;Professional growth plan - domains 1, 2, 3, and 4&#10;Student enrollment (electives) - domain 2&#10;Community partnerships - domain 4&#10;Teacher journal - domains 1, 2, 3, and 4&#10;Safety report - domain 2&#10;Positive feedback portfolio - domains 1, 2, 3, and 4&#10;Parental contact log - domain 4&#10;Transcript - domain 1 and 4 ">
            <a:extLst>
              <a:ext uri="{FF2B5EF4-FFF2-40B4-BE49-F238E27FC236}">
                <a16:creationId xmlns:a16="http://schemas.microsoft.com/office/drawing/2014/main" id="{2696BD29-5B85-7686-B957-352117FC7D0A}"/>
              </a:ext>
            </a:extLst>
          </p:cNvPr>
          <p:cNvPicPr>
            <a:picLocks noChangeAspect="1"/>
          </p:cNvPicPr>
          <p:nvPr/>
        </p:nvPicPr>
        <p:blipFill>
          <a:blip r:embed="rId3"/>
          <a:stretch>
            <a:fillRect/>
          </a:stretch>
        </p:blipFill>
        <p:spPr>
          <a:xfrm>
            <a:off x="2822889" y="1680632"/>
            <a:ext cx="6546221" cy="4625669"/>
          </a:xfrm>
          <a:prstGeom prst="rect">
            <a:avLst/>
          </a:prstGeom>
          <a:ln>
            <a:solidFill>
              <a:schemeClr val="tx1"/>
            </a:solidFill>
          </a:ln>
        </p:spPr>
      </p:pic>
    </p:spTree>
    <p:extLst>
      <p:ext uri="{BB962C8B-B14F-4D97-AF65-F5344CB8AC3E}">
        <p14:creationId xmlns:p14="http://schemas.microsoft.com/office/powerpoint/2010/main" val="369703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FE391-4312-D8C5-09FB-918F4303442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EL Teacher Artifact Ideas </a:t>
            </a:r>
          </a:p>
        </p:txBody>
      </p:sp>
      <p:graphicFrame>
        <p:nvGraphicFramePr>
          <p:cNvPr id="4" name="Table 3">
            <a:extLst>
              <a:ext uri="{FF2B5EF4-FFF2-40B4-BE49-F238E27FC236}">
                <a16:creationId xmlns:a16="http://schemas.microsoft.com/office/drawing/2014/main" id="{791A1AC6-99B2-3054-EA01-4793CDC3A8DF}"/>
              </a:ext>
            </a:extLst>
          </p:cNvPr>
          <p:cNvGraphicFramePr>
            <a:graphicFrameLocks noGrp="1"/>
          </p:cNvGraphicFramePr>
          <p:nvPr>
            <p:extLst>
              <p:ext uri="{D42A27DB-BD31-4B8C-83A1-F6EECF244321}">
                <p14:modId xmlns:p14="http://schemas.microsoft.com/office/powerpoint/2010/main" val="303786848"/>
              </p:ext>
            </p:extLst>
          </p:nvPr>
        </p:nvGraphicFramePr>
        <p:xfrm>
          <a:off x="650929" y="2390309"/>
          <a:ext cx="11081288" cy="4311794"/>
        </p:xfrm>
        <a:graphic>
          <a:graphicData uri="http://schemas.openxmlformats.org/drawingml/2006/table">
            <a:tbl>
              <a:tblPr firstRow="1" bandRow="1">
                <a:tableStyleId>{5C22544A-7EE6-4342-B048-85BDC9FD1C3A}</a:tableStyleId>
              </a:tblPr>
              <a:tblGrid>
                <a:gridCol w="5540644">
                  <a:extLst>
                    <a:ext uri="{9D8B030D-6E8A-4147-A177-3AD203B41FA5}">
                      <a16:colId xmlns:a16="http://schemas.microsoft.com/office/drawing/2014/main" val="20000"/>
                    </a:ext>
                  </a:extLst>
                </a:gridCol>
                <a:gridCol w="5540644">
                  <a:extLst>
                    <a:ext uri="{9D8B030D-6E8A-4147-A177-3AD203B41FA5}">
                      <a16:colId xmlns:a16="http://schemas.microsoft.com/office/drawing/2014/main" val="20001"/>
                    </a:ext>
                  </a:extLst>
                </a:gridCol>
              </a:tblGrid>
              <a:tr h="338481">
                <a:tc gridSpan="2">
                  <a:txBody>
                    <a:bodyPr/>
                    <a:lstStyle/>
                    <a:p>
                      <a:pPr marL="0" indent="0" algn="ctr">
                        <a:buFontTx/>
                        <a:buNone/>
                      </a:pPr>
                      <a:r>
                        <a:rPr lang="en-US" b="1" dirty="0"/>
                        <a:t> EL Teacher Artifact Ideas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285750" marR="0" indent="-285750" algn="ctr" defTabSz="457200" rtl="0" eaLnBrk="1" fontAlgn="auto" latinLnBrk="0" hangingPunct="1">
                        <a:lnSpc>
                          <a:spcPct val="100000"/>
                        </a:lnSpc>
                        <a:spcBef>
                          <a:spcPts val="0"/>
                        </a:spcBef>
                        <a:spcAft>
                          <a:spcPts val="0"/>
                        </a:spcAft>
                        <a:buClrTx/>
                        <a:buSzTx/>
                        <a:buFontTx/>
                        <a:buChar char="-"/>
                        <a:tabLst/>
                        <a:defRP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4010788227"/>
                  </a:ext>
                </a:extLst>
              </a:tr>
              <a:tr h="1938610">
                <a:tc>
                  <a:txBody>
                    <a:bodyPr/>
                    <a:lstStyle/>
                    <a:p>
                      <a:pPr algn="ctr"/>
                      <a:r>
                        <a:rPr lang="en-US" u="sng" dirty="0"/>
                        <a:t>Domain 1 (Planning and Preparation)</a:t>
                      </a:r>
                    </a:p>
                    <a:p>
                      <a:pPr algn="l"/>
                      <a:endParaRPr lang="en-US" dirty="0"/>
                    </a:p>
                    <a:p>
                      <a:pPr marL="285750" indent="-285750" algn="l">
                        <a:buFontTx/>
                        <a:buChar char="-"/>
                      </a:pPr>
                      <a:r>
                        <a:rPr lang="en-US" dirty="0"/>
                        <a:t>Transcrip</a:t>
                      </a:r>
                      <a:r>
                        <a:rPr lang="en-US" baseline="0" dirty="0"/>
                        <a:t>t from EL-related coursework</a:t>
                      </a:r>
                      <a:endParaRPr lang="en-US" dirty="0"/>
                    </a:p>
                    <a:p>
                      <a:pPr marL="285750" indent="-285750" algn="l">
                        <a:buFontTx/>
                        <a:buChar char="-"/>
                      </a:pPr>
                      <a:r>
                        <a:rPr lang="en-US" dirty="0"/>
                        <a:t>Documentation of using student assessment results to create goals</a:t>
                      </a:r>
                    </a:p>
                    <a:p>
                      <a:pPr marL="285750" indent="-285750" algn="l">
                        <a:buFontTx/>
                        <a:buChar char="-"/>
                      </a:pPr>
                      <a:r>
                        <a:rPr lang="en-US" dirty="0"/>
                        <a:t>Home</a:t>
                      </a:r>
                      <a:r>
                        <a:rPr lang="en-US" baseline="0" dirty="0"/>
                        <a:t> Language Survey results</a:t>
                      </a:r>
                      <a:endParaRPr lang="en-US" dirty="0"/>
                    </a:p>
                    <a:p>
                      <a:pPr marL="285750" indent="-285750" algn="ctr">
                        <a:buFontTx/>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a:t>Domain 2 (Classroom Environment)</a:t>
                      </a:r>
                    </a:p>
                    <a:p>
                      <a:pPr algn="ctr"/>
                      <a:endParaRPr lang="en-US" dirty="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Individualized intervention</a:t>
                      </a:r>
                      <a:r>
                        <a:rPr lang="en-US" baseline="0" dirty="0"/>
                        <a:t> plan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a:t>Documentation of planning/prep with paraprofessionals</a:t>
                      </a:r>
                      <a:endParaRPr lang="en-US" dirty="0"/>
                    </a:p>
                    <a:p>
                      <a:pPr marL="285750" marR="0" indent="-285750" algn="ctr" defTabSz="457200" rtl="0" eaLnBrk="1" fontAlgn="auto" latinLnBrk="0" hangingPunct="1">
                        <a:lnSpc>
                          <a:spcPct val="100000"/>
                        </a:lnSpc>
                        <a:spcBef>
                          <a:spcPts val="0"/>
                        </a:spcBef>
                        <a:spcAft>
                          <a:spcPts val="0"/>
                        </a:spcAft>
                        <a:buClrTx/>
                        <a:buSzTx/>
                        <a:buFontTx/>
                        <a:buChar char="-"/>
                        <a:tabLst/>
                        <a:defRP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934354">
                <a:tc>
                  <a:txBody>
                    <a:bodyPr/>
                    <a:lstStyle/>
                    <a:p>
                      <a:pPr algn="ctr"/>
                      <a:r>
                        <a:rPr lang="en-US" u="sng" dirty="0"/>
                        <a:t>Domain 3 (Instruction)</a:t>
                      </a:r>
                    </a:p>
                    <a:p>
                      <a:pPr algn="ctr"/>
                      <a:endParaRPr lang="en-US" dirty="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EL Progress Monitoring</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Parent</a:t>
                      </a:r>
                      <a:r>
                        <a:rPr lang="en-US" baseline="0" dirty="0"/>
                        <a:t> Notifications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a:t>Parent Progress Reports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a:t>Domain 4 (Professional Responsibilities)</a:t>
                      </a:r>
                    </a:p>
                    <a:p>
                      <a:pPr algn="ctr"/>
                      <a:endParaRPr lang="en-US" dirty="0"/>
                    </a:p>
                    <a:p>
                      <a:pPr marL="285750" indent="-285750" algn="l">
                        <a:buFontTx/>
                        <a:buChar char="-"/>
                      </a:pPr>
                      <a:r>
                        <a:rPr lang="en-US" dirty="0"/>
                        <a:t>Results from annual</a:t>
                      </a:r>
                      <a:r>
                        <a:rPr lang="en-US" baseline="0" dirty="0"/>
                        <a:t> parent surveys Documentation of membership/participation in WIDA or other EL organizations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Agenda from EL-related trainings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3439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BFBFBF"/>
      </a:lt2>
      <a:accent1>
        <a:srgbClr val="8D1438"/>
      </a:accent1>
      <a:accent2>
        <a:srgbClr val="7D1232"/>
      </a:accent2>
      <a:accent3>
        <a:srgbClr val="6B6B6B"/>
      </a:accent3>
      <a:accent4>
        <a:srgbClr val="D2D2D2"/>
      </a:accent4>
      <a:accent5>
        <a:srgbClr val="E8E8E8"/>
      </a:accent5>
      <a:accent6>
        <a:srgbClr val="000000"/>
      </a:accent6>
      <a:hlink>
        <a:srgbClr val="FFFFFF"/>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resentation1" id="{7EBFECD4-BAA0-4F29-BC8F-70A2086DD592}" vid="{1264DA49-27DE-4667-81D4-95626FE8E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5" ma:contentTypeDescription="Create a new document." ma:contentTypeScope="" ma:versionID="bc88723dec29037ca0dcb0e91c0df3d3">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3c0abd1fb6ecdb18cf15b1c1693c2972"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C23A7E-BCDC-487D-97E0-BCFE7EFCF71B}">
  <ds:schemaRefs>
    <ds:schemaRef ds:uri="http://schemas.microsoft.com/sharepoint/v3/contenttype/forms"/>
  </ds:schemaRefs>
</ds:datastoreItem>
</file>

<file path=customXml/itemProps2.xml><?xml version="1.0" encoding="utf-8"?>
<ds:datastoreItem xmlns:ds="http://schemas.openxmlformats.org/officeDocument/2006/customXml" ds:itemID="{3B6772F4-CDE4-4831-9C32-303D8612A4D3}">
  <ds:schemaRefs>
    <ds:schemaRef ds:uri="853c9343-3086-4295-8dfc-e14ff63cbec1"/>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43f58a11-f7c6-4403-a5cb-a614c2a87166"/>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E98F7DA-3BCE-4AFB-861E-D6FFA6AFE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DOEpurple</Template>
  <TotalTime>189</TotalTime>
  <Words>6267</Words>
  <Application>Microsoft Office PowerPoint</Application>
  <PresentationFormat>Widescreen</PresentationFormat>
  <Paragraphs>429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Wingdings</vt:lpstr>
      <vt:lpstr>Wingdings 3</vt:lpstr>
      <vt:lpstr>Ion Boardroom</vt:lpstr>
      <vt:lpstr>Teacher Effectiveness  &amp; EL Teachers</vt:lpstr>
      <vt:lpstr>Content Overview</vt:lpstr>
      <vt:lpstr>Acronyms </vt:lpstr>
      <vt:lpstr>Teacher Effectiveness System Review </vt:lpstr>
      <vt:lpstr>Determining Teaching Effectiveness</vt:lpstr>
      <vt:lpstr>South Dakota Framework for Teaching</vt:lpstr>
      <vt:lpstr>Before You Begin </vt:lpstr>
      <vt:lpstr>Collecting Artifacts </vt:lpstr>
      <vt:lpstr>EL Teacher Artifact Ideas </vt:lpstr>
      <vt:lpstr>Determining Teaching Effectiveness</vt:lpstr>
      <vt:lpstr>Who Completes an SLO?</vt:lpstr>
      <vt:lpstr>SLO Process </vt:lpstr>
      <vt:lpstr>EL Law/Guiding Principles </vt:lpstr>
      <vt:lpstr>EL Law/Guiding Principles </vt:lpstr>
      <vt:lpstr>ELD STANDARDS</vt:lpstr>
      <vt:lpstr>EL Law/Guiding Principles </vt:lpstr>
      <vt:lpstr>EL Law/Guiding Principles </vt:lpstr>
      <vt:lpstr>SLO Process Guide </vt:lpstr>
      <vt:lpstr>Before You Begin </vt:lpstr>
      <vt:lpstr>Prioritizing Learning Content</vt:lpstr>
      <vt:lpstr>Identify Student Population </vt:lpstr>
      <vt:lpstr>Interval of Instruction </vt:lpstr>
      <vt:lpstr>Analyze Data &amp; Develop Baseline </vt:lpstr>
      <vt:lpstr>Select or Develop an Assessment </vt:lpstr>
      <vt:lpstr>Growth Goal </vt:lpstr>
      <vt:lpstr>Growth Goal – Mastery </vt:lpstr>
      <vt:lpstr>Growth Goal – Differentiated  </vt:lpstr>
      <vt:lpstr>Growth Goal – Shared Performance   </vt:lpstr>
      <vt:lpstr>Goal Reflection </vt:lpstr>
      <vt:lpstr>Provide Rationale </vt:lpstr>
      <vt:lpstr>Learning Strategies </vt:lpstr>
      <vt:lpstr>Content Review </vt:lpstr>
      <vt:lpstr>Content Review </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Effectiveness &amp; EL Teachers</dc:title>
  <dc:creator>Paulson, Hope</dc:creator>
  <cp:lastModifiedBy>Odean-Carlin, Kodi</cp:lastModifiedBy>
  <cp:revision>4</cp:revision>
  <dcterms:created xsi:type="dcterms:W3CDTF">2023-12-20T20:42:14Z</dcterms:created>
  <dcterms:modified xsi:type="dcterms:W3CDTF">2023-12-21T23:02:45Z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