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4"/>
  </p:sldMasterIdLst>
  <p:notesMasterIdLst>
    <p:notesMasterId r:id="rId41"/>
  </p:notesMasterIdLst>
  <p:sldIdLst>
    <p:sldId id="256" r:id="rId5"/>
    <p:sldId id="26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4" autoAdjust="0"/>
    <p:restoredTop sz="95899" autoAdjust="0"/>
  </p:normalViewPr>
  <p:slideViewPr>
    <p:cSldViewPr snapToGrid="0">
      <p:cViewPr varScale="1">
        <p:scale>
          <a:sx n="62" d="100"/>
          <a:sy n="62" d="100"/>
        </p:scale>
        <p:origin x="90" y="846"/>
      </p:cViewPr>
      <p:guideLst/>
    </p:cSldViewPr>
  </p:slideViewPr>
  <p:outlineViewPr>
    <p:cViewPr>
      <p:scale>
        <a:sx n="33" d="100"/>
        <a:sy n="33" d="100"/>
      </p:scale>
      <p:origin x="0" y="-2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200C8-FE9E-F14B-9B97-9CFFE5FA950F}" type="doc">
      <dgm:prSet loTypeId="urn:microsoft.com/office/officeart/2005/8/layout/chevron1" loCatId="" qsTypeId="urn:microsoft.com/office/officeart/2005/8/quickstyle/simple4" qsCatId="simple" csTypeId="urn:microsoft.com/office/officeart/2005/8/colors/colorful1" csCatId="colorful" phldr="1"/>
      <dgm:spPr/>
    </dgm:pt>
    <dgm:pt modelId="{5B9E8707-18F4-A14C-AE53-7F792C1BFC1E}">
      <dgm:prSet phldrT="[Text]"/>
      <dgm:spPr/>
      <dgm:t>
        <a:bodyPr/>
        <a:lstStyle/>
        <a:p>
          <a:r>
            <a:rPr lang="en-US" dirty="0"/>
            <a:t>Your SLO</a:t>
          </a:r>
        </a:p>
      </dgm:t>
      <dgm:extLst>
        <a:ext uri="{E40237B7-FDA0-4F09-8148-C483321AD2D9}">
          <dgm14:cNvPr xmlns:dgm14="http://schemas.microsoft.com/office/drawing/2010/diagram" id="0" name="" descr="Your SLO&#10;Your Instruction&#10;Your Impact on Student Growth&#10;"/>
        </a:ext>
      </dgm:extLst>
    </dgm:pt>
    <dgm:pt modelId="{FAAB9633-626E-EA4E-A564-95E98E01C33B}" type="parTrans" cxnId="{C2A5D099-F2A3-A84F-A10C-3D39258E125E}">
      <dgm:prSet/>
      <dgm:spPr/>
      <dgm:t>
        <a:bodyPr/>
        <a:lstStyle/>
        <a:p>
          <a:endParaRPr lang="en-US"/>
        </a:p>
      </dgm:t>
    </dgm:pt>
    <dgm:pt modelId="{934EAA8F-2FFD-F747-AA10-127D50EA3A4C}" type="sibTrans" cxnId="{C2A5D099-F2A3-A84F-A10C-3D39258E125E}">
      <dgm:prSet/>
      <dgm:spPr/>
      <dgm:t>
        <a:bodyPr/>
        <a:lstStyle/>
        <a:p>
          <a:endParaRPr lang="en-US"/>
        </a:p>
      </dgm:t>
    </dgm:pt>
    <dgm:pt modelId="{6F11DD55-0E02-1F43-8B35-A1B671910C2B}">
      <dgm:prSet phldrT="[Text]"/>
      <dgm:spPr/>
      <dgm:t>
        <a:bodyPr/>
        <a:lstStyle/>
        <a:p>
          <a:r>
            <a:rPr lang="en-US" dirty="0">
              <a:solidFill>
                <a:srgbClr val="000000"/>
              </a:solidFill>
            </a:rPr>
            <a:t>Your Instruction</a:t>
          </a:r>
        </a:p>
      </dgm:t>
      <dgm:extLst>
        <a:ext uri="{E40237B7-FDA0-4F09-8148-C483321AD2D9}">
          <dgm14:cNvPr xmlns:dgm14="http://schemas.microsoft.com/office/drawing/2010/diagram" id="0" name="" descr="Your SLO&#10;Your Instruction&#10;Your Impact on Student Growth&#10;"/>
        </a:ext>
      </dgm:extLst>
    </dgm:pt>
    <dgm:pt modelId="{E9A74690-AD12-2542-A39C-D3554B542799}" type="parTrans" cxnId="{8DA9D797-270E-5445-B00A-F519091A988C}">
      <dgm:prSet/>
      <dgm:spPr/>
      <dgm:t>
        <a:bodyPr/>
        <a:lstStyle/>
        <a:p>
          <a:endParaRPr lang="en-US"/>
        </a:p>
      </dgm:t>
    </dgm:pt>
    <dgm:pt modelId="{C9A6AFF3-2ACC-284E-9934-A1A082ABD2EF}" type="sibTrans" cxnId="{8DA9D797-270E-5445-B00A-F519091A988C}">
      <dgm:prSet/>
      <dgm:spPr/>
      <dgm:t>
        <a:bodyPr/>
        <a:lstStyle/>
        <a:p>
          <a:endParaRPr lang="en-US"/>
        </a:p>
      </dgm:t>
    </dgm:pt>
    <dgm:pt modelId="{7CB8BE42-C259-E643-B8C0-01E7F465A8BC}">
      <dgm:prSet phldrT="[Text]"/>
      <dgm:spPr/>
      <dgm:t>
        <a:bodyPr/>
        <a:lstStyle/>
        <a:p>
          <a:r>
            <a:rPr lang="en-US" dirty="0">
              <a:solidFill>
                <a:schemeClr val="tx1"/>
              </a:solidFill>
            </a:rPr>
            <a:t>Your Impact on Student Growth</a:t>
          </a:r>
        </a:p>
      </dgm:t>
      <dgm:extLst>
        <a:ext uri="{E40237B7-FDA0-4F09-8148-C483321AD2D9}">
          <dgm14:cNvPr xmlns:dgm14="http://schemas.microsoft.com/office/drawing/2010/diagram" id="0" name="" descr="Your SLO&#10;Your Instruction&#10;Your Impact on Student Growth&#10;"/>
        </a:ext>
      </dgm:extLst>
    </dgm:pt>
    <dgm:pt modelId="{0A755076-D333-3445-B727-2CD49FCC6F92}" type="parTrans" cxnId="{5110015D-659A-B841-BF9D-337AAD3FC106}">
      <dgm:prSet/>
      <dgm:spPr/>
      <dgm:t>
        <a:bodyPr/>
        <a:lstStyle/>
        <a:p>
          <a:endParaRPr lang="en-US"/>
        </a:p>
      </dgm:t>
    </dgm:pt>
    <dgm:pt modelId="{FBCCCCE2-F340-0B47-B26A-920E856ED1AB}" type="sibTrans" cxnId="{5110015D-659A-B841-BF9D-337AAD3FC106}">
      <dgm:prSet/>
      <dgm:spPr/>
      <dgm:t>
        <a:bodyPr/>
        <a:lstStyle/>
        <a:p>
          <a:endParaRPr lang="en-US"/>
        </a:p>
      </dgm:t>
    </dgm:pt>
    <dgm:pt modelId="{15987E36-E509-094E-BD7E-74EA3C6454F5}" type="pres">
      <dgm:prSet presAssocID="{0A6200C8-FE9E-F14B-9B97-9CFFE5FA950F}" presName="Name0" presStyleCnt="0">
        <dgm:presLayoutVars>
          <dgm:dir/>
          <dgm:animLvl val="lvl"/>
          <dgm:resizeHandles val="exact"/>
        </dgm:presLayoutVars>
      </dgm:prSet>
      <dgm:spPr/>
    </dgm:pt>
    <dgm:pt modelId="{97E33A3C-45E5-2D49-9390-1E2E3734999E}" type="pres">
      <dgm:prSet presAssocID="{5B9E8707-18F4-A14C-AE53-7F792C1BFC1E}" presName="parTxOnly" presStyleLbl="node1" presStyleIdx="0" presStyleCnt="3" custLinFactNeighborY="39410">
        <dgm:presLayoutVars>
          <dgm:chMax val="0"/>
          <dgm:chPref val="0"/>
          <dgm:bulletEnabled val="1"/>
        </dgm:presLayoutVars>
      </dgm:prSet>
      <dgm:spPr/>
    </dgm:pt>
    <dgm:pt modelId="{E01E5918-DD30-A647-BF50-1DCE6D1FEAD8}" type="pres">
      <dgm:prSet presAssocID="{934EAA8F-2FFD-F747-AA10-127D50EA3A4C}" presName="parTxOnlySpace" presStyleCnt="0"/>
      <dgm:spPr/>
    </dgm:pt>
    <dgm:pt modelId="{BE12F6EF-9115-E149-8DA4-A59872E4ADC5}" type="pres">
      <dgm:prSet presAssocID="{6F11DD55-0E02-1F43-8B35-A1B671910C2B}" presName="parTxOnly" presStyleLbl="node1" presStyleIdx="1" presStyleCnt="3" custLinFactNeighborY="39410">
        <dgm:presLayoutVars>
          <dgm:chMax val="0"/>
          <dgm:chPref val="0"/>
          <dgm:bulletEnabled val="1"/>
        </dgm:presLayoutVars>
      </dgm:prSet>
      <dgm:spPr/>
    </dgm:pt>
    <dgm:pt modelId="{87CAC4E9-7E9F-3248-8E3D-E388DBB66754}" type="pres">
      <dgm:prSet presAssocID="{C9A6AFF3-2ACC-284E-9934-A1A082ABD2EF}" presName="parTxOnlySpace" presStyleCnt="0"/>
      <dgm:spPr/>
    </dgm:pt>
    <dgm:pt modelId="{3FA76B89-CB6B-CF4F-A696-F5CA93323166}" type="pres">
      <dgm:prSet presAssocID="{7CB8BE42-C259-E643-B8C0-01E7F465A8BC}" presName="parTxOnly" presStyleLbl="node1" presStyleIdx="2" presStyleCnt="3" custLinFactNeighborY="39410">
        <dgm:presLayoutVars>
          <dgm:chMax val="0"/>
          <dgm:chPref val="0"/>
          <dgm:bulletEnabled val="1"/>
        </dgm:presLayoutVars>
      </dgm:prSet>
      <dgm:spPr/>
    </dgm:pt>
  </dgm:ptLst>
  <dgm:cxnLst>
    <dgm:cxn modelId="{A5916E16-05B9-B74E-9193-4F36AC680B7E}" type="presOf" srcId="{5B9E8707-18F4-A14C-AE53-7F792C1BFC1E}" destId="{97E33A3C-45E5-2D49-9390-1E2E3734999E}" srcOrd="0" destOrd="0" presId="urn:microsoft.com/office/officeart/2005/8/layout/chevron1"/>
    <dgm:cxn modelId="{0F32543E-6602-AC48-A60B-FD9DA584E9ED}" type="presOf" srcId="{0A6200C8-FE9E-F14B-9B97-9CFFE5FA950F}" destId="{15987E36-E509-094E-BD7E-74EA3C6454F5}" srcOrd="0" destOrd="0" presId="urn:microsoft.com/office/officeart/2005/8/layout/chevron1"/>
    <dgm:cxn modelId="{5110015D-659A-B841-BF9D-337AAD3FC106}" srcId="{0A6200C8-FE9E-F14B-9B97-9CFFE5FA950F}" destId="{7CB8BE42-C259-E643-B8C0-01E7F465A8BC}" srcOrd="2" destOrd="0" parTransId="{0A755076-D333-3445-B727-2CD49FCC6F92}" sibTransId="{FBCCCCE2-F340-0B47-B26A-920E856ED1AB}"/>
    <dgm:cxn modelId="{8DA9D797-270E-5445-B00A-F519091A988C}" srcId="{0A6200C8-FE9E-F14B-9B97-9CFFE5FA950F}" destId="{6F11DD55-0E02-1F43-8B35-A1B671910C2B}" srcOrd="1" destOrd="0" parTransId="{E9A74690-AD12-2542-A39C-D3554B542799}" sibTransId="{C9A6AFF3-2ACC-284E-9934-A1A082ABD2EF}"/>
    <dgm:cxn modelId="{C2A5D099-F2A3-A84F-A10C-3D39258E125E}" srcId="{0A6200C8-FE9E-F14B-9B97-9CFFE5FA950F}" destId="{5B9E8707-18F4-A14C-AE53-7F792C1BFC1E}" srcOrd="0" destOrd="0" parTransId="{FAAB9633-626E-EA4E-A564-95E98E01C33B}" sibTransId="{934EAA8F-2FFD-F747-AA10-127D50EA3A4C}"/>
    <dgm:cxn modelId="{A6C1E09E-28A2-384A-81F4-D8003C1DF3E3}" type="presOf" srcId="{6F11DD55-0E02-1F43-8B35-A1B671910C2B}" destId="{BE12F6EF-9115-E149-8DA4-A59872E4ADC5}" srcOrd="0" destOrd="0" presId="urn:microsoft.com/office/officeart/2005/8/layout/chevron1"/>
    <dgm:cxn modelId="{9A4742BB-36B0-4842-91D2-18F50855E806}" type="presOf" srcId="{7CB8BE42-C259-E643-B8C0-01E7F465A8BC}" destId="{3FA76B89-CB6B-CF4F-A696-F5CA93323166}" srcOrd="0" destOrd="0" presId="urn:microsoft.com/office/officeart/2005/8/layout/chevron1"/>
    <dgm:cxn modelId="{D30CEA96-3CDC-6B40-9C39-2320A2DF9FDB}" type="presParOf" srcId="{15987E36-E509-094E-BD7E-74EA3C6454F5}" destId="{97E33A3C-45E5-2D49-9390-1E2E3734999E}" srcOrd="0" destOrd="0" presId="urn:microsoft.com/office/officeart/2005/8/layout/chevron1"/>
    <dgm:cxn modelId="{BCC6BA6A-16B5-FB4B-9C32-648A64014DA9}" type="presParOf" srcId="{15987E36-E509-094E-BD7E-74EA3C6454F5}" destId="{E01E5918-DD30-A647-BF50-1DCE6D1FEAD8}" srcOrd="1" destOrd="0" presId="urn:microsoft.com/office/officeart/2005/8/layout/chevron1"/>
    <dgm:cxn modelId="{A28C8169-9760-494B-A362-AFC487C93BCE}" type="presParOf" srcId="{15987E36-E509-094E-BD7E-74EA3C6454F5}" destId="{BE12F6EF-9115-E149-8DA4-A59872E4ADC5}" srcOrd="2" destOrd="0" presId="urn:microsoft.com/office/officeart/2005/8/layout/chevron1"/>
    <dgm:cxn modelId="{5AF371F2-0C39-6E4D-A619-C55B7ECB6FE2}" type="presParOf" srcId="{15987E36-E509-094E-BD7E-74EA3C6454F5}" destId="{87CAC4E9-7E9F-3248-8E3D-E388DBB66754}" srcOrd="3" destOrd="0" presId="urn:microsoft.com/office/officeart/2005/8/layout/chevron1"/>
    <dgm:cxn modelId="{8DC08E43-D00B-8D43-A4B9-32493071E17D}" type="presParOf" srcId="{15987E36-E509-094E-BD7E-74EA3C6454F5}" destId="{3FA76B89-CB6B-CF4F-A696-F5CA9332316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3A3C-45E5-2D49-9390-1E2E3734999E}">
      <dsp:nvSpPr>
        <dsp:cNvPr id="0" name=""/>
        <dsp:cNvSpPr/>
      </dsp:nvSpPr>
      <dsp:spPr>
        <a:xfrm>
          <a:off x="2451" y="2191722"/>
          <a:ext cx="2986713" cy="1194685"/>
        </a:xfrm>
        <a:prstGeom prst="chevron">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Your SLO</a:t>
          </a:r>
        </a:p>
      </dsp:txBody>
      <dsp:txXfrm>
        <a:off x="599794" y="2191722"/>
        <a:ext cx="1792028" cy="1194685"/>
      </dsp:txXfrm>
    </dsp:sp>
    <dsp:sp modelId="{BE12F6EF-9115-E149-8DA4-A59872E4ADC5}">
      <dsp:nvSpPr>
        <dsp:cNvPr id="0" name=""/>
        <dsp:cNvSpPr/>
      </dsp:nvSpPr>
      <dsp:spPr>
        <a:xfrm>
          <a:off x="2690493" y="2191722"/>
          <a:ext cx="2986713" cy="1194685"/>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0000"/>
              </a:solidFill>
            </a:rPr>
            <a:t>Your Instruction</a:t>
          </a:r>
        </a:p>
      </dsp:txBody>
      <dsp:txXfrm>
        <a:off x="3287836" y="2191722"/>
        <a:ext cx="1792028" cy="1194685"/>
      </dsp:txXfrm>
    </dsp:sp>
    <dsp:sp modelId="{3FA76B89-CB6B-CF4F-A696-F5CA93323166}">
      <dsp:nvSpPr>
        <dsp:cNvPr id="0" name=""/>
        <dsp:cNvSpPr/>
      </dsp:nvSpPr>
      <dsp:spPr>
        <a:xfrm>
          <a:off x="5378535" y="2191722"/>
          <a:ext cx="2986713" cy="1194685"/>
        </a:xfrm>
        <a:prstGeom prst="chevron">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Your Impact on Student Growth</a:t>
          </a:r>
        </a:p>
      </dsp:txBody>
      <dsp:txXfrm>
        <a:off x="5975878" y="2191722"/>
        <a:ext cx="1792028" cy="11946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40AE5-62AD-406B-8677-28C2D410D8D8}"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C95D4-A00F-4F8D-9E0C-7DD8D96491FE}" type="slidenum">
              <a:rPr lang="en-US" smtClean="0"/>
              <a:t>‹#›</a:t>
            </a:fld>
            <a:endParaRPr lang="en-US"/>
          </a:p>
        </p:txBody>
      </p:sp>
    </p:spTree>
    <p:extLst>
      <p:ext uri="{BB962C8B-B14F-4D97-AF65-F5344CB8AC3E}">
        <p14:creationId xmlns:p14="http://schemas.microsoft.com/office/powerpoint/2010/main" val="3655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a:t>
            </a:r>
            <a:r>
              <a:rPr lang="en-US" baseline="0" dirty="0"/>
              <a:t> of this PowerPoint is to assist Special Education teachers and administrators in understanding the Teacher Effectiveness framework, including the four domains and the SLO process, from a Special Education perspective.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a:t>
            </a:fld>
            <a:endParaRPr lang="en-US"/>
          </a:p>
        </p:txBody>
      </p:sp>
    </p:spTree>
    <p:extLst>
      <p:ext uri="{BB962C8B-B14F-4D97-AF65-F5344CB8AC3E}">
        <p14:creationId xmlns:p14="http://schemas.microsoft.com/office/powerpoint/2010/main" val="514313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Before you begin considering how to write your SLO, it’s important to keep in mind that federal and state regulations for special education place an emphasis on ensuring students with disabilities have access to and participate in the general education curriculum. Let’s take a look at some principles that can guide your SLO development.</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10</a:t>
            </a:fld>
            <a:endParaRPr lang="en-US"/>
          </a:p>
        </p:txBody>
      </p:sp>
    </p:spTree>
    <p:extLst>
      <p:ext uri="{BB962C8B-B14F-4D97-AF65-F5344CB8AC3E}">
        <p14:creationId xmlns:p14="http://schemas.microsoft.com/office/powerpoint/2010/main" val="375172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First, SLOs should support the participation of students with disabilities in the general education curriculum to the maximum extent possible. Second, SLOs should be developed in a way that holds all teachers accountable for the academic growth of students with disabilities.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next several slides will review considerations for writing SLOs within the parameters of these guiding principles.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1" baseline="0" dirty="0"/>
              <a:t>(CLICK) </a:t>
            </a:r>
            <a:r>
              <a:rPr lang="en-US" b="0" baseline="0" dirty="0"/>
              <a:t>The specific law referred to in this section is underlined at the bottom of the screen.</a:t>
            </a:r>
            <a:endParaRPr lang="en-US" b="1" baseline="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***Note:***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24:05:13:02 Free Appropriate Public Education - FAPE must be provided to any child found eligible for special education and related services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t>ARSD 24:05:27:01.03(2)(a)</a:t>
            </a:r>
            <a:r>
              <a:rPr lang="en-US" b="0" baseline="0" dirty="0"/>
              <a:t> </a:t>
            </a:r>
            <a:r>
              <a:rPr lang="en-US" b="0" dirty="0"/>
              <a:t>- Must meet the students needs so he/she is enabled to be involved and progress in the general education curriculum</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11</a:t>
            </a:fld>
            <a:endParaRPr lang="en-US"/>
          </a:p>
        </p:txBody>
      </p:sp>
    </p:spTree>
    <p:extLst>
      <p:ext uri="{BB962C8B-B14F-4D97-AF65-F5344CB8AC3E}">
        <p14:creationId xmlns:p14="http://schemas.microsoft.com/office/powerpoint/2010/main" val="350068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first consideration is that </a:t>
            </a:r>
            <a:r>
              <a:rPr lang="en-US" sz="800" b="0" dirty="0"/>
              <a:t>SLOs should not be based on the attainment of IEP goals. </a:t>
            </a:r>
            <a:r>
              <a:rPr lang="en-US" b="0" baseline="0" dirty="0"/>
              <a:t>It is important to remember that each document serves a different purpose. </a:t>
            </a:r>
            <a:r>
              <a:rPr lang="en-US" b="0" dirty="0"/>
              <a:t>IEPs are </a:t>
            </a:r>
            <a:r>
              <a:rPr lang="en-US" b="0" u="sng" dirty="0"/>
              <a:t>legal documents </a:t>
            </a:r>
            <a:r>
              <a:rPr lang="en-US" b="0" dirty="0"/>
              <a:t>designed to ensure individualized services to students with disabilities based on their needs. The focus of</a:t>
            </a:r>
            <a:r>
              <a:rPr lang="en-US" b="0" baseline="0" dirty="0"/>
              <a:t> the SLO is a </a:t>
            </a:r>
            <a:r>
              <a:rPr lang="en-US" b="0" u="sng" baseline="0" dirty="0"/>
              <a:t>teacher’s</a:t>
            </a:r>
            <a:r>
              <a:rPr lang="en-US" b="0" u="none" baseline="0" dirty="0"/>
              <a:t> ability to impact student growth.</a:t>
            </a:r>
            <a:r>
              <a:rPr lang="en-US" b="0" dirty="0"/>
              <a:t> Including IEP goals within the SLO may unintentionally move that focus. Some</a:t>
            </a:r>
            <a:r>
              <a:rPr lang="en-US" b="0" baseline="0" dirty="0"/>
              <a:t> other differences between the two documents are outlined in this table.</a:t>
            </a:r>
            <a:endParaRPr lang="en-US"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dirty="0"/>
              <a:t>*short</a:t>
            </a:r>
            <a:r>
              <a:rPr lang="en-US" sz="1200" b="0" baseline="0" dirty="0"/>
              <a:t> pause*</a:t>
            </a:r>
            <a:endParaRPr lang="en-US" sz="1200" b="0" dirty="0"/>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b="0" dirty="0"/>
              <a:t>While</a:t>
            </a:r>
            <a:r>
              <a:rPr lang="en-US" sz="1200" b="0" baseline="0" dirty="0"/>
              <a:t> IEPs and SLOs have different purposes, the IEP </a:t>
            </a:r>
            <a:r>
              <a:rPr lang="en-US" sz="1200" b="0" dirty="0"/>
              <a:t>can be a</a:t>
            </a:r>
            <a:r>
              <a:rPr lang="en-US" sz="1200" b="0" baseline="0" dirty="0"/>
              <a:t> good source of information and documentation that may be helpful in identifying priority learning content. A special education teacher may find it helpful to review areas of need for the students they serve in order to identify a target group for his or her SLO. Also, special education teachers can leverage work already performed within the context of the specialized instruction outlined in the IEP to gather data for SLOs. This may include reviewing results from specialized assessments to determine priority learning content or utilizing progress monitoring information in documenting student growth.</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12</a:t>
            </a:fld>
            <a:endParaRPr lang="en-US"/>
          </a:p>
        </p:txBody>
      </p:sp>
    </p:spTree>
    <p:extLst>
      <p:ext uri="{BB962C8B-B14F-4D97-AF65-F5344CB8AC3E}">
        <p14:creationId xmlns:p14="http://schemas.microsoft.com/office/powerpoint/2010/main" val="163737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first consideration is that </a:t>
            </a:r>
            <a:r>
              <a:rPr lang="en-US" sz="1200" b="0" dirty="0"/>
              <a:t>SLOs should not be based on the attainment of IEP goals. </a:t>
            </a:r>
            <a:r>
              <a:rPr lang="en-US" b="0" baseline="0" dirty="0"/>
              <a:t>It is important to remember that each document serves a different purpose. </a:t>
            </a:r>
            <a:r>
              <a:rPr lang="en-US" b="0" dirty="0"/>
              <a:t>IEPs are </a:t>
            </a:r>
            <a:r>
              <a:rPr lang="en-US" b="0" u="sng" dirty="0"/>
              <a:t>legal documents </a:t>
            </a:r>
            <a:r>
              <a:rPr lang="en-US" b="0" dirty="0"/>
              <a:t>designed to ensure individualized services to students with disabilities based on their needs. The focus of</a:t>
            </a:r>
            <a:r>
              <a:rPr lang="en-US" b="0" baseline="0" dirty="0"/>
              <a:t> the SLO is a </a:t>
            </a:r>
            <a:r>
              <a:rPr lang="en-US" b="0" u="sng" baseline="0" dirty="0"/>
              <a:t>teacher’s</a:t>
            </a:r>
            <a:r>
              <a:rPr lang="en-US" b="0" u="none" baseline="0" dirty="0"/>
              <a:t> ability to impact student growth.</a:t>
            </a:r>
            <a:r>
              <a:rPr lang="en-US" b="0" dirty="0"/>
              <a:t> Including IEP goals within the SLO may unintentionally move that focus. Some</a:t>
            </a:r>
            <a:r>
              <a:rPr lang="en-US" b="0" baseline="0" dirty="0"/>
              <a:t> other differences between the two documents are outlined in this table.</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13</a:t>
            </a:fld>
            <a:endParaRPr lang="en-US"/>
          </a:p>
        </p:txBody>
      </p:sp>
    </p:spTree>
    <p:extLst>
      <p:ext uri="{BB962C8B-B14F-4D97-AF65-F5344CB8AC3E}">
        <p14:creationId xmlns:p14="http://schemas.microsoft.com/office/powerpoint/2010/main" val="361300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While</a:t>
            </a:r>
            <a:r>
              <a:rPr lang="en-US" sz="1200" b="0" baseline="0" dirty="0"/>
              <a:t> IEPs and SLOs have different purposes, the IEP </a:t>
            </a:r>
            <a:r>
              <a:rPr lang="en-US" sz="1200" b="0" dirty="0"/>
              <a:t>can be a</a:t>
            </a:r>
            <a:r>
              <a:rPr lang="en-US" sz="1200" b="0" baseline="0" dirty="0"/>
              <a:t> good source of information and documentation that may be helpful in identifying priority learning content. A special education teacher may find it helpful to review areas of need for the students they serve in order to identify a target group for his or her SLO. Also, special education teachers can leverage work already performed within the context of the specialized instruction outlined in the IEP to gather data for SLOs. This may include reviewing results from specialized assessments to determine priority learning content or utilizing progress monitoring information in documenting student growth.</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14</a:t>
            </a:fld>
            <a:endParaRPr lang="en-US"/>
          </a:p>
        </p:txBody>
      </p:sp>
    </p:spTree>
    <p:extLst>
      <p:ext uri="{BB962C8B-B14F-4D97-AF65-F5344CB8AC3E}">
        <p14:creationId xmlns:p14="http://schemas.microsoft.com/office/powerpoint/2010/main" val="213195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second consideration is that </a:t>
            </a:r>
            <a:r>
              <a:rPr lang="en-US" sz="1200" b="0" dirty="0"/>
              <a:t>SLOs should focus on academic standards.</a:t>
            </a:r>
            <a:r>
              <a:rPr lang="en-US" sz="1200" b="0" baseline="0" dirty="0"/>
              <a:t> </a:t>
            </a:r>
            <a:r>
              <a:rPr lang="en-US" b="0" dirty="0"/>
              <a:t>Students with disabilities, when appropriate, should be instructed and assessed using the same college and career readiness standards as their general education peers.</a:t>
            </a:r>
            <a:r>
              <a:rPr lang="en-US" b="0" baseline="0" dirty="0"/>
              <a:t>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solidFill>
                <a:schemeClr val="tx1">
                  <a:lumMod val="95000"/>
                  <a:lumOff val="5000"/>
                </a:schemeClr>
              </a:solidFil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lumMod val="95000"/>
                    <a:lumOff val="5000"/>
                  </a:schemeClr>
                </a:solidFill>
              </a:rPr>
              <a:t>However, SLOs written to encompass special education populations may differ in their </a:t>
            </a:r>
            <a:r>
              <a:rPr lang="en-US" b="0" u="sng" dirty="0">
                <a:solidFill>
                  <a:schemeClr val="tx1">
                    <a:lumMod val="95000"/>
                    <a:lumOff val="5000"/>
                  </a:schemeClr>
                </a:solidFill>
              </a:rPr>
              <a:t>established learning targets </a:t>
            </a:r>
            <a:r>
              <a:rPr lang="en-US" b="0" dirty="0">
                <a:solidFill>
                  <a:schemeClr val="tx1">
                    <a:lumMod val="95000"/>
                    <a:lumOff val="5000"/>
                  </a:schemeClr>
                </a:solidFill>
              </a:rPr>
              <a:t>AND </a:t>
            </a:r>
            <a:r>
              <a:rPr lang="en-US" b="0" u="sng" dirty="0">
                <a:solidFill>
                  <a:schemeClr val="tx1">
                    <a:lumMod val="95000"/>
                    <a:lumOff val="5000"/>
                  </a:schemeClr>
                </a:solidFill>
              </a:rPr>
              <a:t>the types of services and supports</a:t>
            </a:r>
            <a:r>
              <a:rPr lang="en-US" b="0" dirty="0">
                <a:solidFill>
                  <a:schemeClr val="tx1">
                    <a:lumMod val="95000"/>
                    <a:lumOff val="5000"/>
                  </a:schemeClr>
                </a:solidFill>
              </a:rPr>
              <a:t> provided to students with disabilities to access the general education curriculum. For example,</a:t>
            </a:r>
            <a:r>
              <a:rPr lang="en-US" b="0" baseline="0" dirty="0">
                <a:solidFill>
                  <a:schemeClr val="tx1">
                    <a:lumMod val="95000"/>
                    <a:lumOff val="5000"/>
                  </a:schemeClr>
                </a:solidFill>
              </a:rPr>
              <a:t> if you have a student who receives accommodations and/or modifications for a specific learning disability in reading, that student should receive the same accommodations and/or modifications when assessed and instructed for the SLO.</a:t>
            </a:r>
            <a:endParaRPr lang="en-US" b="0" dirty="0">
              <a:solidFill>
                <a:schemeClr val="tx1">
                  <a:lumMod val="95000"/>
                  <a:lumOff val="5000"/>
                </a:schemeClr>
              </a:solidFill>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15</a:t>
            </a:fld>
            <a:endParaRPr lang="en-US"/>
          </a:p>
        </p:txBody>
      </p:sp>
    </p:spTree>
    <p:extLst>
      <p:ext uri="{BB962C8B-B14F-4D97-AF65-F5344CB8AC3E}">
        <p14:creationId xmlns:p14="http://schemas.microsoft.com/office/powerpoint/2010/main" val="378385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b="0" dirty="0">
                <a:solidFill>
                  <a:schemeClr val="tx1"/>
                </a:solidFill>
              </a:rPr>
              <a:t>There may be occasions in which an SLO needs to be written to address a functional skill, such as communication.</a:t>
            </a:r>
            <a:r>
              <a:rPr lang="en-US" sz="3200" b="0" baseline="0" dirty="0">
                <a:solidFill>
                  <a:schemeClr val="tx1"/>
                </a:solidFill>
              </a:rPr>
              <a:t> This most often takes place with students who take an alternate assessment in place of the Smarter Balanced ELA and Math, and D-Step Science assessments in the spring. </a:t>
            </a:r>
            <a:endParaRPr lang="en-US" sz="3200" b="0" dirty="0">
              <a:solidFill>
                <a:schemeClr val="tx1"/>
              </a:solidFill>
            </a:endParaRPr>
          </a:p>
          <a:p>
            <a:pPr marL="0" indent="0">
              <a:buNone/>
            </a:pPr>
            <a:endParaRPr lang="en-US" sz="3200" b="0" dirty="0">
              <a:solidFill>
                <a:schemeClr val="tx1"/>
              </a:solidFill>
            </a:endParaRPr>
          </a:p>
          <a:p>
            <a:pPr marL="0" indent="0">
              <a:buNone/>
            </a:pPr>
            <a:r>
              <a:rPr lang="en-US" sz="3200" b="0" dirty="0">
                <a:solidFill>
                  <a:schemeClr val="tx1"/>
                </a:solidFill>
              </a:rPr>
              <a:t>In these </a:t>
            </a:r>
            <a:r>
              <a:rPr lang="en-US" sz="3200" u="sng" dirty="0">
                <a:solidFill>
                  <a:schemeClr val="tx1"/>
                </a:solidFill>
              </a:rPr>
              <a:t>infrequent</a:t>
            </a:r>
            <a:r>
              <a:rPr lang="en-US" sz="3200" b="0" dirty="0">
                <a:solidFill>
                  <a:schemeClr val="tx1"/>
                </a:solidFill>
              </a:rPr>
              <a:t> instances, the </a:t>
            </a:r>
            <a:r>
              <a:rPr lang="en-US" sz="2400" dirty="0" err="1"/>
              <a:t>the</a:t>
            </a:r>
            <a:r>
              <a:rPr lang="en-US" sz="2400" dirty="0"/>
              <a:t> skill(s) addressed should be:</a:t>
            </a:r>
          </a:p>
          <a:p>
            <a:pPr marL="342900" indent="-342900">
              <a:buFontTx/>
              <a:buChar char="-"/>
            </a:pPr>
            <a:r>
              <a:rPr lang="en-US" sz="2400" b="0" dirty="0"/>
              <a:t>critical to learning academic content</a:t>
            </a:r>
          </a:p>
          <a:p>
            <a:pPr marL="342900" indent="-342900">
              <a:buFontTx/>
              <a:buChar char="-"/>
            </a:pPr>
            <a:r>
              <a:rPr lang="en-US" sz="2400" dirty="0"/>
              <a:t>essential for showing what students know and/or can do related to the academic content, and</a:t>
            </a:r>
          </a:p>
          <a:p>
            <a:pPr marL="342900" indent="-342900">
              <a:buFontTx/>
              <a:buChar char="-"/>
            </a:pPr>
            <a:r>
              <a:rPr lang="en-US" sz="2400" dirty="0"/>
              <a:t>instructed and assessed within the context of content-based activities</a:t>
            </a:r>
          </a:p>
          <a:p>
            <a:pPr lvl="1"/>
            <a:endParaRPr lang="en-US" sz="2400" b="0" dirty="0">
              <a:solidFill>
                <a:schemeClr val="tx1"/>
              </a:solidFill>
            </a:endParaRPr>
          </a:p>
          <a:p>
            <a:pPr lvl="0"/>
            <a:r>
              <a:rPr lang="en-US" sz="2400" b="0" dirty="0">
                <a:solidFill>
                  <a:schemeClr val="tx1"/>
                </a:solidFill>
              </a:rPr>
              <a:t>For</a:t>
            </a:r>
            <a:r>
              <a:rPr lang="en-US" sz="2400" b="0" baseline="0" dirty="0">
                <a:solidFill>
                  <a:schemeClr val="tx1"/>
                </a:solidFill>
              </a:rPr>
              <a:t> more information on which students may best be addressed through functional skills within an SLO, contact your district’s special education director or your Region Representative at the DOE Office of Special Education.</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16</a:t>
            </a:fld>
            <a:endParaRPr lang="en-US"/>
          </a:p>
        </p:txBody>
      </p:sp>
    </p:spTree>
    <p:extLst>
      <p:ext uri="{BB962C8B-B14F-4D97-AF65-F5344CB8AC3E}">
        <p14:creationId xmlns:p14="http://schemas.microsoft.com/office/powerpoint/2010/main" val="362972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The third consideration: In co-teaching situations, general education and special education teachers are encouraged to collaborate to create SLOs. If more than one teacher is providing education and support to a student, or group of students, those teachers are responsible for the educational outcome of that student or group.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For example - Mrs. Smith is a third grade general education teacher. Mr. Jones, a special education teacher, provides inclusion support for three students on IEPs during Mrs. Smith’s reading instruction every day. If Mrs. Smith and Mr. Jones are writing SLOs on reading, they may want to create a shared SLO.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a:t>Because both teachers are responsible for the educational outcome of the students in this group, it would be beneficial for them to collaborate in writing an SLO that accounts for the diverse population, baseline data, and growth goals included in the group.</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17</a:t>
            </a:fld>
            <a:endParaRPr lang="en-US"/>
          </a:p>
        </p:txBody>
      </p:sp>
    </p:spTree>
    <p:extLst>
      <p:ext uri="{BB962C8B-B14F-4D97-AF65-F5344CB8AC3E}">
        <p14:creationId xmlns:p14="http://schemas.microsoft.com/office/powerpoint/2010/main" val="141431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a:t>
            </a:r>
            <a:r>
              <a:rPr lang="en-US" b="0" baseline="0" dirty="0"/>
              <a:t> final consideration we will take a look at is that SLOs for special education teachers must reflect the diverse education settings found in the continuum of special education services. During the IEP process, each student’s team reviewed options within the continuum of alternative placements and identified the best placement for him/her. Inclusion of a student in your SLO should, in no way, affect his/her placement.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18</a:t>
            </a:fld>
            <a:endParaRPr lang="en-US"/>
          </a:p>
        </p:txBody>
      </p:sp>
    </p:spTree>
    <p:extLst>
      <p:ext uri="{BB962C8B-B14F-4D97-AF65-F5344CB8AC3E}">
        <p14:creationId xmlns:p14="http://schemas.microsoft.com/office/powerpoint/2010/main" val="33433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Your SLO can include students in any of the placement categories found on the continuum of services. When identifying your target group of students for your SLO, it is important to think about the students whose instruction you are responsible for. If your SLO includes students that you don’t provide instruction for, your SLO will not be a true measure of your impact on student growth.</a:t>
            </a:r>
            <a:endParaRPr lang="en-US" b="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19</a:t>
            </a:fld>
            <a:endParaRPr lang="en-US"/>
          </a:p>
        </p:txBody>
      </p:sp>
    </p:spTree>
    <p:extLst>
      <p:ext uri="{BB962C8B-B14F-4D97-AF65-F5344CB8AC3E}">
        <p14:creationId xmlns:p14="http://schemas.microsoft.com/office/powerpoint/2010/main" val="159498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Throughout this PowerPoint, we will</a:t>
            </a:r>
            <a:r>
              <a:rPr lang="en-US" baseline="0" dirty="0"/>
              <a:t> analyze similarities and potential differences found within the South Dakota Teacher Effectiveness system. With the help of this PowerPoint, you will be able to identify how the Teacher Effectiveness System can help support special education teachers in measuring student outcomes, while focusing on continuous improvement in your instructional practices.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will start with a brief </a:t>
            </a:r>
            <a:r>
              <a:rPr lang="en-US" dirty="0"/>
              <a:t>review</a:t>
            </a:r>
            <a:r>
              <a:rPr lang="en-US" baseline="0" dirty="0"/>
              <a:t> of the Teacher Effectiveness System for all teachers, touching on differences a special education teacher may find within the South Dakota Framework for Teaching. Next, we will look at considerations within special education law that may affect the information included in your SLO. We will conclude our PowerPoint by examining similarities and differences that may be found in completing the SLO process guide. If you have recently completed the SLO process guide, you may find it helpful to review and reflect on that as we go through this section of the PowerPoint.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a:t>
            </a:fld>
            <a:endParaRPr lang="en-US"/>
          </a:p>
        </p:txBody>
      </p:sp>
    </p:spTree>
    <p:extLst>
      <p:ext uri="{BB962C8B-B14F-4D97-AF65-F5344CB8AC3E}">
        <p14:creationId xmlns:p14="http://schemas.microsoft.com/office/powerpoint/2010/main" val="109668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piece in this PowerPoint will take a look at the SLO</a:t>
            </a:r>
            <a:r>
              <a:rPr lang="en-US" baseline="0" dirty="0"/>
              <a:t> process guide and review some potential differences you may find.</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20</a:t>
            </a:fld>
            <a:endParaRPr lang="en-US"/>
          </a:p>
        </p:txBody>
      </p:sp>
    </p:spTree>
    <p:extLst>
      <p:ext uri="{BB962C8B-B14F-4D97-AF65-F5344CB8AC3E}">
        <p14:creationId xmlns:p14="http://schemas.microsoft.com/office/powerpoint/2010/main" val="124801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SLO Process guide is a document that guides teachers in completing their SLOs. Regardless of what you teach, all teachers will follow the SLO process set by their district. This may include completing the steps in an online program, filling out a digital or paper</a:t>
            </a:r>
            <a:r>
              <a:rPr lang="en-US" baseline="0" dirty="0"/>
              <a:t> copy of the process guide, or utilizing another district-identified format. During this section, we will look at the similarities and differences that may arise in each component included in the process guide.</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21</a:t>
            </a:fld>
            <a:endParaRPr lang="en-US"/>
          </a:p>
        </p:txBody>
      </p:sp>
    </p:spTree>
    <p:extLst>
      <p:ext uri="{BB962C8B-B14F-4D97-AF65-F5344CB8AC3E}">
        <p14:creationId xmlns:p14="http://schemas.microsoft.com/office/powerpoint/2010/main" val="3336169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Calibri" charset="0"/>
              </a:rPr>
              <a:t>Before you begin filling out the process guide, you’ll want to do the following:</a:t>
            </a:r>
          </a:p>
          <a:p>
            <a:pPr>
              <a:spcBef>
                <a:spcPct val="0"/>
              </a:spcBef>
            </a:pPr>
            <a:endParaRPr lang="en-US" baseline="0" dirty="0">
              <a:latin typeface="Calibri" charset="0"/>
            </a:endParaRPr>
          </a:p>
          <a:p>
            <a:pPr>
              <a:spcBef>
                <a:spcPct val="0"/>
              </a:spcBef>
            </a:pPr>
            <a:r>
              <a:rPr lang="en-US" baseline="0" dirty="0">
                <a:latin typeface="Calibri" charset="0"/>
              </a:rPr>
              <a:t>First, look at summative student data to identify an overall area of need. You may notice more than one area of need, but for the purpose of your SLO, you will choose just one. Sources of data may include results from State ELA and Math assessments, South Dakota science assessments, Alternative Assessments, and functional or skill-based assessments completed as part of a student evaluation. This information will help you zero in on a specific content area or set of skills that appear as an area of need for your students. </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Once you have identified your priority content area, take a look at the students on your caseload for whom you provide instruction, or co-teach. This will vary widely by teacher and teaching assignment, but should include one or more students that receive instruction from you. </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Is there a group of students who share similar IEP goals? Do you have students who are working on similar skills? These groupings work well for a target group for your SLO. Do you provide inclusion support to several students in a general education classroom? This would be a good opportunity for a shared SLO.</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dirty="0"/>
              <a:t>Growth may be</a:t>
            </a:r>
            <a:r>
              <a:rPr lang="en-US" baseline="0" dirty="0"/>
              <a:t> more difficult to reach with a small group of students, so you</a:t>
            </a:r>
            <a:r>
              <a:rPr lang="en-US" baseline="0" dirty="0">
                <a:latin typeface="Calibri" charset="0"/>
              </a:rPr>
              <a:t> may also want to consider students who have common needs and goals, but are instructed in different groups or at different times of the day. You can include these students as one target group for your SLO.</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22</a:t>
            </a:fld>
            <a:endParaRPr lang="en-US"/>
          </a:p>
        </p:txBody>
      </p:sp>
    </p:spTree>
    <p:extLst>
      <p:ext uri="{BB962C8B-B14F-4D97-AF65-F5344CB8AC3E}">
        <p14:creationId xmlns:p14="http://schemas.microsoft.com/office/powerpoint/2010/main" val="199604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Once you’ve reviewed summative data to identify an area </a:t>
            </a:r>
            <a:r>
              <a:rPr lang="en-US" baseline="0" dirty="0">
                <a:latin typeface="Calibri" charset="0"/>
              </a:rPr>
              <a:t>of need, and reviewed student data to select your target group of students, you are ready to begin the first step of the process guide.</a:t>
            </a:r>
          </a:p>
          <a:p>
            <a:pPr>
              <a:spcBef>
                <a:spcPct val="0"/>
              </a:spcBef>
            </a:pPr>
            <a:endParaRPr lang="en-US" baseline="0" dirty="0">
              <a:latin typeface="Calibri" charset="0"/>
            </a:endParaRPr>
          </a:p>
          <a:p>
            <a:pPr>
              <a:spcBef>
                <a:spcPct val="0"/>
              </a:spcBef>
            </a:pPr>
            <a:r>
              <a:rPr lang="en-US" baseline="0" dirty="0">
                <a:latin typeface="Calibri" charset="0"/>
              </a:rPr>
              <a:t>In this step, you will identify your priority learning content. Within the area of need you identified, what is the most important learning that needs to occur? List the state standards that you have chosen to pinpoint which skill (or skills) to address. If you have a multi-grade group, you will want to identify standards within the various grade levels. You will also name the data sources you used to identify this priority learning content.</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23</a:t>
            </a:fld>
            <a:endParaRPr lang="en-US"/>
          </a:p>
        </p:txBody>
      </p:sp>
    </p:spTree>
    <p:extLst>
      <p:ext uri="{BB962C8B-B14F-4D97-AF65-F5344CB8AC3E}">
        <p14:creationId xmlns:p14="http://schemas.microsoft.com/office/powerpoint/2010/main" val="97031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The next step in the Process Guide is</a:t>
            </a:r>
            <a:r>
              <a:rPr lang="en-US" baseline="0" dirty="0">
                <a:latin typeface="Calibri" charset="0"/>
              </a:rPr>
              <a:t> to identify your student population. In this box, you will list the students in your target group that will be addressed by your SLO.</a:t>
            </a:r>
          </a:p>
          <a:p>
            <a:pPr>
              <a:spcBef>
                <a:spcPct val="0"/>
              </a:spcBef>
            </a:pPr>
            <a:endParaRPr lang="en-US" baseline="0" dirty="0">
              <a:latin typeface="Calibri" charset="0"/>
            </a:endParaRPr>
          </a:p>
          <a:p>
            <a:pPr>
              <a:spcBef>
                <a:spcPct val="0"/>
              </a:spcBef>
            </a:pPr>
            <a:r>
              <a:rPr lang="en-US" baseline="0" dirty="0">
                <a:latin typeface="Calibri" charset="0"/>
              </a:rPr>
              <a:t>If you are writing a shared SLO with another teacher, you will list all of the students in that shared group. If that group is a general education classroom, you and the classroom teacher will list all students in the class.</a:t>
            </a:r>
          </a:p>
          <a:p>
            <a:pPr>
              <a:spcBef>
                <a:spcPct val="0"/>
              </a:spcBef>
            </a:pPr>
            <a:endParaRPr lang="en-US" baseline="0" dirty="0">
              <a:latin typeface="Calibri" charset="0"/>
            </a:endParaRPr>
          </a:p>
          <a:p>
            <a:pPr>
              <a:spcBef>
                <a:spcPct val="0"/>
              </a:spcBef>
            </a:pPr>
            <a:r>
              <a:rPr lang="en-US" baseline="0" dirty="0">
                <a:latin typeface="Calibri" charset="0"/>
              </a:rPr>
              <a:t>If you are writing an individual SLO, you will list all of the students in your target group. </a:t>
            </a:r>
          </a:p>
          <a:p>
            <a:pPr>
              <a:spcBef>
                <a:spcPct val="0"/>
              </a:spcBef>
            </a:pPr>
            <a:endParaRPr lang="en-US" baseline="0" dirty="0">
              <a:latin typeface="Calibri" charset="0"/>
            </a:endParaRPr>
          </a:p>
          <a:p>
            <a:pPr>
              <a:spcBef>
                <a:spcPct val="0"/>
              </a:spcBef>
            </a:pPr>
            <a:r>
              <a:rPr lang="en-US" baseline="0" dirty="0">
                <a:latin typeface="Calibri" charset="0"/>
              </a:rPr>
              <a:t>This is also the place for you to identify any specific learning characteristics of your students that may impact the SLO goal. Specific learning characteristics include any information that may impact your students’ learning. This information can be for individual students and the whole group. You may want to include information such as accommodations, modifications, special education placement, socio-economic status, gender, language proficiency or other characteristics pertinent to your target group.</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24</a:t>
            </a:fld>
            <a:endParaRPr lang="en-US"/>
          </a:p>
        </p:txBody>
      </p:sp>
    </p:spTree>
    <p:extLst>
      <p:ext uri="{BB962C8B-B14F-4D97-AF65-F5344CB8AC3E}">
        <p14:creationId xmlns:p14="http://schemas.microsoft.com/office/powerpoint/2010/main" val="4097521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Step 3 of </a:t>
            </a:r>
            <a:r>
              <a:rPr lang="en-US" baseline="0" dirty="0">
                <a:latin typeface="Calibri" charset="0"/>
              </a:rPr>
              <a:t>the process guide is to document your interval of instruction, or the time frame in which you will measure student growth. For most teachers, this will be a semester or school year. SLOs are intended to encompass the larger academic standards within a course or content area. It is important that the duration of the SLO spans the full length of time students are with their teacher for instruction. If you are unsure of the time frame you should select, contact your district evaluator.</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25</a:t>
            </a:fld>
            <a:endParaRPr lang="en-US"/>
          </a:p>
        </p:txBody>
      </p:sp>
    </p:spTree>
    <p:extLst>
      <p:ext uri="{BB962C8B-B14F-4D97-AF65-F5344CB8AC3E}">
        <p14:creationId xmlns:p14="http://schemas.microsoft.com/office/powerpoint/2010/main" val="2816123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a:t>
            </a:r>
            <a:r>
              <a:rPr lang="en-US" baseline="0" dirty="0"/>
              <a:t> </a:t>
            </a:r>
            <a:r>
              <a:rPr lang="en-US" dirty="0"/>
              <a:t>step, you will document </a:t>
            </a:r>
            <a:r>
              <a:rPr lang="en-US" baseline="0" dirty="0"/>
              <a:t>where the students in your target group are at the beginning of your SLO timeline. In the first box of the process guide, you identified your priority learning content and the related standards. Next, you will identify and administer a pre-assessment that will measure where your students are starting.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Some examples of a pre-assessment include a skill-based assessment, an evaluation of work using a rubric, or an assessment of a student’s functional skills. Your assessment may be administered different ways (such as paper/pencil, via observation or oral assessment, or with the use of a computer or other device), depending on the priority content, and the students in your target group.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writing a shared SLO with a classroom teacher, you will document the results for the entire class in this box.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It is common, and expected, for your students to receive low scores on this pre-assessment. Low scores demonstrate that the priority content you have chosen is, indeed, an area of need for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are collecting and/or analyzing data using a separate document, such as an Excel spreadsheet, you can attach a copy of that to your process guide. Be sure to note that in this box so that your evaluator knows where to find that information.</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26</a:t>
            </a:fld>
            <a:endParaRPr lang="en-US"/>
          </a:p>
        </p:txBody>
      </p:sp>
    </p:spTree>
    <p:extLst>
      <p:ext uri="{BB962C8B-B14F-4D97-AF65-F5344CB8AC3E}">
        <p14:creationId xmlns:p14="http://schemas.microsoft.com/office/powerpoint/2010/main" val="2606197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05" fontAlgn="base">
              <a:spcBef>
                <a:spcPct val="30000"/>
              </a:spcBef>
              <a:spcAft>
                <a:spcPct val="0"/>
              </a:spcAft>
              <a:defRPr/>
            </a:pPr>
            <a:r>
              <a:rPr lang="en-US" dirty="0"/>
              <a:t>In this step of the SLO Process</a:t>
            </a:r>
            <a:r>
              <a:rPr lang="en-US" baseline="0" dirty="0"/>
              <a:t> Guide, document the assessment you will use to measure growth during your SLO time frame. In most cases, teachers choose to use the same (or similar) assessment identified as the pre-assessment tool. In this step, you will also explain why you chose this assessment to measure your goal attainment. You may want to explain how this assessment is aligned with your priority learning content and standards. If using different pre-assessment and post-assessment tools or forms, you will want to explain how the results of the two assessments correlate to be an effective measure of student growth.</a:t>
            </a:r>
          </a:p>
          <a:p>
            <a:pPr defTabSz="475305" fontAlgn="base">
              <a:spcBef>
                <a:spcPct val="30000"/>
              </a:spcBef>
              <a:spcAft>
                <a:spcPct val="0"/>
              </a:spcAft>
              <a:defRPr/>
            </a:pPr>
            <a:endParaRPr lang="en-US" baseline="0" dirty="0"/>
          </a:p>
          <a:p>
            <a:pPr defTabSz="475305" fontAlgn="base">
              <a:spcBef>
                <a:spcPct val="30000"/>
              </a:spcBef>
              <a:spcAft>
                <a:spcPct val="0"/>
              </a:spcAft>
              <a:defRPr/>
            </a:pPr>
            <a:r>
              <a:rPr lang="en-US" baseline="0" dirty="0"/>
              <a:t>For more information on selecting an assessment for your SLO, see the South Dakota SLO Handbook.</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27</a:t>
            </a:fld>
            <a:endParaRPr lang="en-US"/>
          </a:p>
        </p:txBody>
      </p:sp>
    </p:spTree>
    <p:extLst>
      <p:ext uri="{BB962C8B-B14F-4D97-AF65-F5344CB8AC3E}">
        <p14:creationId xmlns:p14="http://schemas.microsoft.com/office/powerpoint/2010/main" val="1581374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t>This step of the SLO Process Guide is where you will identify the growth goal for your students.  Analyzing data from the pre-assessment results will help you set solid goals for the students in your target group. When writing your growth goal, you want to keep the acronym “SMART” in mind, and include the following elements: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Your goal should be:</a:t>
            </a:r>
          </a:p>
          <a:p>
            <a:r>
              <a:rPr lang="en-US" u="sng" baseline="0" dirty="0"/>
              <a:t>Specific</a:t>
            </a:r>
            <a:r>
              <a:rPr lang="en-US" baseline="0" dirty="0"/>
              <a:t>. It should state your content-based learning focus.</a:t>
            </a:r>
          </a:p>
          <a:p>
            <a:r>
              <a:rPr lang="en-US" u="sng" baseline="0" dirty="0"/>
              <a:t>Measurable</a:t>
            </a:r>
            <a:r>
              <a:rPr lang="en-US" baseline="0" dirty="0"/>
              <a:t>. It should include the name of the assessment you are using to evaluate it, along with the measurement method, such as an increase in minutes, points, or percentage.</a:t>
            </a:r>
          </a:p>
          <a:p>
            <a:r>
              <a:rPr lang="en-US" u="sng" baseline="0" dirty="0"/>
              <a:t>Appropriate</a:t>
            </a:r>
            <a:r>
              <a:rPr lang="en-US" baseline="0" dirty="0"/>
              <a:t>. Your goal should be written to account for growth for all the students in your target group. Goals that are written with statements like “80% of my students will…” only account for growth of 80% of your students. </a:t>
            </a:r>
          </a:p>
          <a:p>
            <a:r>
              <a:rPr lang="en-US" u="sng" baseline="0" dirty="0"/>
              <a:t>Realistic</a:t>
            </a:r>
            <a:r>
              <a:rPr lang="en-US" baseline="0" dirty="0"/>
              <a:t> </a:t>
            </a:r>
            <a:r>
              <a:rPr lang="en-US" u="sng" baseline="0" dirty="0"/>
              <a:t>and Rigorous</a:t>
            </a:r>
            <a:r>
              <a:rPr lang="en-US" baseline="0" dirty="0"/>
              <a:t>. Based on what you know about your students, and the baseline data from their pre-assessments, the goals you set should be reachable, but stretch the outer limits of what is attainable.</a:t>
            </a:r>
          </a:p>
          <a:p>
            <a:r>
              <a:rPr lang="en-US" baseline="0" dirty="0"/>
              <a:t>And </a:t>
            </a:r>
            <a:r>
              <a:rPr lang="en-US" u="sng" baseline="0" dirty="0"/>
              <a:t>Time-bound</a:t>
            </a:r>
            <a:r>
              <a:rPr lang="en-US" baseline="0" dirty="0"/>
              <a:t>, or include the time frame you identified in your Interval of Instruction.</a:t>
            </a:r>
          </a:p>
          <a:p>
            <a:endParaRPr lang="en-US" baseline="0" dirty="0"/>
          </a:p>
          <a:p>
            <a:r>
              <a:rPr lang="en-US" baseline="0" dirty="0"/>
              <a:t>Now that we’ve taken a look at the components of a well-written goal, let’s review some options and examples of different growth goals.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28</a:t>
            </a:fld>
            <a:endParaRPr lang="en-US"/>
          </a:p>
        </p:txBody>
      </p:sp>
    </p:spTree>
    <p:extLst>
      <p:ext uri="{BB962C8B-B14F-4D97-AF65-F5344CB8AC3E}">
        <p14:creationId xmlns:p14="http://schemas.microsoft.com/office/powerpoint/2010/main" val="128887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One option in developing a growth goal is a mastery goal. In a class mastery goal, the focus is on all students in your target group achieving mastery of the identified skill or skills.</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Here is an example of a class mastery growth goal in the area of reading: “</a:t>
            </a:r>
            <a:r>
              <a:rPr lang="en-US" sz="1200" b="0" dirty="0">
                <a:solidFill>
                  <a:srgbClr val="FF0000"/>
                </a:solidFill>
              </a:rPr>
              <a:t>By the end of the _______</a:t>
            </a:r>
            <a:r>
              <a:rPr lang="en-US" sz="1200" b="0" baseline="0" dirty="0">
                <a:solidFill>
                  <a:srgbClr val="FF0000"/>
                </a:solidFill>
              </a:rPr>
              <a:t> school year</a:t>
            </a:r>
            <a:r>
              <a:rPr lang="en-US" sz="1200" b="0" dirty="0">
                <a:solidFill>
                  <a:srgbClr val="FF0000"/>
                </a:solidFill>
              </a:rPr>
              <a:t>, all students will correctly read 100% of the words from the </a:t>
            </a:r>
            <a:r>
              <a:rPr lang="en-US" sz="1200" b="0" dirty="0" err="1">
                <a:solidFill>
                  <a:srgbClr val="FF0000"/>
                </a:solidFill>
              </a:rPr>
              <a:t>Dolch</a:t>
            </a:r>
            <a:r>
              <a:rPr lang="en-US" sz="1200" b="0" dirty="0">
                <a:solidFill>
                  <a:srgbClr val="FF0000"/>
                </a:solidFill>
              </a:rPr>
              <a:t> word lists.”</a:t>
            </a:r>
            <a:endParaRPr lang="en-US" sz="1200" b="0" dirty="0">
              <a:solidFill>
                <a:schemeClr val="accent3">
                  <a:lumMod val="50000"/>
                </a:schemeClr>
              </a:solidFill>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a:spcBef>
                <a:spcPct val="0"/>
              </a:spcBef>
            </a:pPr>
            <a:r>
              <a:rPr lang="en-US" dirty="0">
                <a:latin typeface="Calibri" charset="0"/>
              </a:rPr>
              <a:t>This</a:t>
            </a:r>
            <a:r>
              <a:rPr lang="en-US" baseline="0" dirty="0">
                <a:latin typeface="Calibri" charset="0"/>
              </a:rPr>
              <a:t> format works well when you want all students in your group to achieve the same level of mastery on your identified skill or concept. On the other hand, if mastery is not the focus for your identified skills or concepts, or if you feel mastery is not an attainable goal for one or more students in your target group, a class mastery goal may not be the best fit. </a:t>
            </a:r>
            <a:endParaRPr lang="en-US" dirty="0">
              <a:latin typeface="Calibri" charset="0"/>
            </a:endParaRP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29</a:t>
            </a:fld>
            <a:endParaRPr lang="en-US"/>
          </a:p>
        </p:txBody>
      </p:sp>
    </p:spTree>
    <p:extLst>
      <p:ext uri="{BB962C8B-B14F-4D97-AF65-F5344CB8AC3E}">
        <p14:creationId xmlns:p14="http://schemas.microsoft.com/office/powerpoint/2010/main" val="119702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 with a brief overview of the Teacher</a:t>
            </a:r>
            <a:r>
              <a:rPr lang="en-US" baseline="0" dirty="0"/>
              <a:t> Effectiveness System</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a:t>
            </a:fld>
            <a:endParaRPr lang="en-US"/>
          </a:p>
        </p:txBody>
      </p:sp>
    </p:spTree>
    <p:extLst>
      <p:ext uri="{BB962C8B-B14F-4D97-AF65-F5344CB8AC3E}">
        <p14:creationId xmlns:p14="http://schemas.microsoft.com/office/powerpoint/2010/main" val="120152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Another</a:t>
            </a:r>
            <a:r>
              <a:rPr lang="en-US" baseline="0" dirty="0">
                <a:latin typeface="Calibri" charset="0"/>
              </a:rPr>
              <a:t> option for your growth goal is a differentiated growth goal. Within a differentiated goal, a teacher can create different levels, or tiers, of expected growth based on the target group’s pre-assessment scores. </a:t>
            </a:r>
          </a:p>
          <a:p>
            <a:pPr>
              <a:spcBef>
                <a:spcPct val="0"/>
              </a:spcBef>
            </a:pPr>
            <a:endParaRPr lang="en-US" baseline="0" dirty="0">
              <a:latin typeface="Calibri" charset="0"/>
            </a:endParaRPr>
          </a:p>
          <a:p>
            <a:pPr>
              <a:spcBef>
                <a:spcPct val="0"/>
              </a:spcBef>
            </a:pPr>
            <a:r>
              <a:rPr lang="en-US" baseline="0" dirty="0">
                <a:latin typeface="Calibri" charset="0"/>
              </a:rPr>
              <a:t>Here we have an example of a differentiated growth goal for the area of math. You can see the area in orange is the first tier of the goal – students who solved 2 or fewer multi-step problems. The goal for that group is to increase their number of problems solved to 5. The second tier, or group, is in purple – students who solved 3 or more problems. The goal for that group is to increase their number of problems solved to 10.</a:t>
            </a:r>
          </a:p>
          <a:p>
            <a:pPr>
              <a:spcBef>
                <a:spcPct val="0"/>
              </a:spcBef>
            </a:pPr>
            <a:endParaRPr lang="en-US" baseline="0" dirty="0">
              <a:latin typeface="Calibri" charset="0"/>
            </a:endParaRPr>
          </a:p>
          <a:p>
            <a:pPr>
              <a:spcBef>
                <a:spcPct val="0"/>
              </a:spcBef>
            </a:pPr>
            <a:r>
              <a:rPr lang="en-US" baseline="0" dirty="0">
                <a:latin typeface="Calibri" charset="0"/>
              </a:rPr>
              <a:t>Differentiated goals recognize that students within a group often begin with different levels of understanding of the priority content, and allows teachers to set appropriate goals for individuals and/or subgroups within their target group. There is no set number of tiers or groups you should have within your goal. Reviewing your student pre-assessment scores will help you identify the number of tiers. To determine where to set the goal for each tier, take a look at your student information, along with your standards and assessment information. This will help you identify realistic and rigorous goals for each tier.</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30</a:t>
            </a:fld>
            <a:endParaRPr lang="en-US"/>
          </a:p>
        </p:txBody>
      </p:sp>
    </p:spTree>
    <p:extLst>
      <p:ext uri="{BB962C8B-B14F-4D97-AF65-F5344CB8AC3E}">
        <p14:creationId xmlns:p14="http://schemas.microsoft.com/office/powerpoint/2010/main" val="519884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The third option for writing growth goals is a shared performance goal.</a:t>
            </a:r>
            <a:r>
              <a:rPr lang="en-US" baseline="0" dirty="0">
                <a:latin typeface="Calibri" charset="0"/>
              </a:rPr>
              <a:t> Within this goal format, teachers writing a shared goal work together to determine an appropriate goal for the entire shared group. This kind of goal is sometimes used in a general education setting, where teachers in a common grade level or content-area create a goal that will be applied in each of their respective classrooms, with all teachers sharing accountability for all students included in the SLO. This goal format also works well in the special education setting where a classroom teacher and special education teacher share instructional responsibility for students in a classroom.  </a:t>
            </a:r>
          </a:p>
          <a:p>
            <a:pPr>
              <a:spcBef>
                <a:spcPct val="0"/>
              </a:spcBef>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Let’s take a look at the example goal, which is written for a high school biology classroom. “</a:t>
            </a:r>
            <a:r>
              <a:rPr lang="en-US" sz="1200" b="0" dirty="0">
                <a:solidFill>
                  <a:schemeClr val="tx1"/>
                </a:solidFill>
              </a:rPr>
              <a:t>By the end of the school year, all students in Biology will show an improvement in the ability to follow the “Gather/Reason/Communicate” format for science investigations, moving up 1 rubric score.”</a:t>
            </a: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latin typeface="Calibri"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a:latin typeface="Calibri" charset="0"/>
              </a:rPr>
              <a:t>It is important to note that a shared performance goal can have elements of a mastery goal or differentiated goal embedded within it. The goal for each student here is to move up one rubric score. This allows for realistic and rigorous growth for each student, regardless of their individual starting points. For example, if you have a student who scores a level 1 on the pre-assessment rubric, that student’s goal is to increase to a level 2. If you have a student who scores a level 3 on the pre-assessment rubric, that student’s goal is to increase to a level 4. </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31</a:t>
            </a:fld>
            <a:endParaRPr lang="en-US"/>
          </a:p>
        </p:txBody>
      </p:sp>
    </p:spTree>
    <p:extLst>
      <p:ext uri="{BB962C8B-B14F-4D97-AF65-F5344CB8AC3E}">
        <p14:creationId xmlns:p14="http://schemas.microsoft.com/office/powerpoint/2010/main" val="1366043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Calibri" charset="0"/>
              </a:rPr>
              <a:t>Take some time to reflect on the goal you wrote for your most recent SLO.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Calibri" charset="0"/>
            </a:endParaRPr>
          </a:p>
          <a:p>
            <a:r>
              <a:rPr lang="en-US" dirty="0"/>
              <a:t>What was the growth goal for your most recent SLO?</a:t>
            </a:r>
          </a:p>
          <a:p>
            <a:r>
              <a:rPr lang="en-US" dirty="0"/>
              <a:t>Did you include all of the SMART components?</a:t>
            </a:r>
          </a:p>
          <a:p>
            <a:r>
              <a:rPr lang="en-US" dirty="0"/>
              <a:t>Did your goal allow for growth for all students in your target group?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Take a moment</a:t>
            </a:r>
            <a:r>
              <a:rPr lang="en-US" baseline="0" dirty="0"/>
              <a:t> to jot down some notes on what you might change when writing your next SLO growth goal.</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32</a:t>
            </a:fld>
            <a:endParaRPr lang="en-US"/>
          </a:p>
        </p:txBody>
      </p:sp>
    </p:spTree>
    <p:extLst>
      <p:ext uri="{BB962C8B-B14F-4D97-AF65-F5344CB8AC3E}">
        <p14:creationId xmlns:p14="http://schemas.microsoft.com/office/powerpoint/2010/main" val="663442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Calibri" charset="0"/>
              </a:rPr>
              <a:t>After</a:t>
            </a:r>
            <a:r>
              <a:rPr lang="en-US" baseline="0" dirty="0">
                <a:latin typeface="Calibri" charset="0"/>
              </a:rPr>
              <a:t> you’ve written your growth goal, the next step is to provide rationale on how your SLO benefits student learning. In this box, you will explain how the content, standards, baseline data, assessment, and growth goal support student growth.</a:t>
            </a:r>
          </a:p>
          <a:p>
            <a:pPr>
              <a:spcBef>
                <a:spcPct val="0"/>
              </a:spcBef>
            </a:pPr>
            <a:endParaRPr lang="en-US" baseline="0" dirty="0">
              <a:latin typeface="Calibri" charset="0"/>
            </a:endParaRPr>
          </a:p>
          <a:p>
            <a:pPr>
              <a:spcBef>
                <a:spcPct val="0"/>
              </a:spcBef>
            </a:pPr>
            <a:r>
              <a:rPr lang="en-US" baseline="0" dirty="0">
                <a:latin typeface="Calibri" charset="0"/>
              </a:rPr>
              <a:t>You may want to note the importance of the content you chose, how the goal is related to your identified standards, and the data (both from the summative assessment and the pre-assessment) that identify this content area and skillset as a need for your target group of students.</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33</a:t>
            </a:fld>
            <a:endParaRPr lang="en-US"/>
          </a:p>
        </p:txBody>
      </p:sp>
    </p:spTree>
    <p:extLst>
      <p:ext uri="{BB962C8B-B14F-4D97-AF65-F5344CB8AC3E}">
        <p14:creationId xmlns:p14="http://schemas.microsoft.com/office/powerpoint/2010/main" val="24356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before submitting your SLO for evaluator approval is to describe the instructional</a:t>
            </a:r>
            <a:r>
              <a:rPr lang="en-US" baseline="0" dirty="0"/>
              <a:t> strategies you plan to implement in order to help the students in your target group meet their goal (or goals).</a:t>
            </a:r>
          </a:p>
          <a:p>
            <a:endParaRPr lang="en-US" baseline="0" dirty="0"/>
          </a:p>
          <a:p>
            <a:r>
              <a:rPr lang="en-US" baseline="0" dirty="0"/>
              <a:t>Some examples of strategies you may include are adjustments to pacing, repetition or spiraling to allow for frequent review, or changes to the frequency and/or intensity of support for students (especially when using a differentiated goal). Can you think of other strategies you might include?</a:t>
            </a:r>
          </a:p>
          <a:p>
            <a:endParaRPr lang="en-US" baseline="0" dirty="0"/>
          </a:p>
          <a:p>
            <a:r>
              <a:rPr lang="en-US" baseline="0" dirty="0"/>
              <a:t>You can also list any services and supports your students receive that are related to the priority learning content. You will also want to include information on student accommodations and/or modifications, as those are applicable to the SLO.</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34</a:t>
            </a:fld>
            <a:endParaRPr lang="en-US"/>
          </a:p>
        </p:txBody>
      </p:sp>
    </p:spTree>
    <p:extLst>
      <p:ext uri="{BB962C8B-B14F-4D97-AF65-F5344CB8AC3E}">
        <p14:creationId xmlns:p14="http://schemas.microsoft.com/office/powerpoint/2010/main" val="1395145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recap, here are some key points we explored within this PowerPoint.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dirty="0"/>
              <a:t>The Teacher Effectiveness System applies to all teachers.</a:t>
            </a:r>
          </a:p>
          <a:p>
            <a:r>
              <a:rPr lang="en-US" dirty="0"/>
              <a:t>Your evaluator may/may not be the same as a general education teacher.</a:t>
            </a:r>
          </a:p>
          <a:p>
            <a:r>
              <a:rPr lang="en-US" dirty="0"/>
              <a:t>The Special Ed Scenarios document can be helpful in identifying how the Teacher Effectiveness components can relate to Special Education settings.</a:t>
            </a:r>
          </a:p>
          <a:p>
            <a:r>
              <a:rPr lang="en-US" dirty="0"/>
              <a:t>IEPs are not SLOs, but can inform the content included in your SLO.</a:t>
            </a:r>
          </a:p>
          <a:p>
            <a:r>
              <a:rPr lang="en-US" dirty="0"/>
              <a:t>Consider a differentiated or shared goal, depending on your target group.</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35</a:t>
            </a:fld>
            <a:endParaRPr lang="en-US"/>
          </a:p>
        </p:txBody>
      </p:sp>
    </p:spTree>
    <p:extLst>
      <p:ext uri="{BB962C8B-B14F-4D97-AF65-F5344CB8AC3E}">
        <p14:creationId xmlns:p14="http://schemas.microsoft.com/office/powerpoint/2010/main" val="1106840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36</a:t>
            </a:fld>
            <a:endParaRPr lang="en-US"/>
          </a:p>
        </p:txBody>
      </p:sp>
    </p:spTree>
    <p:extLst>
      <p:ext uri="{BB962C8B-B14F-4D97-AF65-F5344CB8AC3E}">
        <p14:creationId xmlns:p14="http://schemas.microsoft.com/office/powerpoint/2010/main" val="181121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a:t>
            </a:r>
            <a:r>
              <a:rPr lang="en-US" baseline="0" dirty="0"/>
              <a:t> </a:t>
            </a:r>
            <a:r>
              <a:rPr lang="en-US" dirty="0"/>
              <a:t>see the components included in the Teacher Effectiveness System</a:t>
            </a:r>
            <a:r>
              <a:rPr lang="en-US" baseline="0" dirty="0"/>
              <a:t>. Remember, the Teacher Effectiveness System is made up of two components, the SD Framework for Teaching, and SLOs for student growth. Data from both components are collected and combined in the Summative Rating Matrix  to determine a teacher’s performance category.</a:t>
            </a:r>
          </a:p>
          <a:p>
            <a:endParaRPr lang="en-US" baseline="0" dirty="0"/>
          </a:p>
          <a:p>
            <a:r>
              <a:rPr lang="en-US" baseline="0" dirty="0"/>
              <a:t>No matter what the needs are of the students you teach, these components remain in effect. Later on, we will take a look at some specific elements within each piece that may be different for Special Education teachers.</a:t>
            </a:r>
          </a:p>
          <a:p>
            <a:r>
              <a:rPr lang="en-US" dirty="0"/>
              <a:t>Determining Teacher Effectiveness</a:t>
            </a:r>
          </a:p>
          <a:p>
            <a:r>
              <a:rPr lang="en-US" dirty="0"/>
              <a:t>Using multiple measures of professional practice and student growth.</a:t>
            </a:r>
          </a:p>
          <a:p>
            <a:r>
              <a:rPr lang="en-US" dirty="0"/>
              <a:t>South Dakota State Teaching Standards (Danielson Framework) and Student Growth</a:t>
            </a:r>
          </a:p>
          <a:p>
            <a:r>
              <a:rPr lang="en-US" dirty="0"/>
              <a:t>Domain 1 - Planning &amp; Preparation</a:t>
            </a:r>
          </a:p>
          <a:p>
            <a:r>
              <a:rPr lang="en-US" dirty="0"/>
              <a:t>Domain 2 - Classroom Environment</a:t>
            </a:r>
          </a:p>
          <a:p>
            <a:r>
              <a:rPr lang="en-US" dirty="0"/>
              <a:t>Domain 3 - Instruction</a:t>
            </a:r>
          </a:p>
          <a:p>
            <a:r>
              <a:rPr lang="en-US" dirty="0"/>
              <a:t>Doman 4 - Professional Responsibilities</a:t>
            </a:r>
          </a:p>
          <a:p>
            <a:endParaRPr lang="en-US" dirty="0"/>
          </a:p>
          <a:p>
            <a:r>
              <a:rPr lang="en-US" dirty="0"/>
              <a:t>SLOs - State Assessments (if assigned to a state-tested grade or subject), District Assessments, Evaluator-approved Assessments </a:t>
            </a:r>
          </a:p>
          <a:p>
            <a:r>
              <a:rPr lang="en-US" dirty="0"/>
              <a:t>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a:t>
            </a:r>
          </a:p>
        </p:txBody>
      </p:sp>
      <p:sp>
        <p:nvSpPr>
          <p:cNvPr id="4" name="Slide Number Placeholder 3"/>
          <p:cNvSpPr>
            <a:spLocks noGrp="1"/>
          </p:cNvSpPr>
          <p:nvPr>
            <p:ph type="sldNum" sz="quarter" idx="5"/>
          </p:nvPr>
        </p:nvSpPr>
        <p:spPr/>
        <p:txBody>
          <a:bodyPr/>
          <a:lstStyle/>
          <a:p>
            <a:fld id="{AE0C95D4-A00F-4F8D-9E0C-7DD8D96491FE}" type="slidenum">
              <a:rPr lang="en-US" smtClean="0"/>
              <a:t>4</a:t>
            </a:fld>
            <a:endParaRPr lang="en-US"/>
          </a:p>
        </p:txBody>
      </p:sp>
    </p:spTree>
    <p:extLst>
      <p:ext uri="{BB962C8B-B14F-4D97-AF65-F5344CB8AC3E}">
        <p14:creationId xmlns:p14="http://schemas.microsoft.com/office/powerpoint/2010/main" val="257302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Let’s take a closer look at the first component – the South Dakota Framework for Teaching.</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SD Framework for Teaching is comprised of four domains.</a:t>
            </a:r>
            <a:r>
              <a:rPr lang="en-US" baseline="0" dirty="0"/>
              <a:t> Each domain includes components related to effective teaching practices. </a:t>
            </a:r>
            <a:r>
              <a:rPr lang="en-US" dirty="0"/>
              <a:t>Within the SD Framework for Teaching, districts decide which components</a:t>
            </a:r>
            <a:r>
              <a:rPr lang="en-US" baseline="0" dirty="0"/>
              <a:t> to focus on. At a minimum, districts must choose 4 components, with one from each domain. One difference you may notice in the evaluation process is in the assignment of your evaluator. Districts may choose to have special education teachers evaluated by the principal, special education director, or a combination of the two. For more information on who your evaluator may be, contact your school principal or special education director.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Regardless of your teaching assignment, all teachers in a district will follow the same evaluation process identified by your district leadership and receive a Professional Practice </a:t>
            </a:r>
            <a:r>
              <a:rPr lang="en-US" b="0" baseline="0" dirty="0"/>
              <a:t>rating</a:t>
            </a:r>
            <a:r>
              <a:rPr lang="en-US" b="1" baseline="0" dirty="0"/>
              <a:t> </a:t>
            </a:r>
            <a:r>
              <a:rPr lang="en-US" baseline="0" dirty="0"/>
              <a:t>from the same Summative Scoring Matrix </a:t>
            </a:r>
            <a:r>
              <a:rPr lang="en-US" b="0" baseline="0" dirty="0"/>
              <a:t>seen here.</a:t>
            </a:r>
            <a:endParaRPr lang="en-US" baseline="0"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5</a:t>
            </a:fld>
            <a:endParaRPr lang="en-US"/>
          </a:p>
        </p:txBody>
      </p:sp>
    </p:spTree>
    <p:extLst>
      <p:ext uri="{BB962C8B-B14F-4D97-AF65-F5344CB8AC3E}">
        <p14:creationId xmlns:p14="http://schemas.microsoft.com/office/powerpoint/2010/main" val="7142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a:t>
            </a:r>
            <a:r>
              <a:rPr lang="en-US" baseline="0" dirty="0"/>
              <a:t> the school year, teachers can collect artifacts that demonstrate performance relative to district-identified components from each domain. Artifacts can include any documents, photographs, reports, or other information related to a teacher’s instruction, preparation, or professional growth.</a:t>
            </a:r>
          </a:p>
          <a:p>
            <a:endParaRPr lang="en-US" baseline="0" dirty="0"/>
          </a:p>
          <a:p>
            <a:r>
              <a:rPr lang="en-US" baseline="0" dirty="0"/>
              <a:t>Within the Teacher Effectiveness Handbook, you will find some broad examples of artifacts that can be collected for each of the 4 Domains of Professional Practice. If you are looking for general ideas on what artifacts to collect, this is a good starting point. You can find the Teacher Effectiveness handbook on the South Dakota DOE website.</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6</a:t>
            </a:fld>
            <a:endParaRPr lang="en-US"/>
          </a:p>
        </p:txBody>
      </p:sp>
    </p:spTree>
    <p:extLst>
      <p:ext uri="{BB962C8B-B14F-4D97-AF65-F5344CB8AC3E}">
        <p14:creationId xmlns:p14="http://schemas.microsoft.com/office/powerpoint/2010/main" val="123556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the general examples from the Teacher Effectiveness Handbook may give you a general place to start, some of the artifacts you collect as a special education teacher may be a little different, and will reflect tasks, activities, and documentation unique to your teaching assignment.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Here are some examples that may be collected by a special education teacher. </a:t>
            </a:r>
          </a:p>
          <a:p>
            <a:endParaRPr lang="en-US" baseline="0" dirty="0"/>
          </a:p>
          <a:p>
            <a:r>
              <a:rPr lang="en-US" baseline="0" dirty="0"/>
              <a:t>Take a moment to review the examples in this table. Which of these examples would be beneficial in your teaching situation? Can you think of any other examples not included in this chart?</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7</a:t>
            </a:fld>
            <a:endParaRPr lang="en-US"/>
          </a:p>
        </p:txBody>
      </p:sp>
    </p:spTree>
    <p:extLst>
      <p:ext uri="{BB962C8B-B14F-4D97-AF65-F5344CB8AC3E}">
        <p14:creationId xmlns:p14="http://schemas.microsoft.com/office/powerpoint/2010/main" val="396321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let’s take a look at the second component of the Teacher Effectiveness System – SLOs and student growth.</a:t>
            </a:r>
            <a:endParaRPr lang="en-US" dirty="0"/>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8</a:t>
            </a:fld>
            <a:endParaRPr lang="en-US"/>
          </a:p>
        </p:txBody>
      </p:sp>
    </p:spTree>
    <p:extLst>
      <p:ext uri="{BB962C8B-B14F-4D97-AF65-F5344CB8AC3E}">
        <p14:creationId xmlns:p14="http://schemas.microsoft.com/office/powerpoint/2010/main" val="386123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the SD Framework for Teaching, all </a:t>
            </a:r>
            <a:r>
              <a:rPr lang="en-US" baseline="0" dirty="0"/>
              <a:t>teachers will develop at least one SLO to evaluate student growth each school year. All teachers will follow the same steps in SLO development, and will use the same four guiding questions. Growth is also calculated in the same way, using the same percentages for each level of growth.</a:t>
            </a:r>
          </a:p>
          <a:p>
            <a:endParaRPr lang="en-US" dirty="0"/>
          </a:p>
        </p:txBody>
      </p:sp>
      <p:sp>
        <p:nvSpPr>
          <p:cNvPr id="4" name="Slide Number Placeholder 3"/>
          <p:cNvSpPr>
            <a:spLocks noGrp="1"/>
          </p:cNvSpPr>
          <p:nvPr>
            <p:ph type="sldNum" sz="quarter" idx="5"/>
          </p:nvPr>
        </p:nvSpPr>
        <p:spPr/>
        <p:txBody>
          <a:bodyPr/>
          <a:lstStyle/>
          <a:p>
            <a:fld id="{AE0C95D4-A00F-4F8D-9E0C-7DD8D96491FE}" type="slidenum">
              <a:rPr lang="en-US" smtClean="0"/>
              <a:t>9</a:t>
            </a:fld>
            <a:endParaRPr lang="en-US"/>
          </a:p>
        </p:txBody>
      </p:sp>
    </p:spTree>
    <p:extLst>
      <p:ext uri="{BB962C8B-B14F-4D97-AF65-F5344CB8AC3E}">
        <p14:creationId xmlns:p14="http://schemas.microsoft.com/office/powerpoint/2010/main" val="266585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South Dakota Department of Education logo">
            <a:extLst>
              <a:ext uri="{FF2B5EF4-FFF2-40B4-BE49-F238E27FC236}">
                <a16:creationId xmlns:a16="http://schemas.microsoft.com/office/drawing/2014/main" id="{8AA36ED2-F43B-EE89-A323-5366058C4046}"/>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165116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 name="Picture 2" descr="South Dakota Department of Education">
            <a:extLst>
              <a:ext uri="{FF2B5EF4-FFF2-40B4-BE49-F238E27FC236}">
                <a16:creationId xmlns:a16="http://schemas.microsoft.com/office/drawing/2014/main" id="{29E25676-C113-4EBA-01A0-F2B4052A239B}"/>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749009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bg1">
                    <a:lumMod val="95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extBox 6">
            <a:extLst>
              <a:ext uri="{FF2B5EF4-FFF2-40B4-BE49-F238E27FC236}">
                <a16:creationId xmlns:a16="http://schemas.microsoft.com/office/drawing/2014/main" id="{14546A9E-A721-680A-CF5E-89127A98AD48}"/>
              </a:ext>
            </a:extLst>
          </p:cNvPr>
          <p:cNvSpPr txBox="1"/>
          <p:nvPr userDrawn="1"/>
        </p:nvSpPr>
        <p:spPr bwMode="gray">
          <a:xfrm rot="10800000">
            <a:off x="10016622" y="2336193"/>
            <a:ext cx="801912" cy="1569660"/>
          </a:xfrm>
          <a:prstGeom prst="rect">
            <a:avLst/>
          </a:prstGeom>
          <a:noFill/>
        </p:spPr>
        <p:txBody>
          <a:bodyPr wrap="square" rtlCol="0">
            <a:spAutoFit/>
          </a:bodyPr>
          <a:lstStyle/>
          <a:p>
            <a:pPr algn="r"/>
            <a:r>
              <a:rPr lang="en-US" sz="9600" b="0" i="0" dirty="0">
                <a:solidFill>
                  <a:schemeClr val="bg1">
                    <a:lumMod val="95000"/>
                  </a:schemeClr>
                </a:solidFill>
                <a:latin typeface="Arial"/>
                <a:cs typeface="Arial"/>
              </a:rPr>
              <a:t>“</a:t>
            </a:r>
          </a:p>
        </p:txBody>
      </p:sp>
      <p:pic>
        <p:nvPicPr>
          <p:cNvPr id="6" name="Picture 5" descr="South Dakota Department of Education">
            <a:extLst>
              <a:ext uri="{FF2B5EF4-FFF2-40B4-BE49-F238E27FC236}">
                <a16:creationId xmlns:a16="http://schemas.microsoft.com/office/drawing/2014/main" id="{FA581680-6EEF-BF48-7776-793E36E5559C}"/>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9479445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userDrawn="1"/>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B9DDAE7B-BC9F-4152-12F6-69E4BFEC27CB}"/>
              </a:ext>
            </a:extLst>
          </p:cNvPr>
          <p:cNvPicPr>
            <a:picLocks noChangeAspect="1"/>
          </p:cNvPicPr>
          <p:nvPr userDrawn="1"/>
        </p:nvPicPr>
        <p:blipFill>
          <a:blip r:embed="rId3"/>
          <a:stretch>
            <a:fillRect/>
          </a:stretch>
        </p:blipFill>
        <p:spPr>
          <a:xfrm>
            <a:off x="1001487" y="1007210"/>
            <a:ext cx="3058886" cy="676745"/>
          </a:xfrm>
          <a:prstGeom prst="rect">
            <a:avLst/>
          </a:prstGeom>
        </p:spPr>
      </p:pic>
    </p:spTree>
    <p:extLst>
      <p:ext uri="{BB962C8B-B14F-4D97-AF65-F5344CB8AC3E}">
        <p14:creationId xmlns:p14="http://schemas.microsoft.com/office/powerpoint/2010/main" val="42041854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55A8515D-24AC-ED01-11D2-087F494A3B4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660088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uth Dakota Department of Education">
            <a:extLst>
              <a:ext uri="{FF2B5EF4-FFF2-40B4-BE49-F238E27FC236}">
                <a16:creationId xmlns:a16="http://schemas.microsoft.com/office/drawing/2014/main" id="{30F6BED3-2289-0737-2C6E-2C110B902DF0}"/>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9306130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3BB33DCA-09C6-DEAD-90A4-9E0548851183}"/>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206029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C21A80B6-9A84-E310-7999-0BEA5208CA1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70237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descr="South Dakota Department of Education logo">
            <a:extLst>
              <a:ext uri="{FF2B5EF4-FFF2-40B4-BE49-F238E27FC236}">
                <a16:creationId xmlns:a16="http://schemas.microsoft.com/office/drawing/2014/main" id="{D83CE5DA-0EE1-CB88-183D-55C141BADC6D}"/>
              </a:ext>
            </a:extLst>
          </p:cNvPr>
          <p:cNvPicPr>
            <a:picLocks noChangeAspect="1"/>
          </p:cNvPicPr>
          <p:nvPr userDrawn="1"/>
        </p:nvPicPr>
        <p:blipFill>
          <a:blip r:embed="rId3"/>
          <a:stretch>
            <a:fillRect/>
          </a:stretch>
        </p:blipFill>
        <p:spPr>
          <a:xfrm>
            <a:off x="1001487" y="1007210"/>
            <a:ext cx="3058886" cy="676745"/>
          </a:xfrm>
          <a:prstGeom prst="rect">
            <a:avLst/>
          </a:prstGeom>
        </p:spPr>
      </p:pic>
      <p:pic>
        <p:nvPicPr>
          <p:cNvPr id="7" name="Picture 6" descr="South Dakota Department of Education">
            <a:extLst>
              <a:ext uri="{FF2B5EF4-FFF2-40B4-BE49-F238E27FC236}">
                <a16:creationId xmlns:a16="http://schemas.microsoft.com/office/drawing/2014/main" id="{DCECDB56-ECB7-1E8C-7003-6A098B301722}"/>
              </a:ext>
            </a:extLst>
          </p:cNvPr>
          <p:cNvPicPr>
            <a:picLocks noChangeAspect="1"/>
          </p:cNvPicPr>
          <p:nvPr userDrawn="1"/>
        </p:nvPicPr>
        <p:blipFill>
          <a:blip r:embed="rId4"/>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84502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South Dakota Department of Education">
            <a:extLst>
              <a:ext uri="{FF2B5EF4-FFF2-40B4-BE49-F238E27FC236}">
                <a16:creationId xmlns:a16="http://schemas.microsoft.com/office/drawing/2014/main" id="{880C31EE-E517-E2BA-1062-7602C73A2922}"/>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40798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South Dakota Department of Education">
            <a:extLst>
              <a:ext uri="{FF2B5EF4-FFF2-40B4-BE49-F238E27FC236}">
                <a16:creationId xmlns:a16="http://schemas.microsoft.com/office/drawing/2014/main" id="{D3C5381C-AAFC-941D-9644-677AAFE1F0FC}"/>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13493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pic>
        <p:nvPicPr>
          <p:cNvPr id="2" name="Picture 1" descr="South Dakota Department of Education">
            <a:extLst>
              <a:ext uri="{FF2B5EF4-FFF2-40B4-BE49-F238E27FC236}">
                <a16:creationId xmlns:a16="http://schemas.microsoft.com/office/drawing/2014/main" id="{3BE50640-BC6E-94D0-6774-4AF23FEFFC1F}"/>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297128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South Dakota Department of Education">
            <a:extLst>
              <a:ext uri="{FF2B5EF4-FFF2-40B4-BE49-F238E27FC236}">
                <a16:creationId xmlns:a16="http://schemas.microsoft.com/office/drawing/2014/main" id="{2BC37F87-F369-750B-E798-1BA31A218109}"/>
              </a:ext>
            </a:extLst>
          </p:cNvPr>
          <p:cNvPicPr>
            <a:picLocks noChangeAspect="1"/>
          </p:cNvPicPr>
          <p:nvPr userDrawn="1"/>
        </p:nvPicPr>
        <p:blipFill>
          <a:blip r:embed="rId2"/>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191444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58993"/>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147572"/>
            <a:ext cx="2793158" cy="1330157"/>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2920181"/>
            <a:ext cx="2793158" cy="3104698"/>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77FCF5AA-9759-1DF0-82E5-22096285CEB6}"/>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321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912555"/>
            <a:ext cx="3865134" cy="169588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285750" indent="-285750" algn="ctr">
              <a:buClr>
                <a:schemeClr val="tx1"/>
              </a:buClr>
              <a:buFont typeface="Arial" panose="020B0604020202020204" pitchFamily="34" charset="0"/>
              <a:buChar char="•"/>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4050890"/>
            <a:ext cx="3859212" cy="97831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South Dakota Department of Education">
            <a:extLst>
              <a:ext uri="{FF2B5EF4-FFF2-40B4-BE49-F238E27FC236}">
                <a16:creationId xmlns:a16="http://schemas.microsoft.com/office/drawing/2014/main" id="{BAA5AB5E-166B-F9C3-F177-ADB945FED584}"/>
              </a:ext>
            </a:extLst>
          </p:cNvPr>
          <p:cNvPicPr>
            <a:picLocks noChangeAspect="1"/>
          </p:cNvPicPr>
          <p:nvPr userDrawn="1"/>
        </p:nvPicPr>
        <p:blipFill>
          <a:blip r:embed="rId3"/>
          <a:stretch>
            <a:fillRect/>
          </a:stretch>
        </p:blipFill>
        <p:spPr>
          <a:xfrm>
            <a:off x="9995041" y="6204154"/>
            <a:ext cx="1943089" cy="429887"/>
          </a:xfrm>
          <a:prstGeom prst="rect">
            <a:avLst/>
          </a:prstGeom>
        </p:spPr>
      </p:pic>
    </p:spTree>
    <p:extLst>
      <p:ext uri="{BB962C8B-B14F-4D97-AF65-F5344CB8AC3E}">
        <p14:creationId xmlns:p14="http://schemas.microsoft.com/office/powerpoint/2010/main" val="310624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bg2">
                    <a:lumMod val="75000"/>
                  </a:schemeClr>
                </a:solidFill>
              </a:defRPr>
            </a:lvl1pPr>
          </a:lstStyle>
          <a:p>
            <a:fld id="{2BE451C3-0FF4-47C4-B829-773ADF60F88C}" type="datetimeFigureOut">
              <a:rPr lang="en-US" smtClean="0"/>
              <a:pPr/>
              <a:t>12/21/2023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bg2">
                    <a:lumMod val="75000"/>
                  </a:schemeClr>
                </a:solidFill>
              </a:defRPr>
            </a:lvl1pPr>
          </a:lstStyle>
          <a:p>
            <a:endParaRPr lang="en-US" dirty="0"/>
          </a:p>
        </p:txBody>
      </p:sp>
    </p:spTree>
    <p:extLst>
      <p:ext uri="{BB962C8B-B14F-4D97-AF65-F5344CB8AC3E}">
        <p14:creationId xmlns:p14="http://schemas.microsoft.com/office/powerpoint/2010/main" val="245109528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2" r:id="rId10"/>
    <p:sldLayoutId id="2147483853" r:id="rId11"/>
    <p:sldLayoutId id="2147483854" r:id="rId12"/>
    <p:sldLayoutId id="2147483855" r:id="rId13"/>
    <p:sldLayoutId id="2147483856" r:id="rId14"/>
    <p:sldLayoutId id="2147483857" r:id="rId15"/>
  </p:sldLayoutIdLst>
  <p:hf sldNum="0" hdr="0" ftr="0" dt="0"/>
  <p:txStyles>
    <p:title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797213"/>
            <a:ext cx="8825658" cy="2677648"/>
          </a:xfrm>
        </p:spPr>
        <p:txBody>
          <a:bodyPr/>
          <a:lstStyle/>
          <a:p>
            <a:pPr algn="ctr"/>
            <a:r>
              <a:rPr lang="en-US" sz="5400" dirty="0">
                <a:ln w="11430"/>
                <a:effectLst>
                  <a:outerShdw blurRad="50800" dist="39000" dir="5460000" algn="tl">
                    <a:srgbClr val="000000">
                      <a:alpha val="38000"/>
                    </a:srgbClr>
                  </a:outerShdw>
                </a:effectLst>
              </a:rPr>
              <a:t>Teacher Effectiveness &amp; Special Education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797213"/>
            <a:ext cx="8825658" cy="2677648"/>
          </a:xfrm>
        </p:spPr>
        <p:txBody>
          <a:bodyPr/>
          <a:lstStyle/>
          <a:p>
            <a:pPr algn="ctr"/>
            <a:r>
              <a:rPr lang="en-US" sz="5400" dirty="0">
                <a:effectLst>
                  <a:outerShdw blurRad="38100" dist="38100" dir="2700000" algn="tl">
                    <a:srgbClr val="000000">
                      <a:alpha val="43137"/>
                    </a:srgbClr>
                  </a:outerShdw>
                </a:effectLst>
              </a:rPr>
              <a:t>Special Education Law &amp; Guiding Principles</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2776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SPED Law/ Guiding Principles</a:t>
            </a:r>
          </a:p>
        </p:txBody>
      </p:sp>
      <p:sp>
        <p:nvSpPr>
          <p:cNvPr id="6" name="Content Placeholder 5">
            <a:extLst>
              <a:ext uri="{FF2B5EF4-FFF2-40B4-BE49-F238E27FC236}">
                <a16:creationId xmlns:a16="http://schemas.microsoft.com/office/drawing/2014/main" id="{41FE62F3-E293-6439-3B08-BB0FB7D2ED11}"/>
              </a:ext>
            </a:extLst>
          </p:cNvPr>
          <p:cNvSpPr>
            <a:spLocks noGrp="1"/>
          </p:cNvSpPr>
          <p:nvPr>
            <p:ph idx="1"/>
          </p:nvPr>
        </p:nvSpPr>
        <p:spPr/>
        <p:txBody>
          <a:bodyPr>
            <a:normAutofit fontScale="92500" lnSpcReduction="10000"/>
          </a:bodyPr>
          <a:lstStyle/>
          <a:p>
            <a:r>
              <a:rPr lang="en-US" sz="3200" b="0" dirty="0"/>
              <a:t>SLOs should support the participation of students with disabilities in the general education curriculum to the maximum extent possible.</a:t>
            </a:r>
          </a:p>
          <a:p>
            <a:pPr marL="514350" indent="-514350">
              <a:buFont typeface="+mj-lt"/>
              <a:buAutoNum type="arabicPeriod"/>
            </a:pPr>
            <a:endParaRPr lang="en-US" sz="3200" b="0" dirty="0"/>
          </a:p>
          <a:p>
            <a:r>
              <a:rPr lang="en-US" sz="3200" b="0" dirty="0"/>
              <a:t>SLOs should be developed in a way that holds all teachers accountable for the academic growth of students with disabilities.</a:t>
            </a:r>
          </a:p>
          <a:p>
            <a:endParaRPr lang="en-US" sz="3200" b="0" dirty="0"/>
          </a:p>
          <a:p>
            <a:endParaRPr lang="en-US" dirty="0"/>
          </a:p>
        </p:txBody>
      </p:sp>
      <p:sp>
        <p:nvSpPr>
          <p:cNvPr id="7" name="Rectangle 6">
            <a:extLst>
              <a:ext uri="{FF2B5EF4-FFF2-40B4-BE49-F238E27FC236}">
                <a16:creationId xmlns:a16="http://schemas.microsoft.com/office/drawing/2014/main" id="{7A6BD12A-2F43-C840-28EE-AFB1CC4C65CA}"/>
              </a:ext>
            </a:extLst>
          </p:cNvPr>
          <p:cNvSpPr/>
          <p:nvPr/>
        </p:nvSpPr>
        <p:spPr>
          <a:xfrm>
            <a:off x="615810" y="5884332"/>
            <a:ext cx="5898660" cy="523220"/>
          </a:xfrm>
          <a:prstGeom prst="rect">
            <a:avLst/>
          </a:prstGeom>
        </p:spPr>
        <p:txBody>
          <a:bodyPr wrap="square">
            <a:spAutoFit/>
          </a:bodyPr>
          <a:lstStyle/>
          <a:p>
            <a:pPr lvl="2"/>
            <a:r>
              <a:rPr lang="en-US" sz="1400" b="1" dirty="0"/>
              <a:t>ARSD 24:05:13:02 Free Appropriate Public Education</a:t>
            </a:r>
          </a:p>
          <a:p>
            <a:pPr lvl="2"/>
            <a:r>
              <a:rPr lang="en-US" sz="1400" b="1" dirty="0"/>
              <a:t>ARSD 24:05:27:01.03(2)(a) </a:t>
            </a:r>
          </a:p>
        </p:txBody>
      </p:sp>
    </p:spTree>
    <p:extLst>
      <p:ext uri="{BB962C8B-B14F-4D97-AF65-F5344CB8AC3E}">
        <p14:creationId xmlns:p14="http://schemas.microsoft.com/office/powerpoint/2010/main" val="25177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SPED Law/ Guiding Principles</a:t>
            </a:r>
          </a:p>
        </p:txBody>
      </p:sp>
      <p:sp>
        <p:nvSpPr>
          <p:cNvPr id="5" name="Content Placeholder 2">
            <a:extLst>
              <a:ext uri="{FF2B5EF4-FFF2-40B4-BE49-F238E27FC236}">
                <a16:creationId xmlns:a16="http://schemas.microsoft.com/office/drawing/2014/main" id="{2BF625AD-A3C0-C847-EEE8-23448538B1D2}"/>
              </a:ext>
            </a:extLst>
          </p:cNvPr>
          <p:cNvSpPr>
            <a:spLocks noGrp="1"/>
          </p:cNvSpPr>
          <p:nvPr>
            <p:ph idx="1"/>
          </p:nvPr>
        </p:nvSpPr>
        <p:spPr>
          <a:xfrm>
            <a:off x="1478057" y="2295681"/>
            <a:ext cx="8824913" cy="3416300"/>
          </a:xfrm>
        </p:spPr>
        <p:txBody>
          <a:bodyPr>
            <a:normAutofit/>
          </a:bodyPr>
          <a:lstStyle/>
          <a:p>
            <a:pPr marL="514350" indent="-514350" algn="ctr">
              <a:buAutoNum type="arabicPeriod"/>
            </a:pPr>
            <a:r>
              <a:rPr lang="en-US" sz="2400" b="1" dirty="0"/>
              <a:t>SLOs should not be based on the attainment of IEP goals.</a:t>
            </a:r>
          </a:p>
          <a:p>
            <a:pPr marL="914400" lvl="1" indent="-514350"/>
            <a:endParaRPr lang="en-US" sz="2400" b="0" dirty="0"/>
          </a:p>
          <a:p>
            <a:endParaRPr lang="en-US" sz="3200" dirty="0"/>
          </a:p>
        </p:txBody>
      </p:sp>
      <p:graphicFrame>
        <p:nvGraphicFramePr>
          <p:cNvPr id="8" name="Table 7">
            <a:extLst>
              <a:ext uri="{FF2B5EF4-FFF2-40B4-BE49-F238E27FC236}">
                <a16:creationId xmlns:a16="http://schemas.microsoft.com/office/drawing/2014/main" id="{B3A46F6D-301B-4FC3-C4DC-8A625D4F8AD5}"/>
              </a:ext>
            </a:extLst>
          </p:cNvPr>
          <p:cNvGraphicFramePr>
            <a:graphicFrameLocks noGrp="1"/>
          </p:cNvGraphicFramePr>
          <p:nvPr>
            <p:extLst>
              <p:ext uri="{D42A27DB-BD31-4B8C-83A1-F6EECF244321}">
                <p14:modId xmlns:p14="http://schemas.microsoft.com/office/powerpoint/2010/main" val="12800001"/>
              </p:ext>
            </p:extLst>
          </p:nvPr>
        </p:nvGraphicFramePr>
        <p:xfrm>
          <a:off x="1889030" y="2802676"/>
          <a:ext cx="8226426" cy="3291840"/>
        </p:xfrm>
        <a:graphic>
          <a:graphicData uri="http://schemas.openxmlformats.org/drawingml/2006/table">
            <a:tbl>
              <a:tblPr firstRow="1" bandRow="1">
                <a:tableStyleId>{2A488322-F2BA-4B5B-9748-0D474271808F}</a:tableStyleId>
              </a:tblPr>
              <a:tblGrid>
                <a:gridCol w="4113213">
                  <a:extLst>
                    <a:ext uri="{9D8B030D-6E8A-4147-A177-3AD203B41FA5}">
                      <a16:colId xmlns:a16="http://schemas.microsoft.com/office/drawing/2014/main" val="1200737755"/>
                    </a:ext>
                  </a:extLst>
                </a:gridCol>
                <a:gridCol w="4113213">
                  <a:extLst>
                    <a:ext uri="{9D8B030D-6E8A-4147-A177-3AD203B41FA5}">
                      <a16:colId xmlns:a16="http://schemas.microsoft.com/office/drawing/2014/main" val="3452767489"/>
                    </a:ext>
                  </a:extLst>
                </a:gridCol>
              </a:tblGrid>
              <a:tr h="447821">
                <a:tc>
                  <a:txBody>
                    <a:bodyPr/>
                    <a:lstStyle/>
                    <a:p>
                      <a:pPr algn="ctr"/>
                      <a:r>
                        <a:rPr lang="en-US" sz="2400" dirty="0"/>
                        <a:t>SLOs</a:t>
                      </a:r>
                      <a:r>
                        <a:rPr lang="en-US" sz="2400" baseline="0" dirty="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IEPs: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924244600"/>
                  </a:ext>
                </a:extLst>
              </a:tr>
              <a:tr h="447821">
                <a:tc>
                  <a:txBody>
                    <a:bodyPr/>
                    <a:lstStyle/>
                    <a:p>
                      <a:r>
                        <a:rPr lang="en-US" sz="2400" dirty="0"/>
                        <a:t>Focus -</a:t>
                      </a:r>
                      <a:r>
                        <a:rPr lang="en-US" sz="2400" baseline="0" dirty="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Focus - supporting</a:t>
                      </a:r>
                      <a:r>
                        <a:rPr lang="en-US" sz="2400" baseline="0" dirty="0"/>
                        <a:t> individual student in achieving goals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460884053"/>
                  </a:ext>
                </a:extLst>
              </a:tr>
              <a:tr h="447821">
                <a:tc>
                  <a:txBody>
                    <a:bodyPr/>
                    <a:lstStyle/>
                    <a:p>
                      <a:r>
                        <a:rPr lang="en-US" sz="2400" dirty="0"/>
                        <a:t>Includes one or</a:t>
                      </a:r>
                      <a:r>
                        <a:rPr lang="en-US" sz="2400" baseline="0" dirty="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Individualized</a:t>
                      </a:r>
                      <a:r>
                        <a:rPr lang="en-US" sz="2400" baseline="0" dirty="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680380230"/>
                  </a:ext>
                </a:extLst>
              </a:tr>
              <a:tr h="447821">
                <a:tc>
                  <a:txBody>
                    <a:bodyPr/>
                    <a:lstStyle/>
                    <a:p>
                      <a:r>
                        <a:rPr lang="en-US" sz="2400" dirty="0"/>
                        <a:t>Includes teacher’s baseline data collected</a:t>
                      </a:r>
                      <a:r>
                        <a:rPr lang="en-US" sz="2400" baseline="0" dirty="0"/>
                        <a:t> for all students</a:t>
                      </a:r>
                      <a:r>
                        <a:rPr lang="en-US" sz="2400" dirty="0"/>
                        <a:t>, growth targets, and measurement</a:t>
                      </a:r>
                      <a:r>
                        <a:rPr lang="en-US" sz="2400" baseline="0" dirty="0"/>
                        <a:t> of progress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Includes student’s present levels of performance, supports and accommodations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911750758"/>
                  </a:ext>
                </a:extLst>
              </a:tr>
            </a:tbl>
          </a:graphicData>
        </a:graphic>
      </p:graphicFrame>
    </p:spTree>
    <p:extLst>
      <p:ext uri="{BB962C8B-B14F-4D97-AF65-F5344CB8AC3E}">
        <p14:creationId xmlns:p14="http://schemas.microsoft.com/office/powerpoint/2010/main" val="191290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SPED Law/ Guiding Principles</a:t>
            </a:r>
          </a:p>
        </p:txBody>
      </p:sp>
      <p:sp>
        <p:nvSpPr>
          <p:cNvPr id="5" name="Content Placeholder 2">
            <a:extLst>
              <a:ext uri="{FF2B5EF4-FFF2-40B4-BE49-F238E27FC236}">
                <a16:creationId xmlns:a16="http://schemas.microsoft.com/office/drawing/2014/main" id="{2BF625AD-A3C0-C847-EEE8-23448538B1D2}"/>
              </a:ext>
            </a:extLst>
          </p:cNvPr>
          <p:cNvSpPr>
            <a:spLocks noGrp="1"/>
          </p:cNvSpPr>
          <p:nvPr>
            <p:ph idx="1"/>
          </p:nvPr>
        </p:nvSpPr>
        <p:spPr>
          <a:xfrm>
            <a:off x="1478057" y="2295681"/>
            <a:ext cx="8824913" cy="3416300"/>
          </a:xfrm>
        </p:spPr>
        <p:txBody>
          <a:bodyPr>
            <a:normAutofit/>
          </a:bodyPr>
          <a:lstStyle/>
          <a:p>
            <a:pPr marL="514350" indent="-514350" algn="ctr">
              <a:buAutoNum type="arabicPeriod"/>
            </a:pPr>
            <a:r>
              <a:rPr lang="en-US" sz="2400" b="1" dirty="0"/>
              <a:t>SLOs should not be based on the attainment of IEP goals.</a:t>
            </a:r>
          </a:p>
          <a:p>
            <a:pPr marL="914400" lvl="1" indent="-514350"/>
            <a:endParaRPr lang="en-US" sz="2400" b="0" dirty="0"/>
          </a:p>
          <a:p>
            <a:endParaRPr lang="en-US" sz="3200" dirty="0"/>
          </a:p>
        </p:txBody>
      </p:sp>
      <p:sp>
        <p:nvSpPr>
          <p:cNvPr id="4" name="TextBox 3">
            <a:extLst>
              <a:ext uri="{FF2B5EF4-FFF2-40B4-BE49-F238E27FC236}">
                <a16:creationId xmlns:a16="http://schemas.microsoft.com/office/drawing/2014/main" id="{4495F64F-518F-98BD-7B12-88AB413AA55D}"/>
              </a:ext>
            </a:extLst>
          </p:cNvPr>
          <p:cNvSpPr txBox="1"/>
          <p:nvPr/>
        </p:nvSpPr>
        <p:spPr>
          <a:xfrm>
            <a:off x="2250423" y="4799175"/>
            <a:ext cx="7855720" cy="90486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charset="0"/>
              </a:rPr>
              <a:t>SLOs are written for content area standards. </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ＭＳ Ｐゴシック" charset="0"/>
              </a:rPr>
              <a:t>Special education is not a content area. </a:t>
            </a:r>
          </a:p>
        </p:txBody>
      </p:sp>
      <p:graphicFrame>
        <p:nvGraphicFramePr>
          <p:cNvPr id="6" name="Table 5">
            <a:extLst>
              <a:ext uri="{FF2B5EF4-FFF2-40B4-BE49-F238E27FC236}">
                <a16:creationId xmlns:a16="http://schemas.microsoft.com/office/drawing/2014/main" id="{49C6461D-8A45-2938-3DFD-343474FCBF75}"/>
              </a:ext>
            </a:extLst>
          </p:cNvPr>
          <p:cNvGraphicFramePr>
            <a:graphicFrameLocks noGrp="1"/>
          </p:cNvGraphicFramePr>
          <p:nvPr>
            <p:extLst>
              <p:ext uri="{D42A27DB-BD31-4B8C-83A1-F6EECF244321}">
                <p14:modId xmlns:p14="http://schemas.microsoft.com/office/powerpoint/2010/main" val="276555301"/>
              </p:ext>
            </p:extLst>
          </p:nvPr>
        </p:nvGraphicFramePr>
        <p:xfrm>
          <a:off x="1982787" y="2869019"/>
          <a:ext cx="8226426" cy="1784927"/>
        </p:xfrm>
        <a:graphic>
          <a:graphicData uri="http://schemas.openxmlformats.org/drawingml/2006/table">
            <a:tbl>
              <a:tblPr firstRow="1" bandRow="1">
                <a:tableStyleId>{2A488322-F2BA-4B5B-9748-0D474271808F}</a:tableStyleId>
              </a:tblPr>
              <a:tblGrid>
                <a:gridCol w="4113213">
                  <a:extLst>
                    <a:ext uri="{9D8B030D-6E8A-4147-A177-3AD203B41FA5}">
                      <a16:colId xmlns:a16="http://schemas.microsoft.com/office/drawing/2014/main" val="3467029856"/>
                    </a:ext>
                  </a:extLst>
                </a:gridCol>
                <a:gridCol w="4113213">
                  <a:extLst>
                    <a:ext uri="{9D8B030D-6E8A-4147-A177-3AD203B41FA5}">
                      <a16:colId xmlns:a16="http://schemas.microsoft.com/office/drawing/2014/main" val="4141980663"/>
                    </a:ext>
                  </a:extLst>
                </a:gridCol>
              </a:tblGrid>
              <a:tr h="354059">
                <a:tc>
                  <a:txBody>
                    <a:bodyPr/>
                    <a:lstStyle/>
                    <a:p>
                      <a:pPr algn="ctr"/>
                      <a:r>
                        <a:rPr lang="en-US" sz="2400" dirty="0"/>
                        <a:t>SLOs</a:t>
                      </a:r>
                      <a:r>
                        <a:rPr lang="en-US" sz="2400" baseline="0" dirty="0"/>
                        <a: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a:t>IEPs: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2979337860"/>
                  </a:ext>
                </a:extLst>
              </a:tr>
              <a:tr h="853539">
                <a:tc>
                  <a:txBody>
                    <a:bodyPr/>
                    <a:lstStyle/>
                    <a:p>
                      <a:r>
                        <a:rPr lang="en-US" sz="2400" dirty="0"/>
                        <a:t>Focus -</a:t>
                      </a:r>
                      <a:r>
                        <a:rPr lang="en-US" sz="2400" baseline="0" dirty="0"/>
                        <a:t> teacher’s ability to impact student growth</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Focus - supporting</a:t>
                      </a:r>
                      <a:r>
                        <a:rPr lang="en-US" sz="2400" baseline="0" dirty="0"/>
                        <a:t> individual student in achieving goals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05993425"/>
                  </a:ext>
                </a:extLst>
              </a:tr>
              <a:tr h="474188">
                <a:tc>
                  <a:txBody>
                    <a:bodyPr/>
                    <a:lstStyle/>
                    <a:p>
                      <a:r>
                        <a:rPr lang="en-US" sz="2400" dirty="0"/>
                        <a:t>Includes one or</a:t>
                      </a:r>
                      <a:r>
                        <a:rPr lang="en-US" sz="2400" baseline="0" dirty="0"/>
                        <a:t> more students</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a:t>Individualized</a:t>
                      </a:r>
                      <a:r>
                        <a:rPr lang="en-US" sz="2400" baseline="0" dirty="0"/>
                        <a:t> for one student</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838259169"/>
                  </a:ext>
                </a:extLst>
              </a:tr>
            </a:tbl>
          </a:graphicData>
        </a:graphic>
      </p:graphicFrame>
    </p:spTree>
    <p:extLst>
      <p:ext uri="{BB962C8B-B14F-4D97-AF65-F5344CB8AC3E}">
        <p14:creationId xmlns:p14="http://schemas.microsoft.com/office/powerpoint/2010/main" val="29376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The IEP Can Support and Inform the Teacher’s SLO</a:t>
            </a:r>
          </a:p>
        </p:txBody>
      </p:sp>
      <p:sp>
        <p:nvSpPr>
          <p:cNvPr id="7" name="Content Placeholder 6">
            <a:extLst>
              <a:ext uri="{FF2B5EF4-FFF2-40B4-BE49-F238E27FC236}">
                <a16:creationId xmlns:a16="http://schemas.microsoft.com/office/drawing/2014/main" id="{A53627B4-19DB-3944-7EA4-1D2D28CA17F3}"/>
              </a:ext>
            </a:extLst>
          </p:cNvPr>
          <p:cNvSpPr>
            <a:spLocks noGrp="1"/>
          </p:cNvSpPr>
          <p:nvPr>
            <p:ph idx="1"/>
          </p:nvPr>
        </p:nvSpPr>
        <p:spPr>
          <a:xfrm>
            <a:off x="1154954" y="2647783"/>
            <a:ext cx="8825659" cy="3416300"/>
          </a:xfrm>
        </p:spPr>
        <p:txBody>
          <a:bodyPr>
            <a:normAutofit fontScale="92500"/>
          </a:bodyPr>
          <a:lstStyle/>
          <a:p>
            <a:pPr>
              <a:buFont typeface="Arial" panose="020B0604020202020204" pitchFamily="34" charset="0"/>
              <a:buChar char="•"/>
            </a:pPr>
            <a:r>
              <a:rPr lang="en-US" sz="3000" b="1" dirty="0"/>
              <a:t>The IEP is a source of information to gather data for SLO</a:t>
            </a:r>
          </a:p>
          <a:p>
            <a:pPr marL="457200" lvl="1" indent="0">
              <a:buNone/>
            </a:pPr>
            <a:r>
              <a:rPr lang="en-US" sz="2400" dirty="0"/>
              <a:t>- Results from specialized assessments</a:t>
            </a:r>
          </a:p>
          <a:p>
            <a:pPr marL="457200" lvl="1" indent="0">
              <a:buNone/>
            </a:pPr>
            <a:r>
              <a:rPr lang="en-US" sz="2400" dirty="0"/>
              <a:t>- Progress monitoring information as documentation of student growth</a:t>
            </a:r>
          </a:p>
          <a:p>
            <a:pPr lvl="1">
              <a:buFont typeface="Arial" panose="020B0604020202020204" pitchFamily="34" charset="0"/>
              <a:buChar char="•"/>
            </a:pPr>
            <a:endParaRPr lang="en-US" sz="2400" dirty="0"/>
          </a:p>
          <a:p>
            <a:pPr>
              <a:buFont typeface="Arial" panose="020B0604020202020204" pitchFamily="34" charset="0"/>
              <a:buChar char="•"/>
            </a:pPr>
            <a:r>
              <a:rPr lang="en-US" sz="3000" b="1" dirty="0"/>
              <a:t>Could help the teacher identify</a:t>
            </a:r>
          </a:p>
          <a:p>
            <a:pPr marL="457200" lvl="1" indent="0">
              <a:buNone/>
            </a:pPr>
            <a:r>
              <a:rPr lang="en-US" sz="2400" dirty="0"/>
              <a:t>- Priority learning content</a:t>
            </a:r>
          </a:p>
          <a:p>
            <a:pPr marL="457200" lvl="1" indent="0">
              <a:buNone/>
            </a:pPr>
            <a:r>
              <a:rPr lang="en-US" sz="2400" dirty="0"/>
              <a:t>- A target group</a:t>
            </a:r>
          </a:p>
          <a:p>
            <a:pPr marL="0" indent="0">
              <a:buNone/>
            </a:pPr>
            <a:endParaRPr lang="en-US" dirty="0"/>
          </a:p>
        </p:txBody>
      </p:sp>
    </p:spTree>
    <p:extLst>
      <p:ext uri="{BB962C8B-B14F-4D97-AF65-F5344CB8AC3E}">
        <p14:creationId xmlns:p14="http://schemas.microsoft.com/office/powerpoint/2010/main" val="322997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SPED Law/ Guiding Principles</a:t>
            </a:r>
          </a:p>
        </p:txBody>
      </p:sp>
      <p:sp>
        <p:nvSpPr>
          <p:cNvPr id="5" name="Content Placeholder 2">
            <a:extLst>
              <a:ext uri="{FF2B5EF4-FFF2-40B4-BE49-F238E27FC236}">
                <a16:creationId xmlns:a16="http://schemas.microsoft.com/office/drawing/2014/main" id="{AC3CD9CE-E0D1-DAC9-43DF-56B34EB6214E}"/>
              </a:ext>
            </a:extLst>
          </p:cNvPr>
          <p:cNvSpPr>
            <a:spLocks noGrp="1"/>
          </p:cNvSpPr>
          <p:nvPr>
            <p:ph idx="1"/>
          </p:nvPr>
        </p:nvSpPr>
        <p:spPr>
          <a:xfrm>
            <a:off x="1155700" y="2603500"/>
            <a:ext cx="8824913" cy="3416300"/>
          </a:xfrm>
        </p:spPr>
        <p:txBody>
          <a:bodyPr>
            <a:normAutofit fontScale="92500" lnSpcReduction="20000"/>
          </a:bodyPr>
          <a:lstStyle/>
          <a:p>
            <a:pPr marL="514350" indent="-514350" algn="ctr">
              <a:buFont typeface="+mj-lt"/>
              <a:buAutoNum type="arabicPeriod" startAt="2"/>
            </a:pPr>
            <a:r>
              <a:rPr lang="en-US" sz="2400" b="1" dirty="0"/>
              <a:t>SLOs should focus on academic standards.</a:t>
            </a:r>
          </a:p>
          <a:p>
            <a:pPr>
              <a:buFont typeface="Arial" panose="020B0604020202020204" pitchFamily="34" charset="0"/>
              <a:buChar char="•"/>
            </a:pPr>
            <a:endParaRPr lang="en-US" sz="2400" b="0" dirty="0"/>
          </a:p>
          <a:p>
            <a:pPr marL="342900" lvl="2" indent="-342900">
              <a:buFont typeface="Arial" panose="020B0604020202020204" pitchFamily="34" charset="0"/>
              <a:buChar char="•"/>
            </a:pPr>
            <a:r>
              <a:rPr lang="en-US" sz="2400" dirty="0"/>
              <a:t>Students with disabilities, when appropriate, should be instructed and assessed using the </a:t>
            </a:r>
            <a:r>
              <a:rPr lang="en-US" sz="2400" u="sng" dirty="0"/>
              <a:t>same college and career readiness standards</a:t>
            </a:r>
            <a:r>
              <a:rPr lang="en-US" sz="2400" dirty="0"/>
              <a:t> as their general education peers. </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SLOs may differ in:</a:t>
            </a:r>
          </a:p>
          <a:p>
            <a:pPr marL="457200" lvl="1" indent="0">
              <a:buNone/>
            </a:pPr>
            <a:r>
              <a:rPr lang="en-US" sz="2400" dirty="0"/>
              <a:t>- </a:t>
            </a:r>
            <a:r>
              <a:rPr lang="en-US" sz="2400" b="1" dirty="0"/>
              <a:t>Established learning targets</a:t>
            </a:r>
          </a:p>
          <a:p>
            <a:pPr marL="457200" lvl="1" indent="0">
              <a:buNone/>
            </a:pPr>
            <a:r>
              <a:rPr lang="en-US" sz="2400" b="0" dirty="0"/>
              <a:t>- Types of services and supports provided</a:t>
            </a:r>
          </a:p>
          <a:p>
            <a:pPr>
              <a:buFont typeface="Arial" panose="020B0604020202020204" pitchFamily="34" charset="0"/>
              <a:buChar char="•"/>
            </a:pPr>
            <a:endParaRPr lang="en-US" dirty="0"/>
          </a:p>
          <a:p>
            <a:endParaRPr lang="en-US" sz="2400" b="0" dirty="0"/>
          </a:p>
          <a:p>
            <a:pPr marL="1314450" lvl="3" indent="0">
              <a:buNone/>
            </a:pPr>
            <a:endParaRPr lang="en-US" sz="2000" b="0" dirty="0"/>
          </a:p>
          <a:p>
            <a:pPr marL="914400" lvl="1" indent="-514350"/>
            <a:endParaRPr lang="en-US" sz="2800" b="0" dirty="0"/>
          </a:p>
          <a:p>
            <a:endParaRPr lang="en-US" sz="3200" dirty="0"/>
          </a:p>
        </p:txBody>
      </p:sp>
    </p:spTree>
    <p:extLst>
      <p:ext uri="{BB962C8B-B14F-4D97-AF65-F5344CB8AC3E}">
        <p14:creationId xmlns:p14="http://schemas.microsoft.com/office/powerpoint/2010/main" val="37413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SPED Law/ Guiding Principles</a:t>
            </a:r>
          </a:p>
        </p:txBody>
      </p:sp>
      <p:sp>
        <p:nvSpPr>
          <p:cNvPr id="3" name="Content Placeholder 2">
            <a:extLst>
              <a:ext uri="{FF2B5EF4-FFF2-40B4-BE49-F238E27FC236}">
                <a16:creationId xmlns:a16="http://schemas.microsoft.com/office/drawing/2014/main" id="{A63D8596-D61F-6555-8721-83E661D67BB2}"/>
              </a:ext>
            </a:extLst>
          </p:cNvPr>
          <p:cNvSpPr txBox="1">
            <a:spLocks/>
          </p:cNvSpPr>
          <p:nvPr/>
        </p:nvSpPr>
        <p:spPr>
          <a:xfrm>
            <a:off x="1515789" y="2396905"/>
            <a:ext cx="8732859" cy="4756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tx1"/>
              </a:buClr>
              <a:buSzPct val="80000"/>
              <a:buFont typeface="Wingdings" panose="05000000000000000000" pitchFamily="2"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tx1"/>
              </a:buClr>
              <a:buSzPct val="80000"/>
              <a:buFont typeface="Wingdings" panose="05000000000000000000" pitchFamily="2"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tx1"/>
              </a:buClr>
              <a:buSzPct val="80000"/>
              <a:buFont typeface="Wingdings" panose="05000000000000000000" pitchFamily="2"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14350" indent="-514350" algn="ctr">
              <a:buFont typeface="+mj-lt"/>
              <a:buAutoNum type="arabicPeriod" startAt="2"/>
            </a:pPr>
            <a:r>
              <a:rPr lang="en-US" sz="2400" b="1" dirty="0"/>
              <a:t>SLOs should focus on academic standards.</a:t>
            </a:r>
          </a:p>
          <a:p>
            <a:pPr marL="514350" indent="-514350">
              <a:buFont typeface="+mj-lt"/>
              <a:buAutoNum type="alphaUcPeriod"/>
            </a:pPr>
            <a:endParaRPr lang="en-US" sz="1600" b="1" dirty="0"/>
          </a:p>
          <a:p>
            <a:pPr marL="0" indent="0" algn="ctr">
              <a:buNone/>
            </a:pPr>
            <a:r>
              <a:rPr lang="en-US" sz="2200" b="1" dirty="0"/>
              <a:t>For </a:t>
            </a:r>
            <a:r>
              <a:rPr lang="en-US" sz="2200" b="1" u="sng" dirty="0"/>
              <a:t>infrequent</a:t>
            </a:r>
            <a:r>
              <a:rPr lang="en-US" sz="2200" b="1" dirty="0"/>
              <a:t> instances when functional skills are addressed in an SLO, the skill(s) addressed should be:</a:t>
            </a:r>
          </a:p>
          <a:p>
            <a:pPr>
              <a:buFont typeface="Arial" panose="020B0604020202020204" pitchFamily="34" charset="0"/>
              <a:buChar char="•"/>
            </a:pPr>
            <a:r>
              <a:rPr lang="en-US" sz="2200" dirty="0"/>
              <a:t>critical to learning academic content</a:t>
            </a:r>
          </a:p>
          <a:p>
            <a:pPr>
              <a:buFont typeface="Arial" panose="020B0604020202020204" pitchFamily="34" charset="0"/>
              <a:buChar char="•"/>
            </a:pPr>
            <a:r>
              <a:rPr lang="en-US" sz="2200" dirty="0"/>
              <a:t>essential for showing what students know and/or can do related to the academic content</a:t>
            </a:r>
          </a:p>
          <a:p>
            <a:pPr>
              <a:buFont typeface="Arial" panose="020B0604020202020204" pitchFamily="34" charset="0"/>
              <a:buChar char="•"/>
            </a:pPr>
            <a:r>
              <a:rPr lang="en-US" sz="2200" dirty="0"/>
              <a:t>instructed and assessed within the context of content-based activities</a:t>
            </a:r>
          </a:p>
          <a:p>
            <a:pPr marL="0" indent="0">
              <a:buFont typeface="Wingdings" panose="05000000000000000000" pitchFamily="2" charset="2"/>
              <a:buNone/>
            </a:pPr>
            <a:endParaRPr lang="en-US" sz="2400" dirty="0"/>
          </a:p>
          <a:p>
            <a:endParaRPr lang="en-US" sz="2400" dirty="0"/>
          </a:p>
          <a:p>
            <a:pPr marL="1314450" lvl="3" indent="0">
              <a:buFont typeface="Wingdings" panose="05000000000000000000" pitchFamily="2" charset="2"/>
              <a:buNone/>
            </a:pPr>
            <a:endParaRPr lang="en-US" sz="2000" dirty="0"/>
          </a:p>
          <a:p>
            <a:pPr marL="914400" lvl="1" indent="-514350"/>
            <a:endParaRPr lang="en-US" sz="2800" dirty="0"/>
          </a:p>
          <a:p>
            <a:endParaRPr lang="en-US" sz="3200" dirty="0"/>
          </a:p>
        </p:txBody>
      </p:sp>
    </p:spTree>
    <p:extLst>
      <p:ext uri="{BB962C8B-B14F-4D97-AF65-F5344CB8AC3E}">
        <p14:creationId xmlns:p14="http://schemas.microsoft.com/office/powerpoint/2010/main" val="239136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SPED Law/ Guiding Principles</a:t>
            </a:r>
          </a:p>
        </p:txBody>
      </p:sp>
      <p:sp>
        <p:nvSpPr>
          <p:cNvPr id="4" name="Content Placeholder 2">
            <a:extLst>
              <a:ext uri="{FF2B5EF4-FFF2-40B4-BE49-F238E27FC236}">
                <a16:creationId xmlns:a16="http://schemas.microsoft.com/office/drawing/2014/main" id="{D847F564-98CF-73D0-E722-89C5D9644E7F}"/>
              </a:ext>
            </a:extLst>
          </p:cNvPr>
          <p:cNvSpPr>
            <a:spLocks noGrp="1"/>
          </p:cNvSpPr>
          <p:nvPr>
            <p:ph idx="1"/>
          </p:nvPr>
        </p:nvSpPr>
        <p:spPr>
          <a:xfrm>
            <a:off x="1861203" y="2505946"/>
            <a:ext cx="8732859" cy="4699637"/>
          </a:xfrm>
        </p:spPr>
        <p:txBody>
          <a:bodyPr>
            <a:normAutofit/>
          </a:bodyPr>
          <a:lstStyle/>
          <a:p>
            <a:pPr marL="514350" indent="-514350" algn="ctr">
              <a:buFont typeface="+mj-lt"/>
              <a:buAutoNum type="arabicPeriod" startAt="3"/>
            </a:pPr>
            <a:r>
              <a:rPr lang="en-US" sz="2400" b="1" dirty="0"/>
              <a:t>In co-teaching situations, general education and special education teachers are encouraged to collaborate to create SLOs.</a:t>
            </a:r>
          </a:p>
          <a:p>
            <a:pPr marL="514350" indent="-514350">
              <a:buAutoNum type="arabicPeriod" startAt="3"/>
            </a:pPr>
            <a:endParaRPr lang="en-US" sz="2400" b="0" dirty="0"/>
          </a:p>
          <a:p>
            <a:pPr marL="0" lvl="2" indent="0">
              <a:buNone/>
            </a:pPr>
            <a:endParaRPr lang="en-US" sz="2000" b="0" dirty="0"/>
          </a:p>
          <a:p>
            <a:pPr marL="914400" lvl="1" indent="-514350"/>
            <a:endParaRPr lang="en-US" sz="2800" b="0" dirty="0"/>
          </a:p>
          <a:p>
            <a:endParaRPr lang="en-US" sz="3200" dirty="0"/>
          </a:p>
        </p:txBody>
      </p:sp>
      <p:sp>
        <p:nvSpPr>
          <p:cNvPr id="5" name="TextBox 4">
            <a:extLst>
              <a:ext uri="{FF2B5EF4-FFF2-40B4-BE49-F238E27FC236}">
                <a16:creationId xmlns:a16="http://schemas.microsoft.com/office/drawing/2014/main" id="{0DE5750B-F5C5-5FD8-C039-39B08F396EAB}"/>
              </a:ext>
            </a:extLst>
          </p:cNvPr>
          <p:cNvSpPr txBox="1"/>
          <p:nvPr/>
        </p:nvSpPr>
        <p:spPr>
          <a:xfrm>
            <a:off x="4345591" y="4194602"/>
            <a:ext cx="3764082" cy="1508105"/>
          </a:xfrm>
          <a:prstGeom prst="rect">
            <a:avLst/>
          </a:prstGeom>
          <a:noFill/>
        </p:spPr>
        <p:txBody>
          <a:bodyPr wrap="square" rtlCol="0">
            <a:spAutoFit/>
          </a:bodyPr>
          <a:lstStyle/>
          <a:p>
            <a:pPr algn="ctr"/>
            <a:r>
              <a:rPr lang="en-US" sz="2000" b="1" u="sng" dirty="0"/>
              <a:t>Shared SLO</a:t>
            </a:r>
          </a:p>
          <a:p>
            <a:r>
              <a:rPr lang="en-US" dirty="0"/>
              <a:t>Both teachers share the diverse: </a:t>
            </a:r>
          </a:p>
          <a:p>
            <a:pPr marL="285750" indent="-285750">
              <a:buFontTx/>
              <a:buChar char="-"/>
            </a:pPr>
            <a:r>
              <a:rPr lang="en-US" dirty="0"/>
              <a:t>Population</a:t>
            </a:r>
          </a:p>
          <a:p>
            <a:pPr marL="285750" indent="-285750">
              <a:buFontTx/>
              <a:buChar char="-"/>
            </a:pPr>
            <a:r>
              <a:rPr lang="en-US" dirty="0"/>
              <a:t>baseline data</a:t>
            </a:r>
          </a:p>
          <a:p>
            <a:pPr marL="285750" indent="-285750">
              <a:buFontTx/>
              <a:buChar char="-"/>
            </a:pPr>
            <a:r>
              <a:rPr lang="en-US" dirty="0"/>
              <a:t>growth goals</a:t>
            </a:r>
          </a:p>
        </p:txBody>
      </p:sp>
      <p:pic>
        <p:nvPicPr>
          <p:cNvPr id="7" name="Picture 6" descr="Stock image of teacher">
            <a:extLst>
              <a:ext uri="{FF2B5EF4-FFF2-40B4-BE49-F238E27FC236}">
                <a16:creationId xmlns:a16="http://schemas.microsoft.com/office/drawing/2014/main" id="{75EA898F-88D2-0116-6BE3-EEBB7F1D302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952" r="15499"/>
          <a:stretch/>
        </p:blipFill>
        <p:spPr bwMode="auto">
          <a:xfrm>
            <a:off x="1803322" y="3978958"/>
            <a:ext cx="2114118" cy="190537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Stock image of teacher">
            <a:extLst>
              <a:ext uri="{FF2B5EF4-FFF2-40B4-BE49-F238E27FC236}">
                <a16:creationId xmlns:a16="http://schemas.microsoft.com/office/drawing/2014/main" id="{B155FB98-1798-B2A9-C2FB-1D8F7413D05F}"/>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3376" r="27003"/>
          <a:stretch/>
        </p:blipFill>
        <p:spPr bwMode="auto">
          <a:xfrm>
            <a:off x="7967325" y="3579203"/>
            <a:ext cx="1781467" cy="27389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SPED Law/ Guiding Principles</a:t>
            </a:r>
          </a:p>
        </p:txBody>
      </p:sp>
      <p:sp>
        <p:nvSpPr>
          <p:cNvPr id="9" name="Content Placeholder 2">
            <a:extLst>
              <a:ext uri="{FF2B5EF4-FFF2-40B4-BE49-F238E27FC236}">
                <a16:creationId xmlns:a16="http://schemas.microsoft.com/office/drawing/2014/main" id="{05C93319-FE89-2982-5B83-9C6147BA0A17}"/>
              </a:ext>
            </a:extLst>
          </p:cNvPr>
          <p:cNvSpPr>
            <a:spLocks noGrp="1"/>
          </p:cNvSpPr>
          <p:nvPr>
            <p:ph idx="1"/>
          </p:nvPr>
        </p:nvSpPr>
        <p:spPr>
          <a:xfrm>
            <a:off x="1155700" y="2603500"/>
            <a:ext cx="8824913" cy="3416300"/>
          </a:xfrm>
        </p:spPr>
        <p:txBody>
          <a:bodyPr>
            <a:normAutofit/>
          </a:bodyPr>
          <a:lstStyle/>
          <a:p>
            <a:pPr marL="514350" indent="-514350" algn="ctr">
              <a:buFont typeface="+mj-lt"/>
              <a:buAutoNum type="arabicPeriod" startAt="4"/>
            </a:pPr>
            <a:r>
              <a:rPr lang="en-US" sz="2400" b="1" dirty="0"/>
              <a:t>SLOs for special education teachers must reflect the diverse education settings found in the continuum of special education services.</a:t>
            </a:r>
          </a:p>
          <a:p>
            <a:pPr marL="0" lvl="2" indent="0">
              <a:buNone/>
            </a:pPr>
            <a:endParaRPr lang="en-US" b="1" dirty="0"/>
          </a:p>
          <a:p>
            <a:pPr marL="914400" lvl="1" indent="-514350"/>
            <a:endParaRPr lang="en-US" sz="2800" b="0" dirty="0"/>
          </a:p>
          <a:p>
            <a:endParaRPr lang="en-US" sz="3200" dirty="0"/>
          </a:p>
        </p:txBody>
      </p:sp>
      <p:pic>
        <p:nvPicPr>
          <p:cNvPr id="10" name="Picture 9" descr="ARSD 24:05:28:02 Continuum of alternative placements. Alternative placements which must be made available include the following:&#10;&#10; &#10;&#10;          (1)  Regular educational programs with modification;&#10;&#10;          (2)  Resource rooms;&#10;&#10;          (3)  Self-contained programs;&#10;&#10;          (4)  Separate day school programs;&#10;&#10;          (5)  Residential school programs;&#10;&#10;          (6)  Home and hospital programs; and&#10;&#10;          (7)  Other settings.&#10;&#10; &#10;&#10;          For each of the programs listed in this section, the IEP team shall determine the extent to which related services are required in order for the child to benefit from the program. The length of the school day must be equal in duration to that of a regular public school day unless an adjusted school day is required to meet the individual needs of the child. The IEP team shall provide for supplementary services, such as resource room or itinerant instruction, to be provided in conjunction with regular class placement, as applicable.&#10;&#10; &#10;&#10;          In those cases where placement is made in a separate day school program or residential school program, the district may abide by the school term of the facility in which the child is placed based on the individual needs of the child.&#10;&#10; &#10;&#10;          Source: 16 SDR 41, effective September 7, 1989; 20 SDR 33, effective September 8, 1993; 23 SDR 31, effective September 8, 1996; 26 SDR 150, effective May 22, 2000; 33 SDR 236, effective July 5, 2007.&#10;&#10;          General Authority: SDCL 13-37-1.1.&#10;&#10;          Law Implemented: SDCL 13-37-1.1.">
            <a:extLst>
              <a:ext uri="{FF2B5EF4-FFF2-40B4-BE49-F238E27FC236}">
                <a16:creationId xmlns:a16="http://schemas.microsoft.com/office/drawing/2014/main" id="{1C44211D-B95B-3EE6-F486-2652F31385B2}"/>
              </a:ext>
            </a:extLst>
          </p:cNvPr>
          <p:cNvPicPr>
            <a:picLocks noChangeAspect="1"/>
          </p:cNvPicPr>
          <p:nvPr/>
        </p:nvPicPr>
        <p:blipFill>
          <a:blip r:embed="rId3"/>
          <a:stretch>
            <a:fillRect/>
          </a:stretch>
        </p:blipFill>
        <p:spPr>
          <a:xfrm>
            <a:off x="1550724" y="3763962"/>
            <a:ext cx="9144000" cy="2411319"/>
          </a:xfrm>
          <a:prstGeom prst="rect">
            <a:avLst/>
          </a:prstGeom>
        </p:spPr>
      </p:pic>
    </p:spTree>
    <p:extLst>
      <p:ext uri="{BB962C8B-B14F-4D97-AF65-F5344CB8AC3E}">
        <p14:creationId xmlns:p14="http://schemas.microsoft.com/office/powerpoint/2010/main" val="32510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SPED Law/ Guiding Principles</a:t>
            </a:r>
          </a:p>
        </p:txBody>
      </p:sp>
      <p:sp>
        <p:nvSpPr>
          <p:cNvPr id="9" name="Content Placeholder 2">
            <a:extLst>
              <a:ext uri="{FF2B5EF4-FFF2-40B4-BE49-F238E27FC236}">
                <a16:creationId xmlns:a16="http://schemas.microsoft.com/office/drawing/2014/main" id="{05C93319-FE89-2982-5B83-9C6147BA0A17}"/>
              </a:ext>
            </a:extLst>
          </p:cNvPr>
          <p:cNvSpPr>
            <a:spLocks noGrp="1"/>
          </p:cNvSpPr>
          <p:nvPr>
            <p:ph idx="1"/>
          </p:nvPr>
        </p:nvSpPr>
        <p:spPr>
          <a:xfrm>
            <a:off x="1155700" y="2603500"/>
            <a:ext cx="8824913" cy="3416300"/>
          </a:xfrm>
        </p:spPr>
        <p:txBody>
          <a:bodyPr>
            <a:normAutofit/>
          </a:bodyPr>
          <a:lstStyle/>
          <a:p>
            <a:pPr marL="514350" indent="-514350" algn="ctr">
              <a:buFont typeface="+mj-lt"/>
              <a:buAutoNum type="arabicPeriod" startAt="4"/>
            </a:pPr>
            <a:r>
              <a:rPr lang="en-US" sz="2400" b="1" dirty="0"/>
              <a:t>SLOs for special education teachers must reflect the diverse education settings found in the continuum of special education services.</a:t>
            </a:r>
          </a:p>
          <a:p>
            <a:pPr marL="0" lvl="2" indent="0">
              <a:buNone/>
            </a:pPr>
            <a:endParaRPr lang="en-US" b="1" dirty="0"/>
          </a:p>
          <a:p>
            <a:pPr marL="914400" lvl="1" indent="-514350"/>
            <a:endParaRPr lang="en-US" sz="2800" b="0" dirty="0"/>
          </a:p>
          <a:p>
            <a:endParaRPr lang="en-US" sz="3200" dirty="0"/>
          </a:p>
        </p:txBody>
      </p:sp>
      <p:graphicFrame>
        <p:nvGraphicFramePr>
          <p:cNvPr id="3" name="Diagram 2" descr="&quot;Your SLO&quot; (arrow pointing to) &quot;Your Instruction&quot; (arrow pointing to) &quot;Your Impact on Student Growth&quot;">
            <a:extLst>
              <a:ext uri="{FF2B5EF4-FFF2-40B4-BE49-F238E27FC236}">
                <a16:creationId xmlns:a16="http://schemas.microsoft.com/office/drawing/2014/main" id="{FF67ACDA-7E04-79CD-A647-0993318CAC26}"/>
              </a:ext>
            </a:extLst>
          </p:cNvPr>
          <p:cNvGraphicFramePr/>
          <p:nvPr>
            <p:extLst>
              <p:ext uri="{D42A27DB-BD31-4B8C-83A1-F6EECF244321}">
                <p14:modId xmlns:p14="http://schemas.microsoft.com/office/powerpoint/2010/main" val="3126718319"/>
              </p:ext>
            </p:extLst>
          </p:nvPr>
        </p:nvGraphicFramePr>
        <p:xfrm>
          <a:off x="534769" y="2273001"/>
          <a:ext cx="8367701" cy="463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19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D3FB-A69A-46BE-CB45-F5163306C1EA}"/>
              </a:ext>
            </a:extLst>
          </p:cNvPr>
          <p:cNvSpPr>
            <a:spLocks noGrp="1"/>
          </p:cNvSpPr>
          <p:nvPr>
            <p:ph type="title"/>
          </p:nvPr>
        </p:nvSpPr>
        <p:spPr/>
        <p:txBody>
          <a:bodyPr/>
          <a:lstStyle/>
          <a:p>
            <a:r>
              <a:rPr lang="en-US" dirty="0"/>
              <a:t>Content Overview</a:t>
            </a:r>
          </a:p>
        </p:txBody>
      </p:sp>
      <p:sp>
        <p:nvSpPr>
          <p:cNvPr id="3" name="Content Placeholder 2">
            <a:extLst>
              <a:ext uri="{FF2B5EF4-FFF2-40B4-BE49-F238E27FC236}">
                <a16:creationId xmlns:a16="http://schemas.microsoft.com/office/drawing/2014/main" id="{61965545-8968-C34B-B74E-5592409B368A}"/>
              </a:ext>
            </a:extLst>
          </p:cNvPr>
          <p:cNvSpPr>
            <a:spLocks noGrp="1"/>
          </p:cNvSpPr>
          <p:nvPr>
            <p:ph idx="1"/>
          </p:nvPr>
        </p:nvSpPr>
        <p:spPr/>
        <p:txBody>
          <a:bodyPr/>
          <a:lstStyle/>
          <a:p>
            <a:pPr>
              <a:buFont typeface="Arial" panose="020B0604020202020204" pitchFamily="34" charset="0"/>
              <a:buChar char="•"/>
            </a:pPr>
            <a:r>
              <a:rPr lang="en-US" sz="2800" dirty="0"/>
              <a:t>Review of Teacher Effectiveness System for ALL teachers</a:t>
            </a:r>
          </a:p>
          <a:p>
            <a:pPr>
              <a:buFont typeface="Arial" panose="020B0604020202020204" pitchFamily="34" charset="0"/>
              <a:buChar char="•"/>
            </a:pPr>
            <a:endParaRPr lang="en-US" sz="2800" dirty="0"/>
          </a:p>
          <a:p>
            <a:pPr>
              <a:buFont typeface="Arial" panose="020B0604020202020204" pitchFamily="34" charset="0"/>
              <a:buChar char="•"/>
            </a:pPr>
            <a:r>
              <a:rPr lang="en-US" sz="2800" dirty="0"/>
              <a:t>Special Education Law Considerations</a:t>
            </a:r>
          </a:p>
          <a:p>
            <a:pPr>
              <a:buFont typeface="Arial" panose="020B0604020202020204" pitchFamily="34" charset="0"/>
              <a:buChar char="•"/>
            </a:pPr>
            <a:endParaRPr lang="en-US" sz="2800" dirty="0"/>
          </a:p>
          <a:p>
            <a:pPr>
              <a:buFont typeface="Arial" panose="020B0604020202020204" pitchFamily="34" charset="0"/>
              <a:buChar char="•"/>
            </a:pPr>
            <a:r>
              <a:rPr lang="en-US" sz="2800" dirty="0"/>
              <a:t>SLO Process Guide</a:t>
            </a:r>
          </a:p>
          <a:p>
            <a:pPr marL="457200" lvl="1" indent="0">
              <a:buNone/>
            </a:pPr>
            <a:r>
              <a:rPr lang="en-US" sz="2400" dirty="0"/>
              <a:t>- If possible, have a copy of your most recent SLO</a:t>
            </a:r>
          </a:p>
          <a:p>
            <a:endParaRPr lang="en-US" dirty="0"/>
          </a:p>
        </p:txBody>
      </p:sp>
    </p:spTree>
    <p:extLst>
      <p:ext uri="{BB962C8B-B14F-4D97-AF65-F5344CB8AC3E}">
        <p14:creationId xmlns:p14="http://schemas.microsoft.com/office/powerpoint/2010/main" val="106070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797213"/>
            <a:ext cx="8825658" cy="2677648"/>
          </a:xfrm>
        </p:spPr>
        <p:txBody>
          <a:bodyPr/>
          <a:lstStyle/>
          <a:p>
            <a:pPr algn="ctr"/>
            <a:r>
              <a:rPr lang="en-US" dirty="0">
                <a:effectLst>
                  <a:outerShdw blurRad="38100" dist="38100" dir="2700000" algn="tl">
                    <a:srgbClr val="000000">
                      <a:alpha val="43137"/>
                    </a:srgbClr>
                  </a:outerShdw>
                </a:effectLst>
              </a:rPr>
              <a:t>SLO Process Guide –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What’s different for special educators?</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1351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SLO Process Guide </a:t>
            </a:r>
          </a:p>
        </p:txBody>
      </p:sp>
      <p:pic>
        <p:nvPicPr>
          <p:cNvPr id="6" name="Picture 5" descr="STUDENT LEARNING OBJECTIVE PROCESS GUIDE&#10;Teacher, School, and Evaluator &#10;Step One: SLO Development &#10;Prioritize Learning Content: &#10;Identify standards and content. &#10;What is the most important learning that needs to occur during the instructional period? Specify which standard(s) the SLO addresses and Identify the specific data source or trend data used.  (1a)Identify the Student Population: &#10;Describe the context of the class&#10;How many students are addressed by the SLO? Detail any characteristics or special learning circumstances of the class(es). (1b, 1c)Interval of Instruction: &#10;Specify the time frame in which growth with be measured. &#10;What is the time period in which student growth is expected to occur? Identify the length of the course or provide rationale for an time period that is less than the full length of the course. ">
            <a:extLst>
              <a:ext uri="{FF2B5EF4-FFF2-40B4-BE49-F238E27FC236}">
                <a16:creationId xmlns:a16="http://schemas.microsoft.com/office/drawing/2014/main" id="{625CA590-00A1-6685-E210-ABCAB3ABF5B8}"/>
              </a:ext>
            </a:extLst>
          </p:cNvPr>
          <p:cNvPicPr>
            <a:picLocks noChangeAspect="1"/>
          </p:cNvPicPr>
          <p:nvPr/>
        </p:nvPicPr>
        <p:blipFill>
          <a:blip r:embed="rId3"/>
          <a:stretch>
            <a:fillRect/>
          </a:stretch>
        </p:blipFill>
        <p:spPr>
          <a:xfrm>
            <a:off x="3223050" y="1680632"/>
            <a:ext cx="6107220" cy="4920558"/>
          </a:xfrm>
          <a:prstGeom prst="rect">
            <a:avLst/>
          </a:prstGeom>
          <a:ln>
            <a:solidFill>
              <a:srgbClr val="000000"/>
            </a:solidFill>
          </a:ln>
        </p:spPr>
      </p:pic>
    </p:spTree>
    <p:extLst>
      <p:ext uri="{BB962C8B-B14F-4D97-AF65-F5344CB8AC3E}">
        <p14:creationId xmlns:p14="http://schemas.microsoft.com/office/powerpoint/2010/main" val="161550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Before You Begin</a:t>
            </a:r>
          </a:p>
        </p:txBody>
      </p:sp>
      <p:sp>
        <p:nvSpPr>
          <p:cNvPr id="4" name="TextBox 3">
            <a:extLst>
              <a:ext uri="{FF2B5EF4-FFF2-40B4-BE49-F238E27FC236}">
                <a16:creationId xmlns:a16="http://schemas.microsoft.com/office/drawing/2014/main" id="{D2D2E4B7-1248-0620-70C6-37968B6CC6B7}"/>
              </a:ext>
            </a:extLst>
          </p:cNvPr>
          <p:cNvSpPr txBox="1"/>
          <p:nvPr/>
        </p:nvSpPr>
        <p:spPr>
          <a:xfrm>
            <a:off x="1154954" y="2281721"/>
            <a:ext cx="8939660" cy="4154984"/>
          </a:xfrm>
          <a:prstGeom prst="rect">
            <a:avLst/>
          </a:prstGeom>
          <a:noFill/>
        </p:spPr>
        <p:txBody>
          <a:bodyPr wrap="square">
            <a:spAutoFit/>
          </a:bodyPr>
          <a:lstStyle/>
          <a:p>
            <a:pPr marL="285750" indent="-285750">
              <a:buFont typeface="Arial" panose="020B0604020202020204" pitchFamily="34" charset="0"/>
              <a:buChar char="•"/>
            </a:pPr>
            <a:r>
              <a:rPr lang="en-US" sz="2200" b="1" dirty="0"/>
              <a:t>Review summative data to identify an area of need</a:t>
            </a:r>
          </a:p>
          <a:p>
            <a:pPr lvl="1"/>
            <a:r>
              <a:rPr lang="en-US" sz="2200" dirty="0"/>
              <a:t>- South Dakota ELA/Math Content Assessment</a:t>
            </a:r>
          </a:p>
          <a:p>
            <a:pPr lvl="1"/>
            <a:r>
              <a:rPr lang="en-US" sz="2200" dirty="0"/>
              <a:t>- South Dakota Science Assessment</a:t>
            </a:r>
          </a:p>
          <a:p>
            <a:pPr lvl="1"/>
            <a:r>
              <a:rPr lang="en-US" sz="2200" dirty="0"/>
              <a:t>- Alternative Assessment</a:t>
            </a:r>
          </a:p>
          <a:p>
            <a:pPr lvl="1"/>
            <a:r>
              <a:rPr lang="en-US" sz="2200" dirty="0"/>
              <a:t>- Functional Assessment</a:t>
            </a:r>
          </a:p>
          <a:p>
            <a:pPr marL="742950" lvl="1"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b="1" dirty="0"/>
              <a:t>Identify your target group of students</a:t>
            </a:r>
          </a:p>
          <a:p>
            <a:pPr lvl="1"/>
            <a:r>
              <a:rPr lang="en-US" sz="2200" dirty="0"/>
              <a:t>- May be one or more students</a:t>
            </a:r>
          </a:p>
          <a:p>
            <a:pPr lvl="1"/>
            <a:r>
              <a:rPr lang="en-US" sz="2200" dirty="0"/>
              <a:t>- Similar IEP goals</a:t>
            </a:r>
          </a:p>
          <a:p>
            <a:pPr lvl="1"/>
            <a:r>
              <a:rPr lang="en-US" sz="2200" dirty="0"/>
              <a:t>- Similar skill needs</a:t>
            </a:r>
          </a:p>
          <a:p>
            <a:pPr lvl="1"/>
            <a:r>
              <a:rPr lang="en-US" sz="2200" dirty="0"/>
              <a:t>- Group shared with classroom teacher</a:t>
            </a:r>
          </a:p>
          <a:p>
            <a:pPr lvl="1"/>
            <a:r>
              <a:rPr lang="en-US" sz="2200" dirty="0"/>
              <a:t>- Students may or may not be in the same grade / classroom</a:t>
            </a:r>
          </a:p>
        </p:txBody>
      </p:sp>
    </p:spTree>
    <p:extLst>
      <p:ext uri="{BB962C8B-B14F-4D97-AF65-F5344CB8AC3E}">
        <p14:creationId xmlns:p14="http://schemas.microsoft.com/office/powerpoint/2010/main" val="156397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Prioritizing Learning Content </a:t>
            </a:r>
          </a:p>
        </p:txBody>
      </p:sp>
      <p:graphicFrame>
        <p:nvGraphicFramePr>
          <p:cNvPr id="3" name="Table 2">
            <a:extLst>
              <a:ext uri="{FF2B5EF4-FFF2-40B4-BE49-F238E27FC236}">
                <a16:creationId xmlns:a16="http://schemas.microsoft.com/office/drawing/2014/main" id="{F9A7BF57-538F-7990-FAE9-4C4082C5B415}"/>
              </a:ext>
            </a:extLst>
          </p:cNvPr>
          <p:cNvGraphicFramePr>
            <a:graphicFrameLocks noGrp="1"/>
          </p:cNvGraphicFramePr>
          <p:nvPr>
            <p:extLst>
              <p:ext uri="{D42A27DB-BD31-4B8C-83A1-F6EECF244321}">
                <p14:modId xmlns:p14="http://schemas.microsoft.com/office/powerpoint/2010/main" val="3755794317"/>
              </p:ext>
            </p:extLst>
          </p:nvPr>
        </p:nvGraphicFramePr>
        <p:xfrm>
          <a:off x="1154954" y="2586789"/>
          <a:ext cx="8534400" cy="370332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Prioritize Learning Content:</a:t>
                      </a:r>
                    </a:p>
                    <a:p>
                      <a:r>
                        <a:rPr lang="en-US" b="0" i="1" dirty="0"/>
                        <a:t>Identify</a:t>
                      </a:r>
                      <a:r>
                        <a:rPr lang="en-US" b="0" i="1" baseline="0" dirty="0"/>
                        <a:t> standards and content.</a:t>
                      </a:r>
                      <a:endParaRPr lang="en-US" b="0" i="1" dirty="0"/>
                    </a:p>
                  </a:txBody>
                  <a:tcPr/>
                </a:tc>
                <a:tc>
                  <a:txBody>
                    <a:bodyPr/>
                    <a:lstStyle/>
                    <a:p>
                      <a:r>
                        <a:rPr lang="en-US" sz="1800" b="1" i="1" kern="1200" dirty="0">
                          <a:solidFill>
                            <a:schemeClr val="tx1"/>
                          </a:solidFill>
                          <a:effectLst/>
                          <a:latin typeface="+mn-lt"/>
                          <a:ea typeface="+mn-ea"/>
                          <a:cs typeface="+mn-cs"/>
                        </a:rPr>
                        <a:t>What is the most important learning that needs to occur during the instructional period? Specify which standard(s) the SLO addresses and Identify the specific data source or trend data used.  (1a)</a:t>
                      </a:r>
                      <a:r>
                        <a:rPr lang="en-US" dirty="0">
                          <a:effectLst/>
                        </a:rPr>
                        <a:t>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SOUTH DAKOTA STANDARDS FOR YOUR STUDENTS’ GRADE LEVEL(s)</a:t>
                      </a:r>
                    </a:p>
                    <a:p>
                      <a:endParaRPr lang="en-US" sz="2400" b="1" dirty="0">
                        <a:solidFill>
                          <a:srgbClr val="FF0000"/>
                        </a:solidFill>
                      </a:endParaRPr>
                    </a:p>
                    <a:p>
                      <a:r>
                        <a:rPr lang="en-US" sz="2400" b="1" dirty="0">
                          <a:solidFill>
                            <a:srgbClr val="FF0000"/>
                          </a:solidFill>
                        </a:rPr>
                        <a:t>CORE CONTENT CONNECTORS (if applicable)</a:t>
                      </a:r>
                    </a:p>
                    <a:p>
                      <a:endParaRPr lang="en-US" sz="2400" b="1" dirty="0">
                        <a:solidFill>
                          <a:srgbClr val="FF0000"/>
                        </a:solidFill>
                      </a:endParaRPr>
                    </a:p>
                    <a:p>
                      <a:r>
                        <a:rPr lang="en-US" sz="2400" b="1" dirty="0">
                          <a:solidFill>
                            <a:srgbClr val="FF0000"/>
                          </a:solidFill>
                        </a:rPr>
                        <a:t>DATA SOURCES USED</a:t>
                      </a:r>
                    </a:p>
                    <a:p>
                      <a:endParaRPr lang="en-US" dirty="0"/>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127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Identify Student Population </a:t>
            </a:r>
          </a:p>
        </p:txBody>
      </p:sp>
      <p:graphicFrame>
        <p:nvGraphicFramePr>
          <p:cNvPr id="4" name="Table 3">
            <a:extLst>
              <a:ext uri="{FF2B5EF4-FFF2-40B4-BE49-F238E27FC236}">
                <a16:creationId xmlns:a16="http://schemas.microsoft.com/office/drawing/2014/main" id="{BF09FEBD-3FAC-4378-5435-2F8AE1554411}"/>
              </a:ext>
            </a:extLst>
          </p:cNvPr>
          <p:cNvGraphicFramePr>
            <a:graphicFrameLocks noGrp="1"/>
          </p:cNvGraphicFramePr>
          <p:nvPr>
            <p:extLst>
              <p:ext uri="{D42A27DB-BD31-4B8C-83A1-F6EECF244321}">
                <p14:modId xmlns:p14="http://schemas.microsoft.com/office/powerpoint/2010/main" val="2690397776"/>
              </p:ext>
            </p:extLst>
          </p:nvPr>
        </p:nvGraphicFramePr>
        <p:xfrm>
          <a:off x="1154954" y="2412065"/>
          <a:ext cx="8534400" cy="4160520"/>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sz="1800" b="1" i="1" kern="1200" dirty="0">
                          <a:solidFill>
                            <a:schemeClr val="tx1"/>
                          </a:solidFill>
                          <a:effectLst/>
                          <a:latin typeface="+mn-lt"/>
                          <a:ea typeface="+mn-ea"/>
                          <a:cs typeface="+mn-cs"/>
                        </a:rPr>
                        <a:t>Identify the Student Population: </a:t>
                      </a:r>
                      <a:endParaRPr lang="en-US" sz="1800" b="1" kern="1200" dirty="0">
                        <a:solidFill>
                          <a:schemeClr val="tx1"/>
                        </a:solidFill>
                        <a:effectLst/>
                        <a:latin typeface="+mn-lt"/>
                        <a:ea typeface="+mn-ea"/>
                        <a:cs typeface="+mn-cs"/>
                      </a:endParaRPr>
                    </a:p>
                    <a:p>
                      <a:r>
                        <a:rPr lang="en-US" sz="1800" b="1" i="1" kern="1200" dirty="0">
                          <a:solidFill>
                            <a:schemeClr val="tx1"/>
                          </a:solidFill>
                          <a:effectLst/>
                          <a:latin typeface="+mn-lt"/>
                          <a:ea typeface="+mn-ea"/>
                          <a:cs typeface="+mn-cs"/>
                        </a:rPr>
                        <a:t>Describe the context of the class.</a:t>
                      </a:r>
                      <a:r>
                        <a:rPr lang="en-US" dirty="0">
                          <a:effectLst/>
                        </a:rPr>
                        <a:t> </a:t>
                      </a:r>
                      <a:endParaRPr lang="en-US" b="0" i="1" dirty="0"/>
                    </a:p>
                  </a:txBody>
                  <a:tcPr/>
                </a:tc>
                <a:tc>
                  <a:txBody>
                    <a:bodyPr/>
                    <a:lstStyle/>
                    <a:p>
                      <a:r>
                        <a:rPr lang="en-US" sz="1800" b="1" i="1" kern="1200" dirty="0">
                          <a:solidFill>
                            <a:schemeClr val="tx1"/>
                          </a:solidFill>
                          <a:effectLst/>
                          <a:latin typeface="+mn-lt"/>
                          <a:ea typeface="+mn-ea"/>
                          <a:cs typeface="+mn-cs"/>
                        </a:rPr>
                        <a:t>How many students are addressed by the SLO? Detail any characteristics or special learning circumstances of the class(</a:t>
                      </a:r>
                      <a:r>
                        <a:rPr lang="en-US" sz="1800" b="1" i="1" kern="1200" dirty="0" err="1">
                          <a:solidFill>
                            <a:schemeClr val="tx1"/>
                          </a:solidFill>
                          <a:effectLst/>
                          <a:latin typeface="+mn-lt"/>
                          <a:ea typeface="+mn-ea"/>
                          <a:cs typeface="+mn-cs"/>
                        </a:rPr>
                        <a:t>es</a:t>
                      </a:r>
                      <a:r>
                        <a:rPr lang="en-US" sz="1800" b="1" i="1" kern="1200" dirty="0">
                          <a:solidFill>
                            <a:schemeClr val="tx1"/>
                          </a:solidFill>
                          <a:effectLst/>
                          <a:latin typeface="+mn-lt"/>
                          <a:ea typeface="+mn-ea"/>
                          <a:cs typeface="+mn-cs"/>
                        </a:rPr>
                        <a:t>).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SHARED</a:t>
                      </a:r>
                      <a:r>
                        <a:rPr lang="en-US" sz="2400" b="1" baseline="0" dirty="0">
                          <a:solidFill>
                            <a:srgbClr val="FF0000"/>
                          </a:solidFill>
                        </a:rPr>
                        <a:t> – WHOLE CLASS</a:t>
                      </a:r>
                    </a:p>
                    <a:p>
                      <a:r>
                        <a:rPr lang="en-US" sz="2400" b="1" baseline="0" dirty="0">
                          <a:solidFill>
                            <a:srgbClr val="FF0000"/>
                          </a:solidFill>
                        </a:rPr>
                        <a:t>INDIVIDUAL – YOUR STUDENTS</a:t>
                      </a:r>
                    </a:p>
                    <a:p>
                      <a:endParaRPr lang="en-US" sz="2400" b="1" baseline="0" dirty="0">
                        <a:solidFill>
                          <a:srgbClr val="FF0000"/>
                        </a:solidFill>
                      </a:endParaRPr>
                    </a:p>
                    <a:p>
                      <a:pPr marL="342900" indent="-342900">
                        <a:buFont typeface="Arial"/>
                        <a:buChar char="•"/>
                      </a:pPr>
                      <a:r>
                        <a:rPr lang="en-US" sz="2400" b="1" baseline="0" dirty="0">
                          <a:solidFill>
                            <a:srgbClr val="FF0000"/>
                          </a:solidFill>
                        </a:rPr>
                        <a:t>Accommodations/Modifications</a:t>
                      </a:r>
                    </a:p>
                    <a:p>
                      <a:pPr marL="342900" indent="-342900">
                        <a:buFont typeface="Arial"/>
                        <a:buChar char="•"/>
                      </a:pPr>
                      <a:r>
                        <a:rPr lang="en-US" sz="2400" b="1" baseline="0" dirty="0">
                          <a:solidFill>
                            <a:srgbClr val="FF0000"/>
                          </a:solidFill>
                        </a:rPr>
                        <a:t>LRE placement</a:t>
                      </a:r>
                    </a:p>
                    <a:p>
                      <a:pPr marL="342900" indent="-342900">
                        <a:buFont typeface="Arial"/>
                        <a:buChar char="•"/>
                      </a:pPr>
                      <a:r>
                        <a:rPr lang="en-US" sz="2400" b="1" baseline="0" dirty="0">
                          <a:solidFill>
                            <a:srgbClr val="FF0000"/>
                          </a:solidFill>
                        </a:rPr>
                        <a:t>Socio-economic status</a:t>
                      </a:r>
                    </a:p>
                    <a:p>
                      <a:pPr marL="342900" indent="-342900">
                        <a:buFont typeface="Arial"/>
                        <a:buChar char="•"/>
                      </a:pPr>
                      <a:r>
                        <a:rPr lang="en-US" sz="2400" b="1" baseline="0" dirty="0">
                          <a:solidFill>
                            <a:srgbClr val="FF0000"/>
                          </a:solidFill>
                        </a:rPr>
                        <a:t>Gender</a:t>
                      </a:r>
                    </a:p>
                    <a:p>
                      <a:pPr marL="342900" indent="-342900">
                        <a:buFont typeface="Arial"/>
                        <a:buChar char="•"/>
                      </a:pPr>
                      <a:r>
                        <a:rPr lang="en-US" sz="2400" b="1" baseline="0" dirty="0">
                          <a:solidFill>
                            <a:srgbClr val="FF0000"/>
                          </a:solidFill>
                        </a:rPr>
                        <a:t>Language proficiency</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354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Interval of Instruction </a:t>
            </a:r>
          </a:p>
        </p:txBody>
      </p:sp>
      <p:graphicFrame>
        <p:nvGraphicFramePr>
          <p:cNvPr id="3" name="Table 2">
            <a:extLst>
              <a:ext uri="{FF2B5EF4-FFF2-40B4-BE49-F238E27FC236}">
                <a16:creationId xmlns:a16="http://schemas.microsoft.com/office/drawing/2014/main" id="{9D45B330-AD47-BB0B-EE12-AFF8BA109C36}"/>
              </a:ext>
            </a:extLst>
          </p:cNvPr>
          <p:cNvGraphicFramePr>
            <a:graphicFrameLocks noGrp="1"/>
          </p:cNvGraphicFramePr>
          <p:nvPr>
            <p:extLst>
              <p:ext uri="{D42A27DB-BD31-4B8C-83A1-F6EECF244321}">
                <p14:modId xmlns:p14="http://schemas.microsoft.com/office/powerpoint/2010/main" val="629528152"/>
              </p:ext>
            </p:extLst>
          </p:nvPr>
        </p:nvGraphicFramePr>
        <p:xfrm>
          <a:off x="1855524" y="2762046"/>
          <a:ext cx="8534400" cy="2731169"/>
        </p:xfrm>
        <a:graphic>
          <a:graphicData uri="http://schemas.openxmlformats.org/drawingml/2006/table">
            <a:tbl>
              <a:tblPr firstRow="1" bandRow="1">
                <a:tableStyleId>{616DA210-FB5B-4158-B5E0-FEB733F419BA}</a:tableStyleId>
              </a:tblPr>
              <a:tblGrid>
                <a:gridCol w="1676400">
                  <a:extLst>
                    <a:ext uri="{9D8B030D-6E8A-4147-A177-3AD203B41FA5}">
                      <a16:colId xmlns:a16="http://schemas.microsoft.com/office/drawing/2014/main" val="20000"/>
                    </a:ext>
                  </a:extLst>
                </a:gridCol>
                <a:gridCol w="6858000">
                  <a:extLst>
                    <a:ext uri="{9D8B030D-6E8A-4147-A177-3AD203B41FA5}">
                      <a16:colId xmlns:a16="http://schemas.microsoft.com/office/drawing/2014/main" val="20001"/>
                    </a:ext>
                  </a:extLst>
                </a:gridCol>
              </a:tblGrid>
              <a:tr h="1143000">
                <a:tc rowSpan="2">
                  <a:txBody>
                    <a:bodyPr/>
                    <a:lstStyle/>
                    <a:p>
                      <a:r>
                        <a:rPr lang="en-US" dirty="0"/>
                        <a:t>Interval of Instruction:</a:t>
                      </a:r>
                    </a:p>
                    <a:p>
                      <a:r>
                        <a:rPr lang="en-US" b="0" i="1" dirty="0"/>
                        <a:t>Specify the time frame in which growth will </a:t>
                      </a:r>
                    </a:p>
                  </a:txBody>
                  <a:tcPr/>
                </a:tc>
                <a:tc>
                  <a:txBody>
                    <a:bodyPr/>
                    <a:lstStyle/>
                    <a:p>
                      <a:r>
                        <a:rPr lang="en-US" sz="1800" b="1" i="1" kern="1200" dirty="0">
                          <a:solidFill>
                            <a:schemeClr val="tx1"/>
                          </a:solidFill>
                          <a:effectLst/>
                          <a:latin typeface="+mn-lt"/>
                          <a:ea typeface="+mn-ea"/>
                          <a:cs typeface="+mn-cs"/>
                        </a:rPr>
                        <a:t>What is the time period in which</a:t>
                      </a:r>
                      <a:r>
                        <a:rPr lang="en-US" sz="1800" b="1" i="1" kern="1200" baseline="0" dirty="0">
                          <a:solidFill>
                            <a:schemeClr val="tx1"/>
                          </a:solidFill>
                          <a:effectLst/>
                          <a:latin typeface="+mn-lt"/>
                          <a:ea typeface="+mn-ea"/>
                          <a:cs typeface="+mn-cs"/>
                        </a:rPr>
                        <a:t> student growth is expected to occur?  Identify the length of the course or provide rationale for a time period that is less than the full length of the course.  </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SCHOOL YEAR</a:t>
                      </a:r>
                    </a:p>
                    <a:p>
                      <a:endParaRPr lang="en-US" sz="2400" b="1" dirty="0">
                        <a:solidFill>
                          <a:srgbClr val="FF0000"/>
                        </a:solidFill>
                      </a:endParaRPr>
                    </a:p>
                    <a:p>
                      <a:r>
                        <a:rPr lang="en-US" sz="2400" b="1" dirty="0">
                          <a:solidFill>
                            <a:srgbClr val="FF0000"/>
                          </a:solidFill>
                        </a:rPr>
                        <a:t>SEMESTER</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8771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Analyze Data &amp; Develop Baseline </a:t>
            </a:r>
          </a:p>
        </p:txBody>
      </p:sp>
      <p:graphicFrame>
        <p:nvGraphicFramePr>
          <p:cNvPr id="4" name="Table 3">
            <a:extLst>
              <a:ext uri="{FF2B5EF4-FFF2-40B4-BE49-F238E27FC236}">
                <a16:creationId xmlns:a16="http://schemas.microsoft.com/office/drawing/2014/main" id="{5EE63D0C-84E2-F9F1-4F04-5E799236B80E}"/>
              </a:ext>
            </a:extLst>
          </p:cNvPr>
          <p:cNvGraphicFramePr>
            <a:graphicFrameLocks noGrp="1"/>
          </p:cNvGraphicFramePr>
          <p:nvPr>
            <p:extLst>
              <p:ext uri="{D42A27DB-BD31-4B8C-83A1-F6EECF244321}">
                <p14:modId xmlns:p14="http://schemas.microsoft.com/office/powerpoint/2010/main" val="1175595578"/>
              </p:ext>
            </p:extLst>
          </p:nvPr>
        </p:nvGraphicFramePr>
        <p:xfrm>
          <a:off x="1508911" y="2368877"/>
          <a:ext cx="8534400" cy="379476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143000">
                <a:tc rowSpan="2">
                  <a:txBody>
                    <a:bodyPr/>
                    <a:lstStyle/>
                    <a:p>
                      <a:r>
                        <a:rPr lang="en-US" dirty="0"/>
                        <a:t>Analyze Data and Develop Baseline:</a:t>
                      </a:r>
                    </a:p>
                    <a:p>
                      <a:r>
                        <a:rPr lang="en-US" b="0" i="1" dirty="0"/>
                        <a:t>Detail</a:t>
                      </a:r>
                      <a:r>
                        <a:rPr lang="en-US" b="0" i="1" baseline="0" dirty="0"/>
                        <a:t> student understanding of the content at the beginning of the instructional period.  </a:t>
                      </a:r>
                      <a:endParaRPr lang="en-US" b="0" i="1" dirty="0"/>
                    </a:p>
                  </a:txBody>
                  <a:tcPr/>
                </a:tc>
                <a:tc>
                  <a:txBody>
                    <a:bodyPr/>
                    <a:lstStyle/>
                    <a:p>
                      <a:r>
                        <a:rPr lang="en-US" sz="1800" b="1" i="1" kern="1200" dirty="0">
                          <a:solidFill>
                            <a:schemeClr val="tx1"/>
                          </a:solidFill>
                          <a:effectLst/>
                          <a:latin typeface="+mn-lt"/>
                          <a:ea typeface="+mn-ea"/>
                          <a:cs typeface="+mn-cs"/>
                        </a:rPr>
                        <a:t>Where are my students starting?  Summarize student baseline performance and attach additional data if necessary.  (1b, 1f, 3d)</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WHERE</a:t>
                      </a:r>
                      <a:r>
                        <a:rPr lang="en-US" sz="2400" b="1" baseline="0" dirty="0">
                          <a:solidFill>
                            <a:srgbClr val="FF0000"/>
                          </a:solidFill>
                        </a:rPr>
                        <a:t> ARE YOUR STUDENTS STARTING</a:t>
                      </a:r>
                    </a:p>
                    <a:p>
                      <a:pPr marL="342900" indent="-342900">
                        <a:buFont typeface="Arial"/>
                        <a:buChar char="•"/>
                      </a:pPr>
                      <a:r>
                        <a:rPr lang="en-US" sz="2400" b="1" dirty="0">
                          <a:solidFill>
                            <a:srgbClr val="FF0000"/>
                          </a:solidFill>
                        </a:rPr>
                        <a:t>Student A – 4/10</a:t>
                      </a:r>
                    </a:p>
                    <a:p>
                      <a:pPr marL="342900" indent="-342900">
                        <a:buFont typeface="Arial"/>
                        <a:buChar char="•"/>
                      </a:pPr>
                      <a:r>
                        <a:rPr lang="en-US" sz="2400" b="1" dirty="0">
                          <a:solidFill>
                            <a:srgbClr val="FF0000"/>
                          </a:solidFill>
                        </a:rPr>
                        <a:t>Student B – 3/10</a:t>
                      </a:r>
                    </a:p>
                    <a:p>
                      <a:pPr marL="342900" indent="-342900">
                        <a:buFont typeface="Arial"/>
                        <a:buChar char="•"/>
                      </a:pPr>
                      <a:r>
                        <a:rPr lang="en-US" sz="2400" b="1" dirty="0">
                          <a:solidFill>
                            <a:srgbClr val="FF0000"/>
                          </a:solidFill>
                        </a:rPr>
                        <a:t>Student C – 3/10</a:t>
                      </a:r>
                    </a:p>
                    <a:p>
                      <a:pPr marL="342900" indent="-342900">
                        <a:buFont typeface="Arial"/>
                        <a:buChar char="•"/>
                      </a:pPr>
                      <a:r>
                        <a:rPr lang="en-US" sz="2400" b="1" dirty="0">
                          <a:solidFill>
                            <a:srgbClr val="FF0000"/>
                          </a:solidFill>
                        </a:rPr>
                        <a:t>Student D – 2/10</a:t>
                      </a:r>
                    </a:p>
                    <a:p>
                      <a:pPr marL="342900" indent="-342900">
                        <a:buFont typeface="Arial"/>
                        <a:buChar char="•"/>
                      </a:pPr>
                      <a:r>
                        <a:rPr lang="en-US" sz="2400" b="1" dirty="0">
                          <a:solidFill>
                            <a:srgbClr val="FF0000"/>
                          </a:solidFill>
                        </a:rPr>
                        <a:t>Student</a:t>
                      </a:r>
                      <a:r>
                        <a:rPr lang="en-US" sz="2400" b="1" baseline="0" dirty="0">
                          <a:solidFill>
                            <a:srgbClr val="FF0000"/>
                          </a:solidFill>
                        </a:rPr>
                        <a:t> E – 2/10</a:t>
                      </a:r>
                    </a:p>
                    <a:p>
                      <a:pPr marL="342900" indent="-342900">
                        <a:buFont typeface="Arial"/>
                        <a:buChar char="•"/>
                      </a:pPr>
                      <a:r>
                        <a:rPr lang="en-US" sz="2400" b="1" baseline="0" dirty="0">
                          <a:solidFill>
                            <a:srgbClr val="FF0000"/>
                          </a:solidFill>
                        </a:rPr>
                        <a:t>Student F – 0/10</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65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Select or Develop an Assessment </a:t>
            </a:r>
          </a:p>
        </p:txBody>
      </p:sp>
      <p:graphicFrame>
        <p:nvGraphicFramePr>
          <p:cNvPr id="3" name="Table 2">
            <a:extLst>
              <a:ext uri="{FF2B5EF4-FFF2-40B4-BE49-F238E27FC236}">
                <a16:creationId xmlns:a16="http://schemas.microsoft.com/office/drawing/2014/main" id="{8E827993-75A7-6A4A-5FC9-6841E4D167A7}"/>
              </a:ext>
            </a:extLst>
          </p:cNvPr>
          <p:cNvGraphicFramePr>
            <a:graphicFrameLocks noGrp="1"/>
          </p:cNvGraphicFramePr>
          <p:nvPr>
            <p:extLst>
              <p:ext uri="{D42A27DB-BD31-4B8C-83A1-F6EECF244321}">
                <p14:modId xmlns:p14="http://schemas.microsoft.com/office/powerpoint/2010/main" val="611513179"/>
              </p:ext>
            </p:extLst>
          </p:nvPr>
        </p:nvGraphicFramePr>
        <p:xfrm>
          <a:off x="1264468" y="2379532"/>
          <a:ext cx="8534400" cy="416052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143000">
                <a:tc rowSpan="2">
                  <a:txBody>
                    <a:bodyPr/>
                    <a:lstStyle/>
                    <a:p>
                      <a:r>
                        <a:rPr lang="en-US" dirty="0"/>
                        <a:t>Select or Develop</a:t>
                      </a:r>
                      <a:r>
                        <a:rPr lang="en-US" baseline="0" dirty="0"/>
                        <a:t> an Assessment</a:t>
                      </a:r>
                      <a:r>
                        <a:rPr lang="en-US" dirty="0"/>
                        <a:t>:</a:t>
                      </a:r>
                    </a:p>
                    <a:p>
                      <a:r>
                        <a:rPr lang="en-US" b="0" i="1" dirty="0"/>
                        <a:t>Describe</a:t>
                      </a:r>
                      <a:r>
                        <a:rPr lang="en-US" b="0" i="1" baseline="0" dirty="0"/>
                        <a:t> how the goal attainment will be measured.  </a:t>
                      </a:r>
                      <a:endParaRPr lang="en-US" b="0" i="1" dirty="0"/>
                    </a:p>
                  </a:txBody>
                  <a:tcPr/>
                </a:tc>
                <a:tc>
                  <a:txBody>
                    <a:bodyPr/>
                    <a:lstStyle/>
                    <a:p>
                      <a:r>
                        <a:rPr lang="en-US" sz="1800" b="1" i="1" kern="1200" dirty="0">
                          <a:solidFill>
                            <a:schemeClr val="tx1"/>
                          </a:solidFill>
                          <a:effectLst/>
                          <a:latin typeface="+mn-lt"/>
                          <a:ea typeface="+mn-ea"/>
                          <a:cs typeface="+mn-cs"/>
                        </a:rPr>
                        <a:t>What specific</a:t>
                      </a:r>
                      <a:r>
                        <a:rPr lang="en-US" sz="1800" b="1" i="1" kern="1200" baseline="0" dirty="0">
                          <a:solidFill>
                            <a:schemeClr val="tx1"/>
                          </a:solidFill>
                          <a:effectLst/>
                          <a:latin typeface="+mn-lt"/>
                          <a:ea typeface="+mn-ea"/>
                          <a:cs typeface="+mn-cs"/>
                        </a:rPr>
                        <a:t> assessment or instrument will be used to measure goal attainment? Describe the source of the assessment and the connection to identified content and standards. (1c, 1d, 1f, and 3d)</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r>
                        <a:rPr lang="en-US" sz="2400" b="1" dirty="0">
                          <a:solidFill>
                            <a:srgbClr val="FF0000"/>
                          </a:solidFill>
                        </a:rPr>
                        <a:t>WHAT IS/ARE YOUR DATA SOURCE(S)</a:t>
                      </a:r>
                    </a:p>
                    <a:p>
                      <a:pPr marL="342900" indent="-342900">
                        <a:buFont typeface="Arial"/>
                        <a:buChar char="•"/>
                      </a:pPr>
                      <a:r>
                        <a:rPr lang="en-US" sz="2400" b="1" dirty="0">
                          <a:solidFill>
                            <a:srgbClr val="FF0000"/>
                          </a:solidFill>
                        </a:rPr>
                        <a:t>Skill-based</a:t>
                      </a:r>
                    </a:p>
                    <a:p>
                      <a:pPr marL="342900" indent="-342900">
                        <a:buFont typeface="Arial"/>
                        <a:buChar char="•"/>
                      </a:pPr>
                      <a:r>
                        <a:rPr lang="en-US" sz="2400" b="1" dirty="0">
                          <a:solidFill>
                            <a:srgbClr val="FF0000"/>
                          </a:solidFill>
                        </a:rPr>
                        <a:t>Rubric</a:t>
                      </a:r>
                    </a:p>
                    <a:p>
                      <a:pPr marL="342900" indent="-342900">
                        <a:buFont typeface="Arial"/>
                        <a:buChar char="•"/>
                      </a:pPr>
                      <a:r>
                        <a:rPr lang="en-US" sz="2400" b="1" dirty="0">
                          <a:solidFill>
                            <a:srgbClr val="FF0000"/>
                          </a:solidFill>
                        </a:rPr>
                        <a:t>Functional Assessment</a:t>
                      </a:r>
                    </a:p>
                    <a:p>
                      <a:pPr marL="342900" indent="-342900">
                        <a:buFont typeface="Arial"/>
                        <a:buChar char="•"/>
                      </a:pPr>
                      <a:endParaRPr lang="en-US" sz="2400" b="1" dirty="0">
                        <a:solidFill>
                          <a:srgbClr val="FF0000"/>
                        </a:solidFill>
                      </a:endParaRPr>
                    </a:p>
                    <a:p>
                      <a:pPr marL="0" indent="0">
                        <a:buFont typeface="Arial"/>
                        <a:buNone/>
                      </a:pPr>
                      <a:r>
                        <a:rPr lang="en-US" sz="2400" b="1" dirty="0">
                          <a:solidFill>
                            <a:srgbClr val="FF0000"/>
                          </a:solidFill>
                        </a:rPr>
                        <a:t>WHY</a:t>
                      </a:r>
                      <a:r>
                        <a:rPr lang="en-US" sz="2400" b="1" baseline="0" dirty="0">
                          <a:solidFill>
                            <a:srgbClr val="FF0000"/>
                          </a:solidFill>
                        </a:rPr>
                        <a:t> THIS ASSESSMENT?</a:t>
                      </a:r>
                    </a:p>
                    <a:p>
                      <a:pPr marL="342900" indent="-342900">
                        <a:buFont typeface="Arial"/>
                        <a:buChar char="•"/>
                      </a:pPr>
                      <a:r>
                        <a:rPr lang="en-US" sz="2400" b="1" dirty="0">
                          <a:solidFill>
                            <a:srgbClr val="FF0000"/>
                          </a:solidFill>
                        </a:rPr>
                        <a:t>Aligned to priority</a:t>
                      </a:r>
                      <a:r>
                        <a:rPr lang="en-US" sz="2400" b="1" baseline="0" dirty="0">
                          <a:solidFill>
                            <a:srgbClr val="FF0000"/>
                          </a:solidFill>
                        </a:rPr>
                        <a:t> content and standards</a:t>
                      </a:r>
                    </a:p>
                    <a:p>
                      <a:pPr marL="342900" indent="-342900">
                        <a:buFont typeface="Arial"/>
                        <a:buChar char="•"/>
                      </a:pPr>
                      <a:r>
                        <a:rPr lang="en-US" sz="2400" b="1" baseline="0" dirty="0">
                          <a:solidFill>
                            <a:srgbClr val="FF0000"/>
                          </a:solidFill>
                        </a:rPr>
                        <a:t>Correlation of pre- and post-assessments</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9683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Growth Goal </a:t>
            </a:r>
          </a:p>
        </p:txBody>
      </p:sp>
      <p:graphicFrame>
        <p:nvGraphicFramePr>
          <p:cNvPr id="4" name="Table 3">
            <a:extLst>
              <a:ext uri="{FF2B5EF4-FFF2-40B4-BE49-F238E27FC236}">
                <a16:creationId xmlns:a16="http://schemas.microsoft.com/office/drawing/2014/main" id="{4B4D06BF-D405-5484-4A26-71C980B1BCB8}"/>
              </a:ext>
            </a:extLst>
          </p:cNvPr>
          <p:cNvGraphicFramePr>
            <a:graphicFrameLocks noGrp="1"/>
          </p:cNvGraphicFramePr>
          <p:nvPr>
            <p:extLst>
              <p:ext uri="{D42A27DB-BD31-4B8C-83A1-F6EECF244321}">
                <p14:modId xmlns:p14="http://schemas.microsoft.com/office/powerpoint/2010/main" val="3423670365"/>
              </p:ext>
            </p:extLst>
          </p:nvPr>
        </p:nvGraphicFramePr>
        <p:xfrm>
          <a:off x="1154954" y="2313584"/>
          <a:ext cx="8752554" cy="4366910"/>
        </p:xfrm>
        <a:graphic>
          <a:graphicData uri="http://schemas.openxmlformats.org/drawingml/2006/table">
            <a:tbl>
              <a:tblPr firstRow="1" bandRow="1">
                <a:tableStyleId>{616DA210-FB5B-4158-B5E0-FEB733F419BA}</a:tableStyleId>
              </a:tblPr>
              <a:tblGrid>
                <a:gridCol w="1875548">
                  <a:extLst>
                    <a:ext uri="{9D8B030D-6E8A-4147-A177-3AD203B41FA5}">
                      <a16:colId xmlns:a16="http://schemas.microsoft.com/office/drawing/2014/main" val="20000"/>
                    </a:ext>
                  </a:extLst>
                </a:gridCol>
                <a:gridCol w="6877006">
                  <a:extLst>
                    <a:ext uri="{9D8B030D-6E8A-4147-A177-3AD203B41FA5}">
                      <a16:colId xmlns:a16="http://schemas.microsoft.com/office/drawing/2014/main" val="20001"/>
                    </a:ext>
                  </a:extLst>
                </a:gridCol>
              </a:tblGrid>
              <a:tr h="797940">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356897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a:solidFill>
                            <a:srgbClr val="FF0000"/>
                          </a:solidFill>
                        </a:rPr>
                        <a:t>SMART goals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baseline="0" dirty="0">
                          <a:solidFill>
                            <a:srgbClr val="FF0000"/>
                          </a:solidFill>
                        </a:rPr>
                        <a:t>S</a:t>
                      </a:r>
                      <a:r>
                        <a:rPr lang="en-US" sz="2000" b="1" baseline="0" dirty="0">
                          <a:solidFill>
                            <a:srgbClr val="FF0000"/>
                          </a:solidFill>
                        </a:rPr>
                        <a:t>pecific – </a:t>
                      </a:r>
                      <a:r>
                        <a:rPr lang="en-US" sz="2000" b="0" baseline="0" dirty="0">
                          <a:solidFill>
                            <a:srgbClr val="FF0000"/>
                          </a:solidFill>
                        </a:rPr>
                        <a:t>state content-based learning focus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baseline="0" dirty="0">
                          <a:solidFill>
                            <a:srgbClr val="FF0000"/>
                          </a:solidFill>
                        </a:rPr>
                        <a:t>M</a:t>
                      </a:r>
                      <a:r>
                        <a:rPr lang="en-US" sz="2000" b="1" baseline="0" dirty="0">
                          <a:solidFill>
                            <a:srgbClr val="FF0000"/>
                          </a:solidFill>
                        </a:rPr>
                        <a:t>easurable – </a:t>
                      </a:r>
                      <a:r>
                        <a:rPr lang="en-US" sz="2000" b="0" baseline="0" dirty="0">
                          <a:solidFill>
                            <a:srgbClr val="FF0000"/>
                          </a:solidFill>
                        </a:rPr>
                        <a:t>includes assessment and increment for measurement (ex: minutes, points, percent)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baseline="0" dirty="0">
                          <a:solidFill>
                            <a:srgbClr val="FF0000"/>
                          </a:solidFill>
                        </a:rPr>
                        <a:t>A</a:t>
                      </a:r>
                      <a:r>
                        <a:rPr lang="en-US" sz="2000" b="1" baseline="0" dirty="0">
                          <a:solidFill>
                            <a:srgbClr val="FF0000"/>
                          </a:solidFill>
                        </a:rPr>
                        <a:t>ppropriate – </a:t>
                      </a:r>
                      <a:r>
                        <a:rPr lang="en-US" sz="2000" b="0" baseline="0" dirty="0">
                          <a:solidFill>
                            <a:srgbClr val="FF0000"/>
                          </a:solidFill>
                        </a:rPr>
                        <a:t>includes growth for ALL students (not “80% of my group will…”)</a:t>
                      </a:r>
                      <a:endParaRPr lang="en-US" sz="20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baseline="0" dirty="0">
                          <a:solidFill>
                            <a:srgbClr val="FF0000"/>
                          </a:solidFill>
                        </a:rPr>
                        <a:t>R</a:t>
                      </a:r>
                      <a:r>
                        <a:rPr lang="en-US" sz="2000" b="1" baseline="0" dirty="0">
                          <a:solidFill>
                            <a:srgbClr val="FF0000"/>
                          </a:solidFill>
                        </a:rPr>
                        <a:t>ealistic/Rigorous – </a:t>
                      </a:r>
                      <a:r>
                        <a:rPr lang="en-US" sz="2000" b="0" baseline="0" dirty="0">
                          <a:solidFill>
                            <a:srgbClr val="FF0000"/>
                          </a:solidFill>
                        </a:rPr>
                        <a:t>attainable, but stretches students to grow</a:t>
                      </a:r>
                      <a:endParaRPr lang="en-US" sz="2000" b="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baseline="0" dirty="0">
                          <a:solidFill>
                            <a:srgbClr val="FF0000"/>
                          </a:solidFill>
                        </a:rPr>
                        <a:t>T</a:t>
                      </a:r>
                      <a:r>
                        <a:rPr lang="en-US" sz="2000" b="1" baseline="0" dirty="0">
                          <a:solidFill>
                            <a:srgbClr val="FF0000"/>
                          </a:solidFill>
                        </a:rPr>
                        <a:t>ime-bound – </a:t>
                      </a:r>
                      <a:r>
                        <a:rPr lang="en-US" sz="2000" b="0" baseline="0" dirty="0">
                          <a:solidFill>
                            <a:srgbClr val="FF0000"/>
                          </a:solidFill>
                        </a:rPr>
                        <a:t>includes your time-frame </a:t>
                      </a:r>
                      <a:endParaRPr lang="en-US" sz="20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0782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Growth Goal – Mastery </a:t>
            </a:r>
          </a:p>
        </p:txBody>
      </p:sp>
      <p:graphicFrame>
        <p:nvGraphicFramePr>
          <p:cNvPr id="3" name="Table 2">
            <a:extLst>
              <a:ext uri="{FF2B5EF4-FFF2-40B4-BE49-F238E27FC236}">
                <a16:creationId xmlns:a16="http://schemas.microsoft.com/office/drawing/2014/main" id="{8B3FCBF6-D536-980B-FDBA-2CA99B09E6D7}"/>
              </a:ext>
            </a:extLst>
          </p:cNvPr>
          <p:cNvGraphicFramePr>
            <a:graphicFrameLocks noGrp="1"/>
          </p:cNvGraphicFramePr>
          <p:nvPr>
            <p:extLst>
              <p:ext uri="{D42A27DB-BD31-4B8C-83A1-F6EECF244321}">
                <p14:modId xmlns:p14="http://schemas.microsoft.com/office/powerpoint/2010/main" val="2079130201"/>
              </p:ext>
            </p:extLst>
          </p:nvPr>
        </p:nvGraphicFramePr>
        <p:xfrm>
          <a:off x="1855524" y="2621749"/>
          <a:ext cx="8534400" cy="2982415"/>
        </p:xfrm>
        <a:graphic>
          <a:graphicData uri="http://schemas.openxmlformats.org/drawingml/2006/table">
            <a:tbl>
              <a:tblPr firstRow="1" bandRow="1">
                <a:tableStyleId>{616DA210-FB5B-4158-B5E0-FEB733F419BA}</a:tableStyleId>
              </a:tblPr>
              <a:tblGrid>
                <a:gridCol w="1402219">
                  <a:extLst>
                    <a:ext uri="{9D8B030D-6E8A-4147-A177-3AD203B41FA5}">
                      <a16:colId xmlns:a16="http://schemas.microsoft.com/office/drawing/2014/main" val="20000"/>
                    </a:ext>
                  </a:extLst>
                </a:gridCol>
                <a:gridCol w="7132181">
                  <a:extLst>
                    <a:ext uri="{9D8B030D-6E8A-4147-A177-3AD203B41FA5}">
                      <a16:colId xmlns:a16="http://schemas.microsoft.com/office/drawing/2014/main" val="20001"/>
                    </a:ext>
                  </a:extLst>
                </a:gridCol>
              </a:tblGrid>
              <a:tr h="696415">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457200" rtl="0" eaLnBrk="1" fontAlgn="base" latinLnBrk="0" hangingPunct="1">
                        <a:lnSpc>
                          <a:spcPct val="100000"/>
                        </a:lnSpc>
                        <a:spcBef>
                          <a:spcPct val="0"/>
                        </a:spcBef>
                        <a:spcAft>
                          <a:spcPct val="0"/>
                        </a:spcAft>
                        <a:buClrTx/>
                        <a:buSzTx/>
                        <a:buFont typeface="Arial"/>
                        <a:buNone/>
                        <a:tabLst/>
                        <a:defRPr/>
                      </a:pPr>
                      <a:r>
                        <a:rPr lang="en-US" sz="2400" b="1" dirty="0">
                          <a:solidFill>
                            <a:srgbClr val="FF0000"/>
                          </a:solidFill>
                        </a:rPr>
                        <a:t>Master</a:t>
                      </a:r>
                      <a:r>
                        <a:rPr lang="en-US" sz="2400" b="1" baseline="0" dirty="0">
                          <a:solidFill>
                            <a:srgbClr val="FF0000"/>
                          </a:solidFill>
                        </a:rPr>
                        <a:t>y – based on all students in the target group achieving mastery of identified skill(s).</a:t>
                      </a:r>
                      <a:endParaRPr lang="en-US" sz="2400" b="0" dirty="0">
                        <a:solidFill>
                          <a:srgbClr val="FF0000"/>
                        </a:solidFill>
                      </a:endParaRPr>
                    </a:p>
                    <a:p>
                      <a:pPr marL="342900" indent="-342900" fontAlgn="base">
                        <a:spcBef>
                          <a:spcPct val="0"/>
                        </a:spcBef>
                        <a:spcAft>
                          <a:spcPct val="0"/>
                        </a:spcAft>
                        <a:buFont typeface="Arial"/>
                        <a:buChar char="•"/>
                      </a:pPr>
                      <a:endParaRPr lang="en-US" sz="2400" b="0" dirty="0">
                        <a:solidFill>
                          <a:srgbClr val="FF0000"/>
                        </a:solidFill>
                      </a:endParaRPr>
                    </a:p>
                    <a:p>
                      <a:pPr marL="342900" indent="-342900" fontAlgn="base">
                        <a:spcBef>
                          <a:spcPct val="0"/>
                        </a:spcBef>
                        <a:spcAft>
                          <a:spcPct val="0"/>
                        </a:spcAft>
                        <a:buFont typeface="Arial"/>
                        <a:buChar char="•"/>
                      </a:pPr>
                      <a:r>
                        <a:rPr lang="en-US" sz="2400" b="0" dirty="0">
                          <a:solidFill>
                            <a:schemeClr val="tx1"/>
                          </a:solidFill>
                        </a:rPr>
                        <a:t>By the end of the ______ </a:t>
                      </a:r>
                      <a:r>
                        <a:rPr lang="en-US" sz="2400" b="0" baseline="0" dirty="0">
                          <a:solidFill>
                            <a:schemeClr val="tx1"/>
                          </a:solidFill>
                        </a:rPr>
                        <a:t>school year</a:t>
                      </a:r>
                      <a:r>
                        <a:rPr lang="en-US" sz="2400" b="0" dirty="0">
                          <a:solidFill>
                            <a:schemeClr val="tx1"/>
                          </a:solidFill>
                        </a:rPr>
                        <a:t>, all students will correctly read 100% of the words from the </a:t>
                      </a:r>
                      <a:r>
                        <a:rPr lang="en-US" sz="2400" b="0" dirty="0" err="1">
                          <a:solidFill>
                            <a:schemeClr val="tx1"/>
                          </a:solidFill>
                        </a:rPr>
                        <a:t>Dolch</a:t>
                      </a:r>
                      <a:r>
                        <a:rPr lang="en-US" sz="2400" b="0" dirty="0">
                          <a:solidFill>
                            <a:schemeClr val="tx1"/>
                          </a:solidFill>
                        </a:rPr>
                        <a:t> word lists. </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156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797213"/>
            <a:ext cx="8825658" cy="2677648"/>
          </a:xfrm>
        </p:spPr>
        <p:txBody>
          <a:bodyPr/>
          <a:lstStyle/>
          <a:p>
            <a:pPr algn="ctr"/>
            <a:r>
              <a:rPr lang="en-US" sz="5400" dirty="0">
                <a:effectLst>
                  <a:outerShdw blurRad="38100" dist="38100" dir="2700000" algn="tl">
                    <a:srgbClr val="000000">
                      <a:alpha val="43137"/>
                    </a:srgbClr>
                  </a:outerShdw>
                </a:effectLst>
              </a:rPr>
              <a:t>Teacher Effectiveness System Review</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1953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Growth Goal – Differentiated </a:t>
            </a:r>
          </a:p>
        </p:txBody>
      </p:sp>
      <p:graphicFrame>
        <p:nvGraphicFramePr>
          <p:cNvPr id="4" name="Table 3">
            <a:extLst>
              <a:ext uri="{FF2B5EF4-FFF2-40B4-BE49-F238E27FC236}">
                <a16:creationId xmlns:a16="http://schemas.microsoft.com/office/drawing/2014/main" id="{915563E3-BC5B-128D-9179-5603D80E71B3}"/>
              </a:ext>
            </a:extLst>
          </p:cNvPr>
          <p:cNvGraphicFramePr>
            <a:graphicFrameLocks noGrp="1"/>
          </p:cNvGraphicFramePr>
          <p:nvPr>
            <p:extLst>
              <p:ext uri="{D42A27DB-BD31-4B8C-83A1-F6EECF244321}">
                <p14:modId xmlns:p14="http://schemas.microsoft.com/office/powerpoint/2010/main" val="1443234796"/>
              </p:ext>
            </p:extLst>
          </p:nvPr>
        </p:nvGraphicFramePr>
        <p:xfrm>
          <a:off x="1391216" y="2330932"/>
          <a:ext cx="8534400" cy="3409135"/>
        </p:xfrm>
        <a:graphic>
          <a:graphicData uri="http://schemas.openxmlformats.org/drawingml/2006/table">
            <a:tbl>
              <a:tblPr firstRow="1" bandRow="1">
                <a:tableStyleId>{616DA210-FB5B-4158-B5E0-FEB733F419BA}</a:tableStyleId>
              </a:tblPr>
              <a:tblGrid>
                <a:gridCol w="1443853">
                  <a:extLst>
                    <a:ext uri="{9D8B030D-6E8A-4147-A177-3AD203B41FA5}">
                      <a16:colId xmlns:a16="http://schemas.microsoft.com/office/drawing/2014/main" val="20000"/>
                    </a:ext>
                  </a:extLst>
                </a:gridCol>
                <a:gridCol w="7090547">
                  <a:extLst>
                    <a:ext uri="{9D8B030D-6E8A-4147-A177-3AD203B41FA5}">
                      <a16:colId xmlns:a16="http://schemas.microsoft.com/office/drawing/2014/main" val="20001"/>
                    </a:ext>
                  </a:extLst>
                </a:gridCol>
              </a:tblGrid>
              <a:tr h="696415">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indent="0" fontAlgn="base">
                        <a:spcBef>
                          <a:spcPct val="0"/>
                        </a:spcBef>
                        <a:spcAft>
                          <a:spcPct val="0"/>
                        </a:spcAft>
                        <a:buFont typeface="Arial"/>
                        <a:buNone/>
                      </a:pPr>
                      <a:r>
                        <a:rPr lang="en-US" sz="2400" b="1" dirty="0">
                          <a:solidFill>
                            <a:srgbClr val="FF0000"/>
                          </a:solidFill>
                        </a:rPr>
                        <a:t>Differentiated– establishes tiered expectations for students</a:t>
                      </a:r>
                      <a:r>
                        <a:rPr lang="en-US" sz="2400" b="1" baseline="0" dirty="0">
                          <a:solidFill>
                            <a:srgbClr val="FF0000"/>
                          </a:solidFill>
                        </a:rPr>
                        <a:t> or groups.</a:t>
                      </a:r>
                    </a:p>
                    <a:p>
                      <a:pPr marL="0" indent="0" fontAlgn="base">
                        <a:spcBef>
                          <a:spcPct val="0"/>
                        </a:spcBef>
                        <a:spcAft>
                          <a:spcPct val="0"/>
                        </a:spcAft>
                        <a:buFont typeface="Arial"/>
                        <a:buNone/>
                      </a:pPr>
                      <a:endParaRPr lang="en-US" sz="2400" b="1" dirty="0">
                        <a:solidFill>
                          <a:srgbClr val="FF0000"/>
                        </a:solidFill>
                      </a:endParaRPr>
                    </a:p>
                    <a:p>
                      <a:pPr marL="342900" indent="-342900" fontAlgn="base">
                        <a:spcBef>
                          <a:spcPct val="0"/>
                        </a:spcBef>
                        <a:spcAft>
                          <a:spcPct val="0"/>
                        </a:spcAft>
                        <a:buFont typeface="Arial"/>
                        <a:buChar char="•"/>
                      </a:pPr>
                      <a:r>
                        <a:rPr lang="en-US" sz="2000" b="1" dirty="0">
                          <a:solidFill>
                            <a:schemeClr val="tx1"/>
                          </a:solidFill>
                        </a:rPr>
                        <a:t>By the end of the ______ school year</a:t>
                      </a:r>
                      <a:r>
                        <a:rPr lang="en-US" sz="2000" b="0" dirty="0">
                          <a:solidFill>
                            <a:schemeClr val="tx1"/>
                          </a:solidFill>
                        </a:rPr>
                        <a:t>, </a:t>
                      </a:r>
                      <a:r>
                        <a:rPr lang="en-US" sz="2000" b="1" dirty="0">
                          <a:solidFill>
                            <a:srgbClr val="7030A0"/>
                          </a:solidFill>
                        </a:rPr>
                        <a:t>students who solved 2 or fewer multi-step </a:t>
                      </a:r>
                      <a:r>
                        <a:rPr lang="en-US" sz="2000" b="1" baseline="0" dirty="0">
                          <a:solidFill>
                            <a:srgbClr val="7030A0"/>
                          </a:solidFill>
                        </a:rPr>
                        <a:t>problems </a:t>
                      </a:r>
                      <a:r>
                        <a:rPr lang="en-US" sz="2000" b="1" dirty="0">
                          <a:solidFill>
                            <a:srgbClr val="7030A0"/>
                          </a:solidFill>
                        </a:rPr>
                        <a:t>correctly on the XYZ assessment will increase</a:t>
                      </a:r>
                      <a:r>
                        <a:rPr lang="en-US" sz="2000" b="1" baseline="0" dirty="0">
                          <a:solidFill>
                            <a:srgbClr val="7030A0"/>
                          </a:solidFill>
                        </a:rPr>
                        <a:t> to 5 correctly-solved problems.</a:t>
                      </a:r>
                      <a:endParaRPr lang="en-US" sz="2000" b="1" dirty="0">
                        <a:solidFill>
                          <a:srgbClr val="7030A0"/>
                        </a:solidFill>
                      </a:endParaRPr>
                    </a:p>
                    <a:p>
                      <a:pPr marL="342900" indent="-342900" fontAlgn="base">
                        <a:spcBef>
                          <a:spcPct val="0"/>
                        </a:spcBef>
                        <a:spcAft>
                          <a:spcPct val="0"/>
                        </a:spcAft>
                        <a:buFont typeface="Arial"/>
                        <a:buChar char="•"/>
                      </a:pPr>
                      <a:r>
                        <a:rPr lang="en-US" sz="2000" b="1" dirty="0">
                          <a:solidFill>
                            <a:srgbClr val="000099"/>
                          </a:solidFill>
                        </a:rPr>
                        <a:t>Students who</a:t>
                      </a:r>
                      <a:r>
                        <a:rPr lang="en-US" sz="2000" b="1" baseline="0" dirty="0">
                          <a:solidFill>
                            <a:srgbClr val="000099"/>
                          </a:solidFill>
                        </a:rPr>
                        <a:t> solved 3 or more multi-step problems correctly </a:t>
                      </a:r>
                      <a:r>
                        <a:rPr lang="en-US" sz="2000" b="1" dirty="0">
                          <a:solidFill>
                            <a:srgbClr val="000099"/>
                          </a:solidFill>
                        </a:rPr>
                        <a:t>will increase to 10 correctly</a:t>
                      </a:r>
                      <a:r>
                        <a:rPr lang="en-US" sz="2000" b="1" baseline="0" dirty="0">
                          <a:solidFill>
                            <a:srgbClr val="000099"/>
                          </a:solidFill>
                        </a:rPr>
                        <a:t>-solved problems.</a:t>
                      </a:r>
                      <a:endParaRPr lang="en-US" sz="2000" b="1" dirty="0">
                        <a:solidFill>
                          <a:srgbClr val="000099"/>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8619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Growth Goal – Shared Performance </a:t>
            </a:r>
          </a:p>
        </p:txBody>
      </p:sp>
      <p:graphicFrame>
        <p:nvGraphicFramePr>
          <p:cNvPr id="3" name="Table 2">
            <a:extLst>
              <a:ext uri="{FF2B5EF4-FFF2-40B4-BE49-F238E27FC236}">
                <a16:creationId xmlns:a16="http://schemas.microsoft.com/office/drawing/2014/main" id="{559FBCE3-CADF-D30E-02A8-5011FDCD3CD8}"/>
              </a:ext>
            </a:extLst>
          </p:cNvPr>
          <p:cNvGraphicFramePr>
            <a:graphicFrameLocks noGrp="1"/>
          </p:cNvGraphicFramePr>
          <p:nvPr>
            <p:extLst>
              <p:ext uri="{D42A27DB-BD31-4B8C-83A1-F6EECF244321}">
                <p14:modId xmlns:p14="http://schemas.microsoft.com/office/powerpoint/2010/main" val="1039190312"/>
              </p:ext>
            </p:extLst>
          </p:nvPr>
        </p:nvGraphicFramePr>
        <p:xfrm>
          <a:off x="1327842" y="2456526"/>
          <a:ext cx="8534400" cy="4221480"/>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38200">
                <a:tc rowSpan="2">
                  <a:txBody>
                    <a:bodyPr/>
                    <a:lstStyle/>
                    <a:p>
                      <a:r>
                        <a:rPr lang="en-US" dirty="0"/>
                        <a:t>Growth Goal:</a:t>
                      </a:r>
                    </a:p>
                    <a:p>
                      <a:r>
                        <a:rPr lang="en-US" b="0" i="1" baseline="0" dirty="0"/>
                        <a:t>Establish expectations for student growth.  </a:t>
                      </a:r>
                      <a:endParaRPr lang="en-US" b="0" i="1" dirty="0"/>
                    </a:p>
                  </a:txBody>
                  <a:tcPr/>
                </a:tc>
                <a:tc>
                  <a:txBody>
                    <a:bodyPr/>
                    <a:lstStyle/>
                    <a:p>
                      <a:r>
                        <a:rPr lang="en-US" sz="1800" b="1" i="1" kern="1200" dirty="0">
                          <a:solidFill>
                            <a:schemeClr val="tx1"/>
                          </a:solidFill>
                          <a:effectLst/>
                          <a:latin typeface="+mn-lt"/>
                          <a:ea typeface="+mn-ea"/>
                          <a:cs typeface="+mn-cs"/>
                        </a:rPr>
                        <a:t>What can I expect my students to achieve?</a:t>
                      </a:r>
                      <a:r>
                        <a:rPr lang="en-US" sz="1800" b="1" i="1" kern="1200" baseline="0" dirty="0">
                          <a:solidFill>
                            <a:schemeClr val="tx1"/>
                          </a:solidFill>
                          <a:effectLst/>
                          <a:latin typeface="+mn-lt"/>
                          <a:ea typeface="+mn-ea"/>
                          <a:cs typeface="+mn-cs"/>
                        </a:rPr>
                        <a:t> Establish rigorous expectations for student performance. (1b 1c)</a:t>
                      </a:r>
                      <a:endParaRPr lang="en-US" dirty="0"/>
                    </a:p>
                  </a:txBody>
                  <a:tcPr/>
                </a:tc>
                <a:extLst>
                  <a:ext uri="{0D108BD9-81ED-4DB2-BD59-A6C34878D82A}">
                    <a16:rowId xmlns:a16="http://schemas.microsoft.com/office/drawing/2014/main" val="10000"/>
                  </a:ext>
                </a:extLst>
              </a:tr>
              <a:tr h="158816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Shared Performance</a:t>
                      </a:r>
                      <a:r>
                        <a:rPr lang="en-US" sz="2400" b="1" baseline="0" dirty="0">
                          <a:solidFill>
                            <a:srgbClr val="FF0000"/>
                          </a:solidFill>
                        </a:rPr>
                        <a:t> – allows for shared responsibility and accountability in situations where 2+ teachers share instruction for students.</a:t>
                      </a:r>
                      <a:endParaRPr lang="en-US" sz="24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By the end of the school year, all students in Biology will show an improvement in the ability to follow the “Gather/Reason/Communicate” format for science investigations, moving up 1 rubric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6680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Goal Reflection </a:t>
            </a:r>
          </a:p>
        </p:txBody>
      </p:sp>
      <p:sp>
        <p:nvSpPr>
          <p:cNvPr id="5" name="TextBox 4">
            <a:extLst>
              <a:ext uri="{FF2B5EF4-FFF2-40B4-BE49-F238E27FC236}">
                <a16:creationId xmlns:a16="http://schemas.microsoft.com/office/drawing/2014/main" id="{DE38AC20-3F05-00D4-2C50-2A31096585B1}"/>
              </a:ext>
            </a:extLst>
          </p:cNvPr>
          <p:cNvSpPr txBox="1"/>
          <p:nvPr/>
        </p:nvSpPr>
        <p:spPr>
          <a:xfrm>
            <a:off x="733332" y="2535994"/>
            <a:ext cx="10221362" cy="2677656"/>
          </a:xfrm>
          <a:prstGeom prst="rect">
            <a:avLst/>
          </a:prstGeom>
          <a:noFill/>
        </p:spPr>
        <p:txBody>
          <a:bodyPr wrap="square">
            <a:spAutoFit/>
          </a:bodyPr>
          <a:lstStyle/>
          <a:p>
            <a:pPr marL="285750" indent="-285750">
              <a:buFont typeface="Arial" panose="020B0604020202020204" pitchFamily="34" charset="0"/>
              <a:buChar char="•"/>
            </a:pPr>
            <a:r>
              <a:rPr lang="en-US" sz="2400" dirty="0"/>
              <a:t>What was the growth goal for your most recent SLO?</a:t>
            </a:r>
          </a:p>
          <a:p>
            <a:endParaRPr lang="en-US" sz="2400" dirty="0"/>
          </a:p>
          <a:p>
            <a:pPr marL="285750" indent="-285750">
              <a:buFont typeface="Arial" panose="020B0604020202020204" pitchFamily="34" charset="0"/>
              <a:buChar char="•"/>
            </a:pPr>
            <a:r>
              <a:rPr lang="en-US" sz="2400" dirty="0"/>
              <a:t>Did you include all of the SMART components?</a:t>
            </a:r>
          </a:p>
          <a:p>
            <a:endParaRPr lang="en-US" sz="2400" dirty="0"/>
          </a:p>
          <a:p>
            <a:pPr marL="285750" indent="-285750">
              <a:buFont typeface="Arial" panose="020B0604020202020204" pitchFamily="34" charset="0"/>
              <a:buChar char="•"/>
            </a:pPr>
            <a:r>
              <a:rPr lang="en-US" sz="2400" dirty="0"/>
              <a:t>Did your goal allow for growth for all students in your target group?</a:t>
            </a:r>
          </a:p>
          <a:p>
            <a:endParaRPr lang="en-US" sz="2400" dirty="0"/>
          </a:p>
          <a:p>
            <a:pPr marL="285750" indent="-285750">
              <a:buFont typeface="Arial" panose="020B0604020202020204" pitchFamily="34" charset="0"/>
              <a:buChar char="•"/>
            </a:pPr>
            <a:r>
              <a:rPr lang="en-US" sz="2400" dirty="0"/>
              <a:t>What might you change when writing your next SLO growth goal?</a:t>
            </a:r>
          </a:p>
        </p:txBody>
      </p:sp>
    </p:spTree>
    <p:extLst>
      <p:ext uri="{BB962C8B-B14F-4D97-AF65-F5344CB8AC3E}">
        <p14:creationId xmlns:p14="http://schemas.microsoft.com/office/powerpoint/2010/main" val="377854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Provide Rationale </a:t>
            </a:r>
          </a:p>
        </p:txBody>
      </p:sp>
      <p:graphicFrame>
        <p:nvGraphicFramePr>
          <p:cNvPr id="3" name="Table 2">
            <a:extLst>
              <a:ext uri="{FF2B5EF4-FFF2-40B4-BE49-F238E27FC236}">
                <a16:creationId xmlns:a16="http://schemas.microsoft.com/office/drawing/2014/main" id="{4A1BAFDD-D7F1-C75B-B183-DC0C1719BE13}"/>
              </a:ext>
            </a:extLst>
          </p:cNvPr>
          <p:cNvGraphicFramePr>
            <a:graphicFrameLocks noGrp="1"/>
          </p:cNvGraphicFramePr>
          <p:nvPr>
            <p:extLst>
              <p:ext uri="{D42A27DB-BD31-4B8C-83A1-F6EECF244321}">
                <p14:modId xmlns:p14="http://schemas.microsoft.com/office/powerpoint/2010/main" val="135809440"/>
              </p:ext>
            </p:extLst>
          </p:nvPr>
        </p:nvGraphicFramePr>
        <p:xfrm>
          <a:off x="1855524" y="2578860"/>
          <a:ext cx="8534400" cy="292053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dirty="0"/>
                        <a:t>Provide</a:t>
                      </a:r>
                      <a:r>
                        <a:rPr lang="en-US" baseline="0" dirty="0"/>
                        <a:t> Rationale</a:t>
                      </a:r>
                      <a:r>
                        <a:rPr lang="en-US" dirty="0"/>
                        <a:t>:</a:t>
                      </a:r>
                    </a:p>
                    <a:p>
                      <a:r>
                        <a:rPr lang="en-US" b="0" i="1" baseline="0" dirty="0"/>
                        <a:t>Describe how your SLO benefits student learning.</a:t>
                      </a:r>
                      <a:endParaRPr lang="en-US" b="0" i="1" dirty="0"/>
                    </a:p>
                  </a:txBody>
                  <a:tcPr/>
                </a:tc>
                <a:tc>
                  <a:txBody>
                    <a:bodyPr/>
                    <a:lstStyle/>
                    <a:p>
                      <a:r>
                        <a:rPr lang="en-US" sz="1800" b="1" i="1" kern="1200" dirty="0">
                          <a:solidFill>
                            <a:schemeClr val="tx1"/>
                          </a:solidFill>
                          <a:effectLst/>
                          <a:latin typeface="+mn-lt"/>
                          <a:ea typeface="+mn-ea"/>
                          <a:cs typeface="+mn-cs"/>
                        </a:rPr>
                        <a:t>How</a:t>
                      </a:r>
                      <a:r>
                        <a:rPr lang="en-US" sz="1800" b="1" i="1" kern="1200" baseline="0" dirty="0">
                          <a:solidFill>
                            <a:schemeClr val="tx1"/>
                          </a:solidFill>
                          <a:effectLst/>
                          <a:latin typeface="+mn-lt"/>
                          <a:ea typeface="+mn-ea"/>
                          <a:cs typeface="+mn-cs"/>
                        </a:rPr>
                        <a:t> do the content, baseline data, assessment and growth goal support student progress and growth? Describe why you chose to develop this SLO. (1a, 1f)</a:t>
                      </a:r>
                      <a:endParaRPr lang="en-US"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1" dirty="0">
                          <a:solidFill>
                            <a:srgbClr val="FF0000"/>
                          </a:solidFill>
                        </a:rPr>
                        <a:t>Why did you choose this goal?</a:t>
                      </a:r>
                    </a:p>
                    <a:p>
                      <a:pPr marL="342900" indent="-342900">
                        <a:buFontTx/>
                        <a:buChar char="-"/>
                      </a:pPr>
                      <a:r>
                        <a:rPr lang="en-US" sz="2400" b="1" dirty="0">
                          <a:solidFill>
                            <a:srgbClr val="FF0000"/>
                          </a:solidFill>
                        </a:rPr>
                        <a:t>Importance</a:t>
                      </a:r>
                      <a:r>
                        <a:rPr lang="en-US" sz="2400" b="1" baseline="0" dirty="0">
                          <a:solidFill>
                            <a:srgbClr val="FF0000"/>
                          </a:solidFill>
                        </a:rPr>
                        <a:t> of content</a:t>
                      </a:r>
                    </a:p>
                    <a:p>
                      <a:pPr marL="342900" indent="-342900">
                        <a:buFontTx/>
                        <a:buChar char="-"/>
                      </a:pPr>
                      <a:r>
                        <a:rPr lang="en-US" sz="2400" b="1" baseline="0" dirty="0">
                          <a:solidFill>
                            <a:srgbClr val="FF0000"/>
                          </a:solidFill>
                        </a:rPr>
                        <a:t>Relationship to standards </a:t>
                      </a:r>
                    </a:p>
                    <a:p>
                      <a:pPr marL="342900" indent="-342900">
                        <a:buFontTx/>
                        <a:buChar char="-"/>
                      </a:pPr>
                      <a:r>
                        <a:rPr lang="en-US" sz="2400" b="1" baseline="0" dirty="0">
                          <a:solidFill>
                            <a:srgbClr val="FF0000"/>
                          </a:solidFill>
                        </a:rPr>
                        <a:t>Summative data identified this area as a need</a:t>
                      </a:r>
                    </a:p>
                    <a:p>
                      <a:pPr marL="342900" indent="-342900">
                        <a:buFontTx/>
                        <a:buChar char="-"/>
                      </a:pPr>
                      <a:r>
                        <a:rPr lang="en-US" sz="2400" b="1" baseline="0" dirty="0">
                          <a:solidFill>
                            <a:srgbClr val="FF0000"/>
                          </a:solidFill>
                        </a:rPr>
                        <a:t>Baseline data shows weakness in skill(s)</a:t>
                      </a:r>
                      <a:endParaRPr lang="en-US" sz="2400" b="1" dirty="0">
                        <a:solidFill>
                          <a:srgbClr val="FF0000"/>
                        </a:solidFill>
                      </a:endParaRP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6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Learning Strategies </a:t>
            </a:r>
          </a:p>
        </p:txBody>
      </p:sp>
      <p:graphicFrame>
        <p:nvGraphicFramePr>
          <p:cNvPr id="4" name="Table 3">
            <a:extLst>
              <a:ext uri="{FF2B5EF4-FFF2-40B4-BE49-F238E27FC236}">
                <a16:creationId xmlns:a16="http://schemas.microsoft.com/office/drawing/2014/main" id="{69D8F268-883E-E079-DFD9-F2B82541CA2C}"/>
              </a:ext>
            </a:extLst>
          </p:cNvPr>
          <p:cNvGraphicFramePr>
            <a:graphicFrameLocks noGrp="1"/>
          </p:cNvGraphicFramePr>
          <p:nvPr>
            <p:extLst>
              <p:ext uri="{D42A27DB-BD31-4B8C-83A1-F6EECF244321}">
                <p14:modId xmlns:p14="http://schemas.microsoft.com/office/powerpoint/2010/main" val="3006313457"/>
              </p:ext>
            </p:extLst>
          </p:nvPr>
        </p:nvGraphicFramePr>
        <p:xfrm>
          <a:off x="1336895" y="2439357"/>
          <a:ext cx="8534400" cy="4017818"/>
        </p:xfrm>
        <a:graphic>
          <a:graphicData uri="http://schemas.openxmlformats.org/drawingml/2006/table">
            <a:tbl>
              <a:tblPr firstRow="1" bandRow="1">
                <a:tableStyleId>{616DA210-FB5B-4158-B5E0-FEB733F419BA}</a:tableStyleId>
              </a:tblPr>
              <a:tblGrid>
                <a:gridCol w="1828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1000298">
                <a:tc rowSpan="2">
                  <a:txBody>
                    <a:bodyPr/>
                    <a:lstStyle/>
                    <a:p>
                      <a:r>
                        <a:rPr lang="en-US" dirty="0"/>
                        <a:t>Learning</a:t>
                      </a:r>
                      <a:r>
                        <a:rPr lang="en-US" baseline="0" dirty="0"/>
                        <a:t> Strategies</a:t>
                      </a:r>
                      <a:r>
                        <a:rPr lang="en-US" dirty="0"/>
                        <a:t>:</a:t>
                      </a:r>
                    </a:p>
                    <a:p>
                      <a:r>
                        <a:rPr lang="en-US" b="0" i="1" baseline="0" dirty="0"/>
                        <a:t>Describe your plan to meet student needs?</a:t>
                      </a:r>
                      <a:endParaRPr lang="en-US" b="0" i="1" dirty="0"/>
                    </a:p>
                  </a:txBody>
                  <a:tcPr/>
                </a:tc>
                <a:tc>
                  <a:txBody>
                    <a:bodyPr/>
                    <a:lstStyle/>
                    <a:p>
                      <a:r>
                        <a:rPr lang="en-US" sz="1800" b="1" i="1" kern="1200" dirty="0">
                          <a:solidFill>
                            <a:schemeClr val="tx1"/>
                          </a:solidFill>
                          <a:effectLst/>
                          <a:latin typeface="+mn-lt"/>
                          <a:ea typeface="+mn-ea"/>
                          <a:cs typeface="+mn-cs"/>
                        </a:rPr>
                        <a:t>How will</a:t>
                      </a:r>
                      <a:r>
                        <a:rPr lang="en-US" sz="1800" b="1" i="1" kern="1200" baseline="0" dirty="0">
                          <a:solidFill>
                            <a:schemeClr val="tx1"/>
                          </a:solidFill>
                          <a:effectLst/>
                          <a:latin typeface="+mn-lt"/>
                          <a:ea typeface="+mn-ea"/>
                          <a:cs typeface="+mn-cs"/>
                        </a:rPr>
                        <a:t> you help students attain the goal? Provide any specific actions that will lead to goal attainment.  (1b, 1e, 1f, 4a)</a:t>
                      </a:r>
                      <a:endParaRPr lang="en-US" dirty="0"/>
                    </a:p>
                  </a:txBody>
                  <a:tcPr/>
                </a:tc>
                <a:extLst>
                  <a:ext uri="{0D108BD9-81ED-4DB2-BD59-A6C34878D82A}">
                    <a16:rowId xmlns:a16="http://schemas.microsoft.com/office/drawing/2014/main" val="10000"/>
                  </a:ext>
                </a:extLst>
              </a:tr>
              <a:tr h="1895302">
                <a:tc vMerge="1">
                  <a:txBody>
                    <a:bodyPr/>
                    <a:lstStyle/>
                    <a:p>
                      <a:endParaRPr lang="en-US"/>
                    </a:p>
                  </a:txBody>
                  <a:tcPr/>
                </a:tc>
                <a:tc>
                  <a:txBody>
                    <a:bodyPr/>
                    <a:lstStyle/>
                    <a:p>
                      <a:r>
                        <a:rPr lang="en-US" sz="2400" b="1" dirty="0">
                          <a:solidFill>
                            <a:srgbClr val="FF0000"/>
                          </a:solidFill>
                        </a:rPr>
                        <a:t>INSTRUCTIONAL</a:t>
                      </a:r>
                      <a:r>
                        <a:rPr lang="en-US" sz="2400" b="1" baseline="0" dirty="0">
                          <a:solidFill>
                            <a:srgbClr val="FF0000"/>
                          </a:solidFill>
                        </a:rPr>
                        <a:t> STRATEGIES</a:t>
                      </a:r>
                    </a:p>
                    <a:p>
                      <a:pPr marL="342900" indent="-342900">
                        <a:buFontTx/>
                        <a:buChar char="-"/>
                      </a:pPr>
                      <a:r>
                        <a:rPr lang="en-US" sz="2400" b="1" baseline="0" dirty="0">
                          <a:solidFill>
                            <a:srgbClr val="FF0000"/>
                          </a:solidFill>
                        </a:rPr>
                        <a:t>Pacing</a:t>
                      </a:r>
                    </a:p>
                    <a:p>
                      <a:pPr marL="342900" indent="-342900">
                        <a:buFontTx/>
                        <a:buChar char="-"/>
                      </a:pPr>
                      <a:r>
                        <a:rPr lang="en-US" sz="2400" b="1" baseline="0" dirty="0">
                          <a:solidFill>
                            <a:srgbClr val="FF0000"/>
                          </a:solidFill>
                        </a:rPr>
                        <a:t>Repetition, Spiraling</a:t>
                      </a:r>
                    </a:p>
                    <a:p>
                      <a:pPr marL="342900" indent="-342900">
                        <a:buFontTx/>
                        <a:buChar char="-"/>
                      </a:pPr>
                      <a:r>
                        <a:rPr lang="en-US" sz="2400" b="1" dirty="0">
                          <a:solidFill>
                            <a:srgbClr val="FF0000"/>
                          </a:solidFill>
                        </a:rPr>
                        <a:t>Frequency and/or intensity of supports</a:t>
                      </a:r>
                    </a:p>
                    <a:p>
                      <a:endParaRPr lang="en-US" sz="2400" b="1" dirty="0">
                        <a:solidFill>
                          <a:srgbClr val="FF0000"/>
                        </a:solidFill>
                      </a:endParaRPr>
                    </a:p>
                    <a:p>
                      <a:r>
                        <a:rPr lang="en-US" sz="2400" b="1" dirty="0">
                          <a:solidFill>
                            <a:srgbClr val="FF0000"/>
                          </a:solidFill>
                        </a:rPr>
                        <a:t>SERVICES AND SUPPORTS</a:t>
                      </a:r>
                    </a:p>
                    <a:p>
                      <a:endParaRPr lang="en-US" sz="2400" b="1" dirty="0">
                        <a:solidFill>
                          <a:srgbClr val="FF0000"/>
                        </a:solidFill>
                      </a:endParaRPr>
                    </a:p>
                    <a:p>
                      <a:r>
                        <a:rPr lang="en-US" sz="2400" b="1" dirty="0">
                          <a:solidFill>
                            <a:srgbClr val="FF0000"/>
                          </a:solidFill>
                        </a:rPr>
                        <a:t>ACCOMMODATIONS/MODIFICATIONS</a:t>
                      </a:r>
                    </a:p>
                  </a:txBody>
                  <a:tcPr>
                    <a:solidFill>
                      <a:srgbClr val="FFFFFF">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5227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a:xfrm>
            <a:off x="1154954" y="973668"/>
            <a:ext cx="9935541" cy="706964"/>
          </a:xfrm>
        </p:spPr>
        <p:txBody>
          <a:bodyPr/>
          <a:lstStyle/>
          <a:p>
            <a:r>
              <a:rPr lang="en-US" dirty="0">
                <a:effectLst>
                  <a:outerShdw blurRad="38100" dist="38100" dir="2700000" algn="tl">
                    <a:srgbClr val="000000">
                      <a:alpha val="43137"/>
                    </a:srgbClr>
                  </a:outerShdw>
                </a:effectLst>
              </a:rPr>
              <a:t>Content Review </a:t>
            </a:r>
          </a:p>
        </p:txBody>
      </p:sp>
      <p:sp>
        <p:nvSpPr>
          <p:cNvPr id="3" name="Content Placeholder 2">
            <a:extLst>
              <a:ext uri="{FF2B5EF4-FFF2-40B4-BE49-F238E27FC236}">
                <a16:creationId xmlns:a16="http://schemas.microsoft.com/office/drawing/2014/main" id="{5B3622D4-C265-C04E-EE3E-3A0F73D2650E}"/>
              </a:ext>
            </a:extLst>
          </p:cNvPr>
          <p:cNvSpPr>
            <a:spLocks noGrp="1"/>
          </p:cNvSpPr>
          <p:nvPr>
            <p:ph idx="1"/>
          </p:nvPr>
        </p:nvSpPr>
        <p:spPr>
          <a:xfrm>
            <a:off x="607365" y="2601534"/>
            <a:ext cx="10483130" cy="4877786"/>
          </a:xfrm>
        </p:spPr>
        <p:txBody>
          <a:bodyPr>
            <a:normAutofit/>
          </a:bodyPr>
          <a:lstStyle/>
          <a:p>
            <a:pPr>
              <a:buFont typeface="Arial" panose="020B0604020202020204" pitchFamily="34" charset="0"/>
              <a:buChar char="•"/>
            </a:pPr>
            <a:r>
              <a:rPr lang="en-US" sz="2400" dirty="0"/>
              <a:t>The Teacher Effectiveness System applies to all teachers.</a:t>
            </a:r>
          </a:p>
          <a:p>
            <a:pPr>
              <a:buFont typeface="Arial" panose="020B0604020202020204" pitchFamily="34" charset="0"/>
              <a:buChar char="•"/>
            </a:pPr>
            <a:r>
              <a:rPr lang="en-US" sz="2400" dirty="0"/>
              <a:t>Your evaluator may/may not be the same as a general education teacher.</a:t>
            </a:r>
          </a:p>
          <a:p>
            <a:pPr>
              <a:buFont typeface="Arial" panose="020B0604020202020204" pitchFamily="34" charset="0"/>
              <a:buChar char="•"/>
            </a:pPr>
            <a:r>
              <a:rPr lang="en-US" sz="2400" dirty="0"/>
              <a:t>The Special Ed Scenarios document can be helpful in identifying how the Teacher Effectiveness components can relate to Special Education settings.</a:t>
            </a:r>
          </a:p>
          <a:p>
            <a:pPr>
              <a:buFont typeface="Arial" panose="020B0604020202020204" pitchFamily="34" charset="0"/>
              <a:buChar char="•"/>
            </a:pPr>
            <a:r>
              <a:rPr lang="en-US" sz="2400" dirty="0"/>
              <a:t>IEPs are not SLOs, but they can inform the content included in your SLO.</a:t>
            </a:r>
          </a:p>
          <a:p>
            <a:pPr>
              <a:buFont typeface="Arial" panose="020B0604020202020204" pitchFamily="34" charset="0"/>
              <a:buChar char="•"/>
            </a:pPr>
            <a:r>
              <a:rPr lang="en-US" sz="2400" dirty="0"/>
              <a:t>Consider a differentiated or shared goal, depending on your target group.</a:t>
            </a:r>
          </a:p>
        </p:txBody>
      </p:sp>
    </p:spTree>
    <p:extLst>
      <p:ext uri="{BB962C8B-B14F-4D97-AF65-F5344CB8AC3E}">
        <p14:creationId xmlns:p14="http://schemas.microsoft.com/office/powerpoint/2010/main" val="1514698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F243-7168-4BED-81CA-605C8279E1BB}"/>
              </a:ext>
            </a:extLst>
          </p:cNvPr>
          <p:cNvSpPr>
            <a:spLocks noGrp="1"/>
          </p:cNvSpPr>
          <p:nvPr>
            <p:ph type="ctrTitle"/>
          </p:nvPr>
        </p:nvSpPr>
        <p:spPr>
          <a:xfrm>
            <a:off x="1683171" y="1453181"/>
            <a:ext cx="8825658" cy="2677648"/>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Thank You!</a:t>
            </a:r>
          </a:p>
        </p:txBody>
      </p:sp>
    </p:spTree>
    <p:custDataLst>
      <p:tags r:id="rId1"/>
    </p:custDataLst>
    <p:extLst>
      <p:ext uri="{BB962C8B-B14F-4D97-AF65-F5344CB8AC3E}">
        <p14:creationId xmlns:p14="http://schemas.microsoft.com/office/powerpoint/2010/main" val="67209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19AF-8701-0623-040B-FB9AE1384AF9}"/>
              </a:ext>
            </a:extLst>
          </p:cNvPr>
          <p:cNvSpPr>
            <a:spLocks noGrp="1"/>
          </p:cNvSpPr>
          <p:nvPr>
            <p:ph type="title"/>
          </p:nvPr>
        </p:nvSpPr>
        <p:spPr>
          <a:xfrm>
            <a:off x="1715293" y="-1241212"/>
            <a:ext cx="8761413" cy="706964"/>
          </a:xfrm>
        </p:spPr>
        <p:txBody>
          <a:bodyPr/>
          <a:lstStyle/>
          <a:p>
            <a:r>
              <a:rPr lang="en-US" dirty="0"/>
              <a:t>Determining Teaching Effectiveness</a:t>
            </a:r>
          </a:p>
        </p:txBody>
      </p:sp>
      <p:pic>
        <p:nvPicPr>
          <p:cNvPr id="7" name="Picture 6"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B9B1E589-6587-76DF-E0DB-A6A2111067B6}"/>
              </a:ext>
            </a:extLst>
          </p:cNvPr>
          <p:cNvPicPr>
            <a:picLocks noChangeAspect="1"/>
          </p:cNvPicPr>
          <p:nvPr/>
        </p:nvPicPr>
        <p:blipFill>
          <a:blip r:embed="rId3"/>
          <a:stretch>
            <a:fillRect/>
          </a:stretch>
        </p:blipFill>
        <p:spPr>
          <a:xfrm>
            <a:off x="2161173" y="691465"/>
            <a:ext cx="7680589" cy="5842500"/>
          </a:xfrm>
          <a:prstGeom prst="rect">
            <a:avLst/>
          </a:prstGeom>
        </p:spPr>
      </p:pic>
    </p:spTree>
    <p:extLst>
      <p:ext uri="{BB962C8B-B14F-4D97-AF65-F5344CB8AC3E}">
        <p14:creationId xmlns:p14="http://schemas.microsoft.com/office/powerpoint/2010/main" val="213780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3F980-2564-5F07-14AA-CE65B2F78C03}"/>
              </a:ext>
            </a:extLst>
          </p:cNvPr>
          <p:cNvSpPr>
            <a:spLocks noGrp="1"/>
          </p:cNvSpPr>
          <p:nvPr>
            <p:ph type="title" idx="4294967295"/>
          </p:nvPr>
        </p:nvSpPr>
        <p:spPr>
          <a:xfrm>
            <a:off x="1093994" y="-1058332"/>
            <a:ext cx="8761413" cy="706964"/>
          </a:xfrm>
        </p:spPr>
        <p:txBody>
          <a:bodyPr/>
          <a:lstStyle/>
          <a:p>
            <a:r>
              <a:rPr lang="en-US" dirty="0"/>
              <a:t>South Dakota Framework for Teaching</a:t>
            </a:r>
          </a:p>
        </p:txBody>
      </p:sp>
      <p:pic>
        <p:nvPicPr>
          <p:cNvPr id="2" name="Picture 1" descr="South Dakota State Teaching Standards (Danielson Framework) and Student Growth&#10;Domain 1 - Planning &amp; Preparation&#10;Domain 2 - Classroom Environment&#10;Domain 3 - Instruction&#10;Doman 4 - Professional Responsibilities&#10;&#10;&#10;Classroom Observations and Evidence of Effective Practice, Required: 1 component from each of the 4 domains - Recommended: at least 8 components chosen based on district or school priorities.&#10;This equals the Professional Practice Rating. ">
            <a:extLst>
              <a:ext uri="{FF2B5EF4-FFF2-40B4-BE49-F238E27FC236}">
                <a16:creationId xmlns:a16="http://schemas.microsoft.com/office/drawing/2014/main" id="{F1EB334E-5A87-6A5C-CD8D-548AA5B5EC85}"/>
              </a:ext>
            </a:extLst>
          </p:cNvPr>
          <p:cNvPicPr>
            <a:picLocks noChangeAspect="1"/>
          </p:cNvPicPr>
          <p:nvPr/>
        </p:nvPicPr>
        <p:blipFill rotWithShape="1">
          <a:blip r:embed="rId3"/>
          <a:srcRect t="1648"/>
          <a:stretch/>
        </p:blipFill>
        <p:spPr>
          <a:xfrm>
            <a:off x="1835150" y="742384"/>
            <a:ext cx="8521700" cy="5221100"/>
          </a:xfrm>
          <a:prstGeom prst="rect">
            <a:avLst/>
          </a:prstGeom>
        </p:spPr>
      </p:pic>
    </p:spTree>
    <p:extLst>
      <p:ext uri="{BB962C8B-B14F-4D97-AF65-F5344CB8AC3E}">
        <p14:creationId xmlns:p14="http://schemas.microsoft.com/office/powerpoint/2010/main" val="397273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B444-0150-B369-6BE7-064EE74C7EB9}"/>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Collecting Artifacts </a:t>
            </a:r>
          </a:p>
        </p:txBody>
      </p:sp>
      <p:pic>
        <p:nvPicPr>
          <p:cNvPr id="3" name="Picture 2" descr="Figure 5: Examples of Artifacts Aligned to Domains of Professional Practice &#10;Artifact&#10;Stakeholder surveys - domains 1, 2, 3, and 4&#10;Teacher lesson plans - domain 1&#10;Discipline referrals - domain 2&#10;Parent newsletters - domain 4&#10;Class website - domains 3 and 4 &#10;School improvement goals - domain 1&#10;Professional growth plan - domains 1, 2, 3, and 4&#10;Student enrollment (electives) - domain 2&#10;Community partnerships - domain 4&#10;Teacher journal - domains 1, 2, 3, and 4&#10;Safety report - domain 2&#10;Positive feedback portfolio - domains 1, 2, 3, and 4&#10;Parental contact log - domain 4&#10;Transcript - domain 1 and 4 ">
            <a:extLst>
              <a:ext uri="{FF2B5EF4-FFF2-40B4-BE49-F238E27FC236}">
                <a16:creationId xmlns:a16="http://schemas.microsoft.com/office/drawing/2014/main" id="{1DD425F1-A132-3F7B-88A8-C88C468D729B}"/>
              </a:ext>
            </a:extLst>
          </p:cNvPr>
          <p:cNvPicPr>
            <a:picLocks noChangeAspect="1"/>
          </p:cNvPicPr>
          <p:nvPr/>
        </p:nvPicPr>
        <p:blipFill>
          <a:blip r:embed="rId3"/>
          <a:stretch>
            <a:fillRect/>
          </a:stretch>
        </p:blipFill>
        <p:spPr>
          <a:xfrm>
            <a:off x="2822889" y="1680632"/>
            <a:ext cx="6546221" cy="4625669"/>
          </a:xfrm>
          <a:prstGeom prst="rect">
            <a:avLst/>
          </a:prstGeom>
          <a:ln>
            <a:solidFill>
              <a:schemeClr val="tx1"/>
            </a:solidFill>
          </a:ln>
        </p:spPr>
      </p:pic>
    </p:spTree>
    <p:extLst>
      <p:ext uri="{BB962C8B-B14F-4D97-AF65-F5344CB8AC3E}">
        <p14:creationId xmlns:p14="http://schemas.microsoft.com/office/powerpoint/2010/main" val="84108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A911-07F9-E106-2561-C77F791ECFB0}"/>
              </a:ext>
            </a:extLst>
          </p:cNvPr>
          <p:cNvSpPr>
            <a:spLocks noGrp="1"/>
          </p:cNvSpPr>
          <p:nvPr>
            <p:ph type="title"/>
          </p:nvPr>
        </p:nvSpPr>
        <p:spPr>
          <a:xfrm>
            <a:off x="1154954" y="799986"/>
            <a:ext cx="8761413" cy="706964"/>
          </a:xfrm>
        </p:spPr>
        <p:txBody>
          <a:bodyPr/>
          <a:lstStyle/>
          <a:p>
            <a:r>
              <a:rPr lang="en-US" dirty="0">
                <a:effectLst>
                  <a:outerShdw blurRad="38100" dist="38100" dir="2700000" algn="tl">
                    <a:srgbClr val="000000">
                      <a:alpha val="43137"/>
                    </a:srgbClr>
                  </a:outerShdw>
                </a:effectLst>
              </a:rPr>
              <a:t>Special Education Artifact Ideas </a:t>
            </a:r>
          </a:p>
        </p:txBody>
      </p:sp>
      <p:graphicFrame>
        <p:nvGraphicFramePr>
          <p:cNvPr id="4" name="Table 3">
            <a:extLst>
              <a:ext uri="{FF2B5EF4-FFF2-40B4-BE49-F238E27FC236}">
                <a16:creationId xmlns:a16="http://schemas.microsoft.com/office/drawing/2014/main" id="{F7D3997B-4991-F678-5943-9929181162D5}"/>
              </a:ext>
            </a:extLst>
          </p:cNvPr>
          <p:cNvGraphicFramePr>
            <a:graphicFrameLocks noGrp="1"/>
          </p:cNvGraphicFramePr>
          <p:nvPr>
            <p:extLst>
              <p:ext uri="{D42A27DB-BD31-4B8C-83A1-F6EECF244321}">
                <p14:modId xmlns:p14="http://schemas.microsoft.com/office/powerpoint/2010/main" val="3555087991"/>
              </p:ext>
            </p:extLst>
          </p:nvPr>
        </p:nvGraphicFramePr>
        <p:xfrm>
          <a:off x="650929" y="2390309"/>
          <a:ext cx="11081288" cy="4311794"/>
        </p:xfrm>
        <a:graphic>
          <a:graphicData uri="http://schemas.openxmlformats.org/drawingml/2006/table">
            <a:tbl>
              <a:tblPr firstRow="1" bandRow="1">
                <a:tableStyleId>{5C22544A-7EE6-4342-B048-85BDC9FD1C3A}</a:tableStyleId>
              </a:tblPr>
              <a:tblGrid>
                <a:gridCol w="5540644">
                  <a:extLst>
                    <a:ext uri="{9D8B030D-6E8A-4147-A177-3AD203B41FA5}">
                      <a16:colId xmlns:a16="http://schemas.microsoft.com/office/drawing/2014/main" val="20000"/>
                    </a:ext>
                  </a:extLst>
                </a:gridCol>
                <a:gridCol w="5540644">
                  <a:extLst>
                    <a:ext uri="{9D8B030D-6E8A-4147-A177-3AD203B41FA5}">
                      <a16:colId xmlns:a16="http://schemas.microsoft.com/office/drawing/2014/main" val="20001"/>
                    </a:ext>
                  </a:extLst>
                </a:gridCol>
              </a:tblGrid>
              <a:tr h="338481">
                <a:tc gridSpan="2">
                  <a:txBody>
                    <a:bodyPr/>
                    <a:lstStyle/>
                    <a:p>
                      <a:pPr marL="0" indent="0" algn="ctr">
                        <a:buFontTx/>
                        <a:buNone/>
                      </a:pPr>
                      <a:r>
                        <a:rPr lang="en-US" b="1" dirty="0"/>
                        <a:t>Special Education Artifact Ideas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4010788227"/>
                  </a:ext>
                </a:extLst>
              </a:tr>
              <a:tr h="1861643">
                <a:tc>
                  <a:txBody>
                    <a:bodyPr/>
                    <a:lstStyle/>
                    <a:p>
                      <a:pPr algn="ctr"/>
                      <a:r>
                        <a:rPr lang="en-US" u="sng" dirty="0"/>
                        <a:t>Domain 1 (Planning and Preparation)</a:t>
                      </a:r>
                    </a:p>
                    <a:p>
                      <a:pPr algn="l"/>
                      <a:endParaRPr lang="en-US" dirty="0"/>
                    </a:p>
                    <a:p>
                      <a:pPr marL="285750" indent="-285750" algn="l">
                        <a:buFontTx/>
                        <a:buChar char="-"/>
                      </a:pPr>
                      <a:r>
                        <a:rPr lang="en-US" dirty="0"/>
                        <a:t>Transcrip</a:t>
                      </a:r>
                      <a:r>
                        <a:rPr lang="en-US" baseline="0" dirty="0"/>
                        <a:t>t from SPED-related coursework</a:t>
                      </a:r>
                      <a:endParaRPr lang="en-US" dirty="0"/>
                    </a:p>
                    <a:p>
                      <a:pPr marL="285750" indent="-285750" algn="l">
                        <a:buFontTx/>
                        <a:buChar char="-"/>
                      </a:pPr>
                      <a:r>
                        <a:rPr lang="en-US" dirty="0"/>
                        <a:t>Documentation of using student assessment results to create goals</a:t>
                      </a:r>
                    </a:p>
                    <a:p>
                      <a:pPr marL="285750" indent="-285750" algn="ctr">
                        <a:buFontTx/>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a:t>Domain 2 (Classroom Environment)</a:t>
                      </a:r>
                    </a:p>
                    <a:p>
                      <a:pPr algn="ctr"/>
                      <a:endParaRPr lang="en-US" dirty="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Photograph of students’ visual schedule</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Individualized behavior</a:t>
                      </a:r>
                      <a:r>
                        <a:rPr lang="en-US" baseline="0" dirty="0"/>
                        <a:t> plan</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a:t>Documentation of planning/prep with paraprofessionals</a:t>
                      </a:r>
                      <a:endParaRPr lang="en-US" dirty="0"/>
                    </a:p>
                    <a:p>
                      <a:pPr marL="285750" marR="0" indent="-285750" algn="ctr" defTabSz="457200" rtl="0" eaLnBrk="1" fontAlgn="auto" latinLnBrk="0" hangingPunct="1">
                        <a:lnSpc>
                          <a:spcPct val="100000"/>
                        </a:lnSpc>
                        <a:spcBef>
                          <a:spcPts val="0"/>
                        </a:spcBef>
                        <a:spcAft>
                          <a:spcPts val="0"/>
                        </a:spcAft>
                        <a:buClrTx/>
                        <a:buSzTx/>
                        <a:buFontTx/>
                        <a:buChar char="-"/>
                        <a:tabLst/>
                        <a:defRP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934354">
                <a:tc>
                  <a:txBody>
                    <a:bodyPr/>
                    <a:lstStyle/>
                    <a:p>
                      <a:pPr algn="ctr"/>
                      <a:r>
                        <a:rPr lang="en-US" u="sng" dirty="0"/>
                        <a:t>Domain 4 (Professional Responsibilities)</a:t>
                      </a:r>
                    </a:p>
                    <a:p>
                      <a:pPr algn="l"/>
                      <a:endParaRPr lang="en-US" dirty="0"/>
                    </a:p>
                    <a:p>
                      <a:pPr marL="285750" indent="-285750" algn="l">
                        <a:buFontTx/>
                        <a:buChar char="-"/>
                      </a:pPr>
                      <a:r>
                        <a:rPr lang="en-US" dirty="0"/>
                        <a:t>Results from annual</a:t>
                      </a:r>
                      <a:r>
                        <a:rPr lang="en-US" baseline="0" dirty="0"/>
                        <a:t> parent surveys (Indicator 8)</a:t>
                      </a:r>
                    </a:p>
                    <a:p>
                      <a:pPr marL="285750" indent="-285750" algn="l">
                        <a:buFontTx/>
                        <a:buChar char="-"/>
                      </a:pPr>
                      <a:r>
                        <a:rPr lang="en-US" baseline="0" dirty="0"/>
                        <a:t> Documentation of membership/participation in professional SPED organizations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Agenda from SPED-related trainings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u="sng" dirty="0"/>
                        <a:t>Domain 3 (Instruction)</a:t>
                      </a:r>
                    </a:p>
                    <a:p>
                      <a:pPr algn="ctr"/>
                      <a:endParaRPr lang="en-US" dirty="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IEP Progress Monitoring</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Parent</a:t>
                      </a:r>
                      <a:r>
                        <a:rPr lang="en-US" baseline="0" dirty="0"/>
                        <a:t> Prior Notices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baseline="0" dirty="0"/>
                        <a:t>Parent Goal Progress Reports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0201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3A4B-9204-4D69-885A-1404E7CFB2AB}"/>
              </a:ext>
            </a:extLst>
          </p:cNvPr>
          <p:cNvSpPr>
            <a:spLocks noGrp="1"/>
          </p:cNvSpPr>
          <p:nvPr>
            <p:ph type="title"/>
          </p:nvPr>
        </p:nvSpPr>
        <p:spPr>
          <a:xfrm>
            <a:off x="1419114" y="-1464732"/>
            <a:ext cx="8761413" cy="706964"/>
          </a:xfrm>
        </p:spPr>
        <p:txBody>
          <a:bodyPr/>
          <a:lstStyle/>
          <a:p>
            <a:r>
              <a:rPr lang="en-US" dirty="0"/>
              <a:t>Determining Teaching Effectiveness 1</a:t>
            </a:r>
          </a:p>
        </p:txBody>
      </p:sp>
      <p:pic>
        <p:nvPicPr>
          <p:cNvPr id="7" name="Picture 6" descr="Determining Teacher Effectiveness&#10;Using multiple measures of professional practice and student growth.&#10;South Dakota State Teaching Standards (Danielson Framework) and Student Growth&#10;Domain 1 - Planning &amp; Preparation&#10;Domain 2 - Classroom Environment&#10;Domain 3 - Instruction&#10;Doman 4 - Professional Responsibilities&#10;&#10;SLOs - State Assessments (if assigned to a state-tested grade or subject), District Assessments, Evaluator-approved Assessments &#10;Classroom Observations and Artifacts Gathered by Teachers, Components from Each of the 4 Domains, and At Least 8 Components Chosen Based on District or School Priorities is the recommendation - Professional Practice Rating and the Growth Rating provide the Summative Rating Matrix - Professional Oversight: is the rating fair and accurate based on the evidence and data shared by the teacher? Differentiated Performance Categories - Below Expectations, Meets Expectations, and Exceeds Expectations ">
            <a:extLst>
              <a:ext uri="{FF2B5EF4-FFF2-40B4-BE49-F238E27FC236}">
                <a16:creationId xmlns:a16="http://schemas.microsoft.com/office/drawing/2014/main" id="{B9B1E589-6587-76DF-E0DB-A6A2111067B6}"/>
              </a:ext>
            </a:extLst>
          </p:cNvPr>
          <p:cNvPicPr>
            <a:picLocks noChangeAspect="1"/>
          </p:cNvPicPr>
          <p:nvPr/>
        </p:nvPicPr>
        <p:blipFill>
          <a:blip r:embed="rId3"/>
          <a:stretch>
            <a:fillRect/>
          </a:stretch>
        </p:blipFill>
        <p:spPr>
          <a:xfrm>
            <a:off x="2161173" y="691465"/>
            <a:ext cx="7680589" cy="5842500"/>
          </a:xfrm>
          <a:prstGeom prst="rect">
            <a:avLst/>
          </a:prstGeom>
        </p:spPr>
      </p:pic>
    </p:spTree>
    <p:extLst>
      <p:ext uri="{BB962C8B-B14F-4D97-AF65-F5344CB8AC3E}">
        <p14:creationId xmlns:p14="http://schemas.microsoft.com/office/powerpoint/2010/main" val="377318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D672-4F5A-7B4A-07F6-D28E2AA6288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SLO Process </a:t>
            </a:r>
          </a:p>
        </p:txBody>
      </p:sp>
      <p:pic>
        <p:nvPicPr>
          <p:cNvPr id="4" name="Picture 3" descr="Step 1: SLO Development Answer 4 Questions &#10;Prioritize Learning Content- What do I want my students to be able to know and do? Analyze Data and Develop Baselines- Where are my students starting? Select or Develop an Assessment- What assessments are available? Write Growth Goal- What can I expect my students to achieve? Step 2: SLO Approval Step 3: Ongoing Communication Step 4: Prepare for the Summative ">
            <a:extLst>
              <a:ext uri="{FF2B5EF4-FFF2-40B4-BE49-F238E27FC236}">
                <a16:creationId xmlns:a16="http://schemas.microsoft.com/office/drawing/2014/main" id="{B6AB181C-E157-CDD4-2DFC-2F98C403CD1A}"/>
              </a:ext>
            </a:extLst>
          </p:cNvPr>
          <p:cNvPicPr>
            <a:picLocks noChangeAspect="1"/>
          </p:cNvPicPr>
          <p:nvPr/>
        </p:nvPicPr>
        <p:blipFill>
          <a:blip r:embed="rId3"/>
          <a:stretch>
            <a:fillRect/>
          </a:stretch>
        </p:blipFill>
        <p:spPr>
          <a:xfrm>
            <a:off x="1423517" y="1680632"/>
            <a:ext cx="4672483" cy="4654581"/>
          </a:xfrm>
          <a:prstGeom prst="rect">
            <a:avLst/>
          </a:prstGeom>
        </p:spPr>
      </p:pic>
      <p:sp>
        <p:nvSpPr>
          <p:cNvPr id="5" name="Content Placeholder 4">
            <a:extLst>
              <a:ext uri="{FF2B5EF4-FFF2-40B4-BE49-F238E27FC236}">
                <a16:creationId xmlns:a16="http://schemas.microsoft.com/office/drawing/2014/main" id="{9B36FC95-E522-6DBE-BBA2-41D6C7332DFB}"/>
              </a:ext>
            </a:extLst>
          </p:cNvPr>
          <p:cNvSpPr txBox="1">
            <a:spLocks noGrp="1"/>
          </p:cNvSpPr>
          <p:nvPr>
            <p:ph idx="1"/>
          </p:nvPr>
        </p:nvSpPr>
        <p:spPr>
          <a:xfrm>
            <a:off x="6481409" y="2344377"/>
            <a:ext cx="3434958" cy="3990836"/>
          </a:xfrm>
          <a:prstGeom prst="rect">
            <a:avLst/>
          </a:prstGeom>
          <a:noFill/>
        </p:spPr>
        <p:txBody>
          <a:bodyPr wrap="square" rtlCol="0">
            <a:spAutoFit/>
          </a:bodyPr>
          <a:lstStyle/>
          <a:p>
            <a:pPr marL="0" indent="0" algn="ctr">
              <a:buNone/>
            </a:pPr>
            <a:r>
              <a:rPr lang="en-US" sz="2000" u="sng" dirty="0"/>
              <a:t>Low Growth: </a:t>
            </a:r>
            <a:br>
              <a:rPr lang="en-US" sz="2000" u="sng" dirty="0"/>
            </a:br>
            <a:r>
              <a:rPr lang="en-US" sz="2000" dirty="0"/>
              <a:t>Growth goal is less than 65% attained.</a:t>
            </a:r>
          </a:p>
          <a:p>
            <a:pPr algn="ctr"/>
            <a:endParaRPr lang="en-US" sz="2000" dirty="0"/>
          </a:p>
          <a:p>
            <a:pPr marL="0" indent="0" algn="ctr">
              <a:buNone/>
            </a:pPr>
            <a:r>
              <a:rPr lang="en-US" sz="2000" u="sng" dirty="0"/>
              <a:t>Expected Growth:                    </a:t>
            </a:r>
            <a:r>
              <a:rPr lang="en-US" sz="2000" dirty="0"/>
              <a:t>Growth goal is 65%-85% attained.</a:t>
            </a:r>
          </a:p>
          <a:p>
            <a:pPr algn="ctr"/>
            <a:endParaRPr lang="en-US" sz="2000" dirty="0"/>
          </a:p>
          <a:p>
            <a:pPr marL="0" indent="0" algn="ctr">
              <a:buNone/>
            </a:pPr>
            <a:r>
              <a:rPr lang="en-US" sz="2000" u="sng" dirty="0"/>
              <a:t>High Growth:</a:t>
            </a:r>
            <a:br>
              <a:rPr lang="en-US" sz="2000" u="sng" dirty="0"/>
            </a:br>
            <a:r>
              <a:rPr lang="en-US" sz="2000" dirty="0"/>
              <a:t> Growth goal is 86% to 100% attained.</a:t>
            </a:r>
          </a:p>
        </p:txBody>
      </p:sp>
    </p:spTree>
    <p:extLst>
      <p:ext uri="{BB962C8B-B14F-4D97-AF65-F5344CB8AC3E}">
        <p14:creationId xmlns:p14="http://schemas.microsoft.com/office/powerpoint/2010/main" val="2309504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97cae48-bc76-4cc6-a27e-ce548a956e48&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3B3059"/>
      </a:dk2>
      <a:lt2>
        <a:srgbClr val="BFBFBF"/>
      </a:lt2>
      <a:accent1>
        <a:srgbClr val="8D1438"/>
      </a:accent1>
      <a:accent2>
        <a:srgbClr val="7D1232"/>
      </a:accent2>
      <a:accent3>
        <a:srgbClr val="6B6B6B"/>
      </a:accent3>
      <a:accent4>
        <a:srgbClr val="D2D2D2"/>
      </a:accent4>
      <a:accent5>
        <a:srgbClr val="E8E8E8"/>
      </a:accent5>
      <a:accent6>
        <a:srgbClr val="000000"/>
      </a:accent6>
      <a:hlink>
        <a:srgbClr val="FFFFFF"/>
      </a:hlink>
      <a:folHlink>
        <a:srgbClr val="F2F2F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resentation1" id="{7EBFECD4-BAA0-4F29-BC8F-70A2086DD592}" vid="{1264DA49-27DE-4667-81D4-95626FE8E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5" ma:contentTypeDescription="Create a new document." ma:contentTypeScope="" ma:versionID="bc88723dec29037ca0dcb0e91c0df3d3">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3c0abd1fb6ecdb18cf15b1c1693c2972"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98F7DA-3BCE-4AFB-861E-D6FFA6AFE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772F4-CDE4-4831-9C32-303D8612A4D3}">
  <ds:schemaRefs>
    <ds:schemaRef ds:uri="http://schemas.microsoft.com/office/2006/metadata/properties"/>
    <ds:schemaRef ds:uri="http://purl.org/dc/terms/"/>
    <ds:schemaRef ds:uri="43f58a11-f7c6-4403-a5cb-a614c2a87166"/>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853c9343-3086-4295-8dfc-e14ff63cbec1"/>
    <ds:schemaRef ds:uri="http://purl.org/dc/dcmitype/"/>
  </ds:schemaRefs>
</ds:datastoreItem>
</file>

<file path=customXml/itemProps3.xml><?xml version="1.0" encoding="utf-8"?>
<ds:datastoreItem xmlns:ds="http://schemas.openxmlformats.org/officeDocument/2006/customXml" ds:itemID="{80C23A7E-BCDC-487D-97E0-BCFE7EFCF7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TotalTime>
  <Words>6268</Words>
  <Application>Microsoft Office PowerPoint</Application>
  <PresentationFormat>Widescreen</PresentationFormat>
  <Paragraphs>436</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Wingdings</vt:lpstr>
      <vt:lpstr>Wingdings 3</vt:lpstr>
      <vt:lpstr>Ion Boardroom</vt:lpstr>
      <vt:lpstr>Teacher Effectiveness &amp; Special Education</vt:lpstr>
      <vt:lpstr>Content Overview</vt:lpstr>
      <vt:lpstr>Teacher Effectiveness System Review</vt:lpstr>
      <vt:lpstr>Determining Teaching Effectiveness</vt:lpstr>
      <vt:lpstr>South Dakota Framework for Teaching</vt:lpstr>
      <vt:lpstr>Collecting Artifacts </vt:lpstr>
      <vt:lpstr>Special Education Artifact Ideas </vt:lpstr>
      <vt:lpstr>Determining Teaching Effectiveness 1</vt:lpstr>
      <vt:lpstr>SLO Process </vt:lpstr>
      <vt:lpstr>Special Education Law &amp; Guiding Principles</vt:lpstr>
      <vt:lpstr>SPED Law/ Guiding Principles</vt:lpstr>
      <vt:lpstr>SPED Law/ Guiding Principles</vt:lpstr>
      <vt:lpstr>SPED Law/ Guiding Principles</vt:lpstr>
      <vt:lpstr>The IEP Can Support and Inform the Teacher’s SLO</vt:lpstr>
      <vt:lpstr>SPED Law/ Guiding Principles</vt:lpstr>
      <vt:lpstr>SPED Law/ Guiding Principles</vt:lpstr>
      <vt:lpstr>SPED Law/ Guiding Principles</vt:lpstr>
      <vt:lpstr>SPED Law/ Guiding Principles</vt:lpstr>
      <vt:lpstr>SPED Law/ Guiding Principles</vt:lpstr>
      <vt:lpstr>SLO Process Guide –  What’s different for special educators?</vt:lpstr>
      <vt:lpstr>SLO Process Guide </vt:lpstr>
      <vt:lpstr>Before You Begin</vt:lpstr>
      <vt:lpstr>Prioritizing Learning Content </vt:lpstr>
      <vt:lpstr>Identify Student Population </vt:lpstr>
      <vt:lpstr>Interval of Instruction </vt:lpstr>
      <vt:lpstr>Analyze Data &amp; Develop Baseline </vt:lpstr>
      <vt:lpstr>Select or Develop an Assessment </vt:lpstr>
      <vt:lpstr>Growth Goal </vt:lpstr>
      <vt:lpstr>Growth Goal – Mastery </vt:lpstr>
      <vt:lpstr>Growth Goal – Differentiated </vt:lpstr>
      <vt:lpstr>Growth Goal – Shared Performance </vt:lpstr>
      <vt:lpstr>Goal Reflection </vt:lpstr>
      <vt:lpstr>Provide Rationale </vt:lpstr>
      <vt:lpstr>Learning Strategies </vt:lpstr>
      <vt:lpstr>Content Review </vt:lpstr>
      <vt:lpstr>Thank You!</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Paulson, Hope</dc:creator>
  <cp:lastModifiedBy>Odean-Carlin, Kodi</cp:lastModifiedBy>
  <cp:revision>3</cp:revision>
  <dcterms:created xsi:type="dcterms:W3CDTF">2023-12-20T20:42:14Z</dcterms:created>
  <dcterms:modified xsi:type="dcterms:W3CDTF">2023-12-21T22:00:20Z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