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56" r:id="rId2"/>
    <p:sldId id="285" r:id="rId3"/>
    <p:sldId id="296" r:id="rId4"/>
    <p:sldId id="320" r:id="rId5"/>
    <p:sldId id="323" r:id="rId6"/>
    <p:sldId id="324" r:id="rId7"/>
    <p:sldId id="321" r:id="rId8"/>
    <p:sldId id="325" r:id="rId9"/>
    <p:sldId id="326" r:id="rId10"/>
    <p:sldId id="327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4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416" autoAdjust="0"/>
  </p:normalViewPr>
  <p:slideViewPr>
    <p:cSldViewPr>
      <p:cViewPr varScale="1">
        <p:scale>
          <a:sx n="75" d="100"/>
          <a:sy n="75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BD10B-EA48-4664-A87C-853624E4DA42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8CBFB-1484-4FC7-96E2-3547FF8D7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81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SDAP</a:t>
            </a:r>
            <a:r>
              <a:rPr lang="en-US" baseline="0" dirty="0" smtClean="0"/>
              <a:t> is a tool for teachers to create assessments for their classroom, as well as for Semester tests. </a:t>
            </a:r>
          </a:p>
          <a:p>
            <a:r>
              <a:rPr lang="en-US" baseline="0" dirty="0" smtClean="0"/>
              <a:t>We send the file of students from Infinite Campus to eMetric at the end of August. We’ll send another file in October</a:t>
            </a:r>
          </a:p>
          <a:p>
            <a:r>
              <a:rPr lang="en-US" baseline="0" dirty="0" smtClean="0"/>
              <a:t>SDAP contains over 10,000 items. Our main focus has been on Math and Language Arts because of the CCSS. We will work on updating other content areas in the future.</a:t>
            </a:r>
          </a:p>
          <a:p>
            <a:r>
              <a:rPr lang="en-US" baseline="0" dirty="0" smtClean="0"/>
              <a:t>The items in SDAP are aligned to the CCSS</a:t>
            </a:r>
          </a:p>
          <a:p>
            <a:r>
              <a:rPr lang="en-US" baseline="0" dirty="0" smtClean="0"/>
              <a:t>We’ve created pre-made forms for teachers to use to create tests. All of these forms are standard-specific so teachers can create a test over just one standard. 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* Expand into more slides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8CBFB-1484-4FC7-96E2-3547FF8D79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65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Ray Slaba - Hanson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F6275-4816-4BCF-A642-D88788B46BC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429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Guyla Ness – Meade (Sturgis)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F6275-4816-4BCF-A642-D88788B46BC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09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Sherry Rembold - Miller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F6275-4816-4BCF-A642-D88788B46BC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07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Sherry Rembold - Miller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F6275-4816-4BCF-A642-D88788B46BC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075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Sherry Rembold - Miller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F6275-4816-4BCF-A642-D88788B46BC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075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Sherry Rembold - Miller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F6275-4816-4BCF-A642-D88788B46BC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075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Mobridge?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F6275-4816-4BCF-A642-D88788B46BC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202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Nicole Hansen – Sioux Falls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F6275-4816-4BCF-A642-D88788B46BC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148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Nicole Hansen – Sioux Falls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F6275-4816-4BCF-A642-D88788B46BC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148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Nicole Hansen – Sioux Falls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F6275-4816-4BCF-A642-D88788B46BC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14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User Groups – teachers in schools and districts can create groups so they can share items and forms</a:t>
            </a:r>
            <a:r>
              <a:rPr lang="en-US" baseline="0" dirty="0" smtClean="0"/>
              <a:t> with one another. SDAP now contains state user groups for teachers to join in order to share items and forms with other content-specific teachers across the state</a:t>
            </a:r>
          </a:p>
          <a:p>
            <a:r>
              <a:rPr lang="en-US" baseline="0" dirty="0" smtClean="0"/>
              <a:t>Students take the EOC and Benchmark Assessments through SDAP. The scheduling process is the same for EOC, Benchmark, and Classroom assessments</a:t>
            </a:r>
          </a:p>
          <a:p>
            <a:r>
              <a:rPr lang="en-US" baseline="0" dirty="0" smtClean="0"/>
              <a:t>SDAP houses all data for D-STEP, EOC, Benchmark, and Classroom assessments. </a:t>
            </a:r>
          </a:p>
          <a:p>
            <a:r>
              <a:rPr lang="en-US" baseline="0" dirty="0" smtClean="0"/>
              <a:t>Once the student finishes his or her test, he or she will see his or her score and percent correct</a:t>
            </a:r>
          </a:p>
          <a:p>
            <a:r>
              <a:rPr lang="en-US" baseline="0" dirty="0" smtClean="0"/>
              <a:t>After five minutes, teachers can view standard-specific and student-specific reports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* Expand into more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8CBFB-1484-4FC7-96E2-3547FF8D79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581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Nicole Hansen – Sioux Falls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F6275-4816-4BCF-A642-D88788B46BC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148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Collin Knudson - Kimball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F6275-4816-4BCF-A642-D88788B46BC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994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Matt Mueller - BV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F6275-4816-4BCF-A642-D88788B46BC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990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Amy Cooper - Avon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F6275-4816-4BCF-A642-D88788B46BC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004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Amy Cooper - Avon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F6275-4816-4BCF-A642-D88788B46BC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004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8CBFB-1484-4FC7-96E2-3547FF8D791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71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All users can add items or forms to an SLO group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Make sure to let users know they also have the capability to delete any items in an SLO group, so be</a:t>
            </a:r>
            <a:r>
              <a:rPr lang="en-US" baseline="0" dirty="0" smtClean="0"/>
              <a:t> careful not to do that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8CBFB-1484-4FC7-96E2-3547FF8D79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14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Can set the customizable threshold for your objectives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Can easily compare</a:t>
            </a:r>
            <a:r>
              <a:rPr lang="en-US" baseline="0" dirty="0" smtClean="0"/>
              <a:t> pre-test to post-test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8CBFB-1484-4FC7-96E2-3547FF8D79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74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Classroom Program</a:t>
            </a:r>
            <a:r>
              <a:rPr lang="en-US" baseline="0" dirty="0" smtClean="0"/>
              <a:t> – Using premade items, creating your own items, sharing and using items and forms from the SLO Groups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Benchmark – 4 tests, Multiple Choice, optional, aligned to CCSS, used to measure growth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District Secure – more secure than Classroom, used for semester tests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8CBFB-1484-4FC7-96E2-3547FF8D791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33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8CBFB-1484-4FC7-96E2-3547FF8D791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71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Beth Eickman - McCook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F6275-4816-4BCF-A642-D88788B46BC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17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Beth Eickman - McCook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F6275-4816-4BCF-A642-D88788B46BC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17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Vermillion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F6275-4816-4BCF-A642-D88788B46BC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58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2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2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0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470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1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9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7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36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011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123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Flame"/>
          <p:cNvPicPr>
            <a:picLocks noChangeAspect="1" noChangeArrowheads="1"/>
          </p:cNvPicPr>
          <p:nvPr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613" y="0"/>
            <a:ext cx="3986213" cy="746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1" descr="Logo 3 Colo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6096000"/>
            <a:ext cx="28146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.Gill@state.sd.u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e.sd.gov/oats/SDAP.aspx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.Gill@state.sd.us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e.sd.gov/oats/SDAP.asp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oe.sd.gov/oats/SDBA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425575"/>
            <a:ext cx="9144000" cy="154622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Using South Dakota Assessment Portal (SDAP) for Student Learning Objectives (SLO)</a:t>
            </a:r>
            <a:endParaRPr lang="en-US" sz="4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1" t="9949" r="21040" b="81726"/>
          <a:stretch/>
        </p:blipFill>
        <p:spPr bwMode="auto">
          <a:xfrm>
            <a:off x="0" y="36870"/>
            <a:ext cx="9144000" cy="1065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1109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Matt Gill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Matthew.Gill@state.sd.us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(605) 773-8193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DOE SDAP Website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http://doe.sd.gov/oats/SDAP.aspx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661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How it’s used around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172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Elementary teachers create  grade-specific groups in their district in order to use each other’s forms. </a:t>
            </a:r>
          </a:p>
          <a:p>
            <a:endParaRPr lang="en-US" dirty="0"/>
          </a:p>
          <a:p>
            <a:r>
              <a:rPr lang="en-US" dirty="0" smtClean="0"/>
              <a:t>Middle School and High School teachers create content-specific groups in their school to work collaboratively. 	</a:t>
            </a:r>
            <a:r>
              <a:rPr lang="en-US" dirty="0"/>
              <a:t>	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42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How it’s used around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 </a:t>
            </a:r>
            <a:r>
              <a:rPr lang="en-US" dirty="0"/>
              <a:t>am planning to use it after Christmas during my ratio and proportion unit.  I have developed a quiz that all the students will take.  My vision is to use it throughout the year to assess the students. 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 would like to develop at least one assessment using SDAP for each unit that I teach.</a:t>
            </a:r>
            <a:r>
              <a:rPr lang="en-US" dirty="0"/>
              <a:t>  I have broken my year up into the following units:  Factors and Multiples, Fractions, Decimals, Integers, Geometry, Ratios and Proportions, Percents, Expressions, Equations and </a:t>
            </a:r>
            <a:r>
              <a:rPr lang="en-US" dirty="0" smtClean="0"/>
              <a:t>Inequalities, </a:t>
            </a:r>
            <a:r>
              <a:rPr lang="en-US" dirty="0"/>
              <a:t>and Statistics. 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- 6</a:t>
            </a:r>
            <a:r>
              <a:rPr lang="en-US" baseline="30000" dirty="0" smtClean="0"/>
              <a:t>th</a:t>
            </a:r>
            <a:r>
              <a:rPr lang="en-US" dirty="0" smtClean="0"/>
              <a:t> Grade Math Teacher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03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How it’s used around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6172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tabLst>
                <a:tab pos="231775" algn="l"/>
                <a:tab pos="509588" algn="l"/>
              </a:tabLst>
            </a:pPr>
            <a:endParaRPr lang="en-US" dirty="0" smtClean="0"/>
          </a:p>
          <a:p>
            <a:pPr marL="0" indent="0">
              <a:buNone/>
              <a:tabLst>
                <a:tab pos="231775" algn="l"/>
                <a:tab pos="509588" algn="l"/>
              </a:tabLst>
            </a:pPr>
            <a:r>
              <a:rPr lang="en-US" dirty="0" smtClean="0"/>
              <a:t>Our </a:t>
            </a:r>
            <a:r>
              <a:rPr lang="en-US" dirty="0"/>
              <a:t>district uses the SDAP:</a:t>
            </a:r>
          </a:p>
          <a:p>
            <a:pPr marL="0" indent="0">
              <a:buNone/>
              <a:tabLst>
                <a:tab pos="231775" algn="l"/>
                <a:tab pos="568325" algn="l"/>
              </a:tabLst>
            </a:pPr>
            <a:r>
              <a:rPr lang="en-US" dirty="0" smtClean="0"/>
              <a:t>	a)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School Improvement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Advisory (Representatives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from each grade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			level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and curriculum area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  <a:tabLst>
                <a:tab pos="231775" algn="l"/>
                <a:tab pos="568325" algn="l"/>
              </a:tabLst>
            </a:pPr>
            <a:r>
              <a:rPr lang="en-US" dirty="0"/>
              <a:t>      	</a:t>
            </a: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smtClean="0"/>
              <a:t> Groups </a:t>
            </a:r>
            <a:r>
              <a:rPr lang="en-US" dirty="0"/>
              <a:t>scores and Proficiency by curriculum area</a:t>
            </a:r>
          </a:p>
          <a:p>
            <a:pPr marL="0" indent="0">
              <a:buNone/>
              <a:tabLst>
                <a:tab pos="231775" algn="l"/>
                <a:tab pos="509588" algn="l"/>
              </a:tabLst>
            </a:pPr>
            <a:r>
              <a:rPr lang="en-US" dirty="0"/>
              <a:t>         </a:t>
            </a:r>
            <a:r>
              <a:rPr lang="en-US" dirty="0" smtClean="0"/>
              <a:t>2</a:t>
            </a:r>
            <a:r>
              <a:rPr lang="en-US" dirty="0"/>
              <a:t>.  Drill down to specific standards and disaggregate by special </a:t>
            </a:r>
            <a:r>
              <a:rPr lang="en-US" dirty="0" smtClean="0"/>
              <a:t>				populations</a:t>
            </a:r>
            <a:endParaRPr lang="en-US" dirty="0"/>
          </a:p>
          <a:p>
            <a:pPr marL="0" indent="0">
              <a:buNone/>
              <a:tabLst>
                <a:tab pos="231775" algn="l"/>
                <a:tab pos="509588" algn="l"/>
              </a:tabLst>
            </a:pPr>
            <a:r>
              <a:rPr lang="en-US" dirty="0"/>
              <a:t>         </a:t>
            </a:r>
            <a:r>
              <a:rPr lang="en-US" dirty="0" smtClean="0"/>
              <a:t>3</a:t>
            </a:r>
            <a:r>
              <a:rPr lang="en-US" dirty="0"/>
              <a:t>.  Each curriculum representative collaborates with different </a:t>
            </a:r>
            <a:r>
              <a:rPr lang="en-US" dirty="0" smtClean="0"/>
              <a:t>				grade </a:t>
            </a:r>
            <a:r>
              <a:rPr lang="en-US" dirty="0"/>
              <a:t>levels for strategies for improvement.</a:t>
            </a:r>
          </a:p>
          <a:p>
            <a:pPr marL="0" indent="0">
              <a:buNone/>
              <a:tabLst>
                <a:tab pos="231775" algn="l"/>
                <a:tab pos="509588" algn="l"/>
              </a:tabLst>
            </a:pPr>
            <a:r>
              <a:rPr lang="en-US" dirty="0"/>
              <a:t>         </a:t>
            </a:r>
            <a:r>
              <a:rPr lang="en-US" dirty="0" smtClean="0"/>
              <a:t>4</a:t>
            </a:r>
            <a:r>
              <a:rPr lang="en-US" dirty="0"/>
              <a:t>.  Data Goals are set from SDAP data</a:t>
            </a:r>
          </a:p>
          <a:p>
            <a:pPr marL="0" indent="0">
              <a:buNone/>
              <a:tabLst>
                <a:tab pos="231775" algn="l"/>
                <a:tab pos="509588" algn="l"/>
              </a:tabLst>
            </a:pPr>
            <a:r>
              <a:rPr lang="en-US" dirty="0"/>
              <a:t> </a:t>
            </a:r>
          </a:p>
          <a:p>
            <a:pPr marL="0" indent="0">
              <a:buNone/>
              <a:tabLst>
                <a:tab pos="231775" algn="l"/>
                <a:tab pos="509588" algn="l"/>
              </a:tabLst>
            </a:pPr>
            <a:r>
              <a:rPr lang="en-US" dirty="0" smtClean="0"/>
              <a:t>	b)</a:t>
            </a:r>
            <a:r>
              <a:rPr lang="en-US" dirty="0"/>
              <a:t> 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Pre and Post assessment for curriculum areas and standards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			  designated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for improvement.</a:t>
            </a:r>
          </a:p>
          <a:p>
            <a:pPr marL="0" indent="0">
              <a:buNone/>
              <a:tabLst>
                <a:tab pos="231775" algn="l"/>
                <a:tab pos="509588" algn="l"/>
              </a:tabLst>
            </a:pPr>
            <a:r>
              <a:rPr lang="en-US" dirty="0"/>
              <a:t>        </a:t>
            </a:r>
            <a:r>
              <a:rPr lang="en-US" dirty="0" smtClean="0"/>
              <a:t> </a:t>
            </a:r>
            <a:r>
              <a:rPr lang="en-US" dirty="0"/>
              <a:t> </a:t>
            </a:r>
            <a:r>
              <a:rPr lang="en-US" dirty="0" smtClean="0"/>
              <a:t>1</a:t>
            </a:r>
            <a:r>
              <a:rPr lang="en-US" dirty="0"/>
              <a:t>. Middle is using for math, reading, </a:t>
            </a:r>
            <a:r>
              <a:rPr lang="en-US" dirty="0" smtClean="0"/>
              <a:t>technology (</a:t>
            </a:r>
            <a:r>
              <a:rPr lang="en-US" dirty="0"/>
              <a:t>are piloting </a:t>
            </a:r>
            <a:r>
              <a:rPr lang="en-US" dirty="0" smtClean="0"/>
              <a:t>				science</a:t>
            </a:r>
            <a:r>
              <a:rPr lang="en-US" dirty="0"/>
              <a:t>)</a:t>
            </a:r>
          </a:p>
          <a:p>
            <a:pPr marL="0" indent="0">
              <a:buNone/>
              <a:tabLst>
                <a:tab pos="231775" algn="l"/>
                <a:tab pos="509588" algn="l"/>
              </a:tabLst>
            </a:pPr>
            <a:r>
              <a:rPr lang="en-US" dirty="0"/>
              <a:t>          </a:t>
            </a:r>
            <a:r>
              <a:rPr lang="en-US" dirty="0" smtClean="0"/>
              <a:t>2</a:t>
            </a:r>
            <a:r>
              <a:rPr lang="en-US" dirty="0"/>
              <a:t>. Elementary is using for reading; developing math</a:t>
            </a:r>
          </a:p>
          <a:p>
            <a:pPr marL="0" indent="0">
              <a:buNone/>
              <a:tabLst>
                <a:tab pos="231775" algn="l"/>
                <a:tab pos="509588" algn="l"/>
              </a:tabLst>
            </a:pPr>
            <a:r>
              <a:rPr lang="en-US" dirty="0"/>
              <a:t>          </a:t>
            </a:r>
            <a:r>
              <a:rPr lang="en-US" dirty="0" smtClean="0"/>
              <a:t>3</a:t>
            </a:r>
            <a:r>
              <a:rPr lang="en-US" dirty="0"/>
              <a:t>. High School is using for math and language arts (9</a:t>
            </a:r>
            <a:r>
              <a:rPr lang="en-US" baseline="30000" dirty="0"/>
              <a:t>th</a:t>
            </a:r>
            <a:r>
              <a:rPr lang="en-US" dirty="0"/>
              <a:t> and 10</a:t>
            </a:r>
            <a:r>
              <a:rPr lang="en-US" baseline="30000" dirty="0"/>
              <a:t>th</a:t>
            </a:r>
            <a:r>
              <a:rPr lang="en-US" dirty="0"/>
              <a:t> grade)</a:t>
            </a:r>
          </a:p>
          <a:p>
            <a:endParaRPr lang="en-US" dirty="0" smtClean="0"/>
          </a:p>
          <a:p>
            <a:pPr lvl="3"/>
            <a:r>
              <a:rPr lang="en-US" sz="2600" dirty="0" smtClean="0"/>
              <a:t>Counselor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4963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7"/>
            <a:ext cx="8229600" cy="1143000"/>
          </a:xfrm>
        </p:spPr>
        <p:txBody>
          <a:bodyPr/>
          <a:lstStyle/>
          <a:p>
            <a:r>
              <a:rPr lang="en-US" dirty="0" smtClean="0"/>
              <a:t>How it’s used around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5440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will likely provide a directive that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teachers will need to formatively assess a certain amount of times per semester</a:t>
            </a:r>
            <a:r>
              <a:rPr lang="en-US" dirty="0"/>
              <a:t>, or by certain dates and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then write a narrative of how the assessments guided their instruction</a:t>
            </a:r>
            <a:r>
              <a:rPr lang="en-US" dirty="0"/>
              <a:t>.  </a:t>
            </a:r>
            <a:endParaRPr lang="en-US" dirty="0" smtClean="0"/>
          </a:p>
          <a:p>
            <a:pPr lvl="3"/>
            <a:r>
              <a:rPr lang="en-US" sz="2400" dirty="0" smtClean="0"/>
              <a:t>K-12 Principal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01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How it’s used around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6172200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The HS has set two academic goals</a:t>
            </a:r>
            <a:r>
              <a:rPr lang="en-US" dirty="0"/>
              <a:t>; one for math and one for ELA.  The two goals are reflections of concerns we have based on DStep scores and where we know </a:t>
            </a:r>
            <a:r>
              <a:rPr lang="en-US" dirty="0" smtClean="0"/>
              <a:t>the </a:t>
            </a:r>
            <a:r>
              <a:rPr lang="en-US" smtClean="0"/>
              <a:t>state standards will </a:t>
            </a:r>
            <a:r>
              <a:rPr lang="en-US" dirty="0"/>
              <a:t>take us.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We are using SDAP  to help us establish a baseline</a:t>
            </a:r>
            <a:r>
              <a:rPr lang="en-US" dirty="0"/>
              <a:t>.  A math person is creating the math test but, for example, I have (finally) created 2 tests for ELA.  One is for 9/10 and the other for 11/12; the 2 tests have between 18-21 items.  We have </a:t>
            </a:r>
            <a:r>
              <a:rPr lang="en-US" dirty="0" smtClean="0"/>
              <a:t>cross-worked </a:t>
            </a:r>
            <a:r>
              <a:rPr lang="en-US" dirty="0"/>
              <a:t>the SD standards with CC and our ELA goal focuses on RI.1-5. 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All students will take the pretest and all teachers will develop lessons,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etc.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which target those standards.  In the spring we will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post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test and hopefully see growth.</a:t>
            </a:r>
          </a:p>
          <a:p>
            <a:pPr marL="0" indent="0">
              <a:buNone/>
            </a:pPr>
            <a:r>
              <a:rPr lang="en-US" dirty="0"/>
              <a:t>  </a:t>
            </a:r>
          </a:p>
          <a:p>
            <a:r>
              <a:rPr lang="en-US" dirty="0"/>
              <a:t> </a:t>
            </a:r>
            <a:r>
              <a:rPr lang="en-US" dirty="0" smtClean="0"/>
              <a:t>Although </a:t>
            </a:r>
            <a:r>
              <a:rPr lang="en-US" dirty="0"/>
              <a:t>DSTEP only applies to 11th grade, we want to see growth in all students whether they take DSTEP or not.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HS has never done a school wide goal that could be measured.   We </a:t>
            </a:r>
            <a:r>
              <a:rPr lang="en-US" dirty="0" smtClean="0"/>
              <a:t>usually </a:t>
            </a:r>
            <a:r>
              <a:rPr lang="en-US" dirty="0"/>
              <a:t>decide on a goal and then just assume it was accomplished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3"/>
            <a:r>
              <a:rPr lang="en-US" sz="2900" dirty="0" smtClean="0"/>
              <a:t>Curriculum Director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97251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How it’s used around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1722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give the students a weekly test on a topic that we have already covered in class </a:t>
            </a:r>
            <a:r>
              <a:rPr lang="en-US" dirty="0"/>
              <a:t>(either this year or last). I let them know a week ahead of time what it will be (such as number properties). They have the week to prepare for the quiz. (we have </a:t>
            </a:r>
            <a:r>
              <a:rPr lang="en-US" dirty="0" err="1"/>
              <a:t>ixl</a:t>
            </a:r>
            <a:r>
              <a:rPr lang="en-US" dirty="0"/>
              <a:t> an online site that lets them practice this skill all week long)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 create a 15 question "quiz" that they take</a:t>
            </a:r>
            <a:r>
              <a:rPr lang="en-US" dirty="0"/>
              <a:t>. They get the immediate feedback once they submit the test.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Then the next day, we go through the questions that they did poorly on</a:t>
            </a:r>
            <a:r>
              <a:rPr lang="en-US" dirty="0"/>
              <a:t>. I project the question and we discuss how to get the correct answer. </a:t>
            </a:r>
            <a:endParaRPr lang="en-US" dirty="0" smtClean="0"/>
          </a:p>
          <a:p>
            <a:pPr lvl="3"/>
            <a:r>
              <a:rPr lang="en-US" sz="2400" dirty="0" smtClean="0"/>
              <a:t>Middle School Math Teacher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6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How it’s used around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6172200"/>
          </a:xfrm>
        </p:spPr>
        <p:txBody>
          <a:bodyPr>
            <a:normAutofit/>
          </a:bodyPr>
          <a:lstStyle/>
          <a:p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continue to use it [SDAP] with my junior high students and my test scores were way better than the year before.</a:t>
            </a:r>
          </a:p>
          <a:p>
            <a:endParaRPr lang="en-US" dirty="0"/>
          </a:p>
          <a:p>
            <a:pPr marL="1423988" lvl="1"/>
            <a:r>
              <a:rPr lang="en-US" dirty="0" smtClean="0"/>
              <a:t>The Same Middle School Math Teacher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50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How it’s used around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6172200"/>
          </a:xfrm>
        </p:spPr>
        <p:txBody>
          <a:bodyPr>
            <a:normAutofit/>
          </a:bodyPr>
          <a:lstStyle/>
          <a:p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I use SDAP for our 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pre-test </a:t>
            </a:r>
            <a:r>
              <a:rPr lang="en-US" dirty="0"/>
              <a:t>and 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post-test </a:t>
            </a:r>
            <a:r>
              <a:rPr lang="en-US" dirty="0"/>
              <a:t>of our students.  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We try to take a pre-test at least a week or two before </a:t>
            </a:r>
            <a:r>
              <a:rPr lang="en-US" dirty="0"/>
              <a:t>we plan to start that topic, then 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use the data to help guide our instruction for that upcoming unit/standard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pPr marL="1423988" lvl="1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Math Teacher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05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How it’s used around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 recently started using SDAP for some assessments in my Intro to Algebra and Algebra 1 classes.  The SDAP has a variety of questions that require the students to use a higher order thought process</a:t>
            </a:r>
            <a:r>
              <a:rPr lang="en-US" dirty="0"/>
              <a:t>.  The SDAP is a great way to </a:t>
            </a:r>
            <a:r>
              <a:rPr lang="en-US" dirty="0" smtClean="0"/>
              <a:t>receive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instant feedback </a:t>
            </a:r>
            <a:r>
              <a:rPr lang="en-US" dirty="0"/>
              <a:t>on how students are doing with the new </a:t>
            </a:r>
            <a:r>
              <a:rPr lang="en-US" dirty="0" smtClean="0"/>
              <a:t>Standards</a:t>
            </a:r>
            <a:r>
              <a:rPr lang="en-US" dirty="0"/>
              <a:t>.</a:t>
            </a:r>
          </a:p>
          <a:p>
            <a:r>
              <a:rPr lang="en-US" dirty="0" smtClean="0"/>
              <a:t>With </a:t>
            </a:r>
            <a:r>
              <a:rPr lang="en-US" dirty="0"/>
              <a:t>the new Smarter Balance Assessment fast approaching, I thought it was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crucial</a:t>
            </a:r>
            <a:r>
              <a:rPr lang="en-US" dirty="0"/>
              <a:t> to introduce my students to online testing.  The SDAP allowed me to do just that.  After the first online test many students were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frustrated</a:t>
            </a:r>
            <a:r>
              <a:rPr lang="en-US" dirty="0"/>
              <a:t> with the technology and asked if we could do more "paper/pencil" type tests.  This only strengthened my </a:t>
            </a:r>
            <a:r>
              <a:rPr lang="en-US" dirty="0" smtClean="0"/>
              <a:t>argument </a:t>
            </a:r>
            <a:r>
              <a:rPr lang="en-US" dirty="0"/>
              <a:t>that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students needed more practice with taking tests online, using the online calculators, and getting familiar with the other online tools.</a:t>
            </a:r>
            <a:r>
              <a:rPr lang="en-US" dirty="0"/>
              <a:t>  After giving a few </a:t>
            </a:r>
            <a:r>
              <a:rPr lang="en-US" dirty="0" smtClean="0"/>
              <a:t>assessments </a:t>
            </a:r>
            <a:r>
              <a:rPr lang="en-US" dirty="0"/>
              <a:t>using the SDAP, the students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know</a:t>
            </a:r>
            <a:r>
              <a:rPr lang="en-US" dirty="0"/>
              <a:t> what to expect and have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issues </a:t>
            </a:r>
            <a:r>
              <a:rPr lang="en-US" dirty="0"/>
              <a:t>with the "new" testing format.</a:t>
            </a:r>
          </a:p>
          <a:p>
            <a:pPr marL="1423988" lvl="1"/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Math Teacher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36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SDAP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715000"/>
          </a:xfrm>
        </p:spPr>
        <p:txBody>
          <a:bodyPr>
            <a:noAutofit/>
          </a:bodyPr>
          <a:lstStyle/>
          <a:p>
            <a:r>
              <a:rPr lang="en-US" sz="3200" dirty="0"/>
              <a:t>Create standard-specific, online assessments </a:t>
            </a:r>
            <a:r>
              <a:rPr lang="en-US" sz="3200" dirty="0" smtClean="0"/>
              <a:t>(Classroom and </a:t>
            </a:r>
            <a:r>
              <a:rPr lang="en-US" sz="3200" dirty="0"/>
              <a:t>Summative) </a:t>
            </a:r>
          </a:p>
          <a:p>
            <a:endParaRPr lang="en-US" sz="1100" dirty="0"/>
          </a:p>
          <a:p>
            <a:r>
              <a:rPr lang="en-US" sz="3200" dirty="0" smtClean="0"/>
              <a:t>Students uploaded </a:t>
            </a:r>
            <a:r>
              <a:rPr lang="en-US" sz="3200" dirty="0"/>
              <a:t>in </a:t>
            </a:r>
            <a:r>
              <a:rPr lang="en-US" sz="3200" dirty="0" smtClean="0"/>
              <a:t>SDAP</a:t>
            </a:r>
          </a:p>
          <a:p>
            <a:endParaRPr lang="en-US" sz="1100" dirty="0"/>
          </a:p>
          <a:p>
            <a:r>
              <a:rPr lang="en-US" sz="3200" dirty="0" smtClean="0"/>
              <a:t>Item </a:t>
            </a:r>
            <a:r>
              <a:rPr lang="en-US" sz="3200" dirty="0"/>
              <a:t>Banks (Math, ELA, </a:t>
            </a:r>
            <a:r>
              <a:rPr lang="en-US" sz="3200" dirty="0" err="1" smtClean="0"/>
              <a:t>Sci</a:t>
            </a:r>
            <a:r>
              <a:rPr lang="en-US" sz="3200" dirty="0" smtClean="0"/>
              <a:t>, SS, Health)</a:t>
            </a:r>
            <a:endParaRPr lang="en-US" sz="3200" dirty="0"/>
          </a:p>
          <a:p>
            <a:endParaRPr lang="en-US" sz="1100" dirty="0"/>
          </a:p>
          <a:p>
            <a:r>
              <a:rPr lang="en-US" sz="3200" dirty="0" smtClean="0"/>
              <a:t>Items </a:t>
            </a:r>
            <a:r>
              <a:rPr lang="en-US" sz="3200" dirty="0"/>
              <a:t>aligned to </a:t>
            </a:r>
            <a:r>
              <a:rPr lang="en-US" sz="3200" dirty="0" smtClean="0"/>
              <a:t>Math </a:t>
            </a:r>
            <a:r>
              <a:rPr lang="en-US" sz="3200" dirty="0"/>
              <a:t>and </a:t>
            </a:r>
            <a:r>
              <a:rPr lang="en-US" sz="3200" dirty="0" smtClean="0"/>
              <a:t>ELA standards</a:t>
            </a:r>
            <a:endParaRPr lang="en-US" sz="3200" dirty="0"/>
          </a:p>
          <a:p>
            <a:endParaRPr lang="en-US" sz="1100" dirty="0"/>
          </a:p>
          <a:p>
            <a:r>
              <a:rPr lang="en-US" sz="3200" dirty="0" smtClean="0"/>
              <a:t>Pre-made </a:t>
            </a:r>
            <a:r>
              <a:rPr lang="en-US" sz="3200" dirty="0"/>
              <a:t>Forms (</a:t>
            </a:r>
            <a:r>
              <a:rPr lang="en-US" sz="3200" dirty="0" smtClean="0"/>
              <a:t>Math, ELA, and Health)</a:t>
            </a:r>
          </a:p>
          <a:p>
            <a:endParaRPr lang="en-US" sz="1100" dirty="0"/>
          </a:p>
          <a:p>
            <a:r>
              <a:rPr lang="en-US" dirty="0" smtClean="0"/>
              <a:t>Released NAEP items (Math and ELA)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087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/>
          <a:lstStyle/>
          <a:p>
            <a:r>
              <a:rPr lang="en-US" dirty="0" smtClean="0"/>
              <a:t>How it’s used around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990600"/>
            <a:ext cx="9144000" cy="6172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We are using SDAP in a variety of ways:</a:t>
            </a:r>
          </a:p>
          <a:p>
            <a:pPr lvl="0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State standards tests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 math and reading to be given three times a year to assess students’ progress</a:t>
            </a:r>
          </a:p>
          <a:p>
            <a:pPr lvl="0"/>
            <a:r>
              <a:rPr lang="en-US" dirty="0"/>
              <a:t>Some teachers are using some of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premade forms for formative assessments</a:t>
            </a:r>
          </a:p>
          <a:p>
            <a:pPr lvl="0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Teachers are creating their own tests </a:t>
            </a:r>
            <a:r>
              <a:rPr lang="en-US" dirty="0"/>
              <a:t>for formative and summative assessments</a:t>
            </a:r>
          </a:p>
          <a:p>
            <a:pPr lvl="0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Reports</a:t>
            </a:r>
            <a:r>
              <a:rPr lang="en-US" dirty="0"/>
              <a:t> for parents, progress reporting, and for recommendations for TAT or for referrals</a:t>
            </a:r>
          </a:p>
          <a:p>
            <a:r>
              <a:rPr lang="en-US" dirty="0"/>
              <a:t>I have given a lot 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trainings</a:t>
            </a:r>
            <a:r>
              <a:rPr lang="en-US" dirty="0"/>
              <a:t> using your help guides as well as a few that I created. After the trainings, more teachers have utilized the system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Reading and Assessment Coordinator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96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How it’s used around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172200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Sioux Falls uses SDAP for their 2-day semester tests in the middle schools and high schools. They created their own questions in SDAP</a:t>
            </a:r>
          </a:p>
          <a:p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Sioux Falls is beginning to use the Classroom Program in their classes using Chromebooks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81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How it’s used around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6172200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They [teachers] are using it [SDAP] … as part of semester testing, but will use it to check specific standards for formative assessments. The semester testing is a cumulative check of what they have learned 1st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semester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sz="3600" dirty="0"/>
              <a:t>A Rapid City High School</a:t>
            </a:r>
          </a:p>
          <a:p>
            <a:pPr lvl="1"/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78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How it’s used around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5638800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I have used SDAP in a variety of ways:</a:t>
            </a:r>
          </a:p>
          <a:p>
            <a:pPr lvl="1"/>
            <a:r>
              <a:rPr lang="en-US" sz="3600" dirty="0"/>
              <a:t>daily assignments </a:t>
            </a:r>
          </a:p>
          <a:p>
            <a:pPr lvl="1"/>
            <a:r>
              <a:rPr lang="en-US" sz="3600" dirty="0"/>
              <a:t>tests </a:t>
            </a:r>
          </a:p>
          <a:p>
            <a:pPr lvl="1"/>
            <a:r>
              <a:rPr lang="en-US" sz="3600" dirty="0"/>
              <a:t>RTI </a:t>
            </a:r>
          </a:p>
          <a:p>
            <a:pPr lvl="1"/>
            <a:r>
              <a:rPr lang="en-US" sz="3600" dirty="0"/>
              <a:t>Review for Testing at the end of the </a:t>
            </a:r>
            <a:r>
              <a:rPr lang="en-US" sz="3600" dirty="0" smtClean="0"/>
              <a:t>year</a:t>
            </a:r>
          </a:p>
          <a:p>
            <a:pPr lvl="1"/>
            <a:endParaRPr lang="en-US" sz="3600" dirty="0"/>
          </a:p>
          <a:p>
            <a:pPr lvl="3"/>
            <a:r>
              <a:rPr lang="en-US" sz="2800" dirty="0" smtClean="0"/>
              <a:t>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Teacher</a:t>
            </a:r>
          </a:p>
        </p:txBody>
      </p:sp>
    </p:spTree>
    <p:extLst>
      <p:ext uri="{BB962C8B-B14F-4D97-AF65-F5344CB8AC3E}">
        <p14:creationId xmlns:p14="http://schemas.microsoft.com/office/powerpoint/2010/main" val="274432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How it’s used around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61722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I created a math problem solving test over standards NBT 1,2,3,4,5.</a:t>
            </a:r>
            <a:r>
              <a:rPr lang="en-US" sz="3600" dirty="0"/>
              <a:t>  This year our school is a pilot school for working with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Student Learning Objectives (SLO's).</a:t>
            </a:r>
            <a:r>
              <a:rPr lang="en-US" sz="3600" dirty="0"/>
              <a:t>  Our 4th grade objective is to increase our scores in math problem-solving.  Therefore,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I am making the problem solving tests in order to use as benchmarks in our progress</a:t>
            </a:r>
            <a:r>
              <a:rPr lang="en-US" sz="3600" dirty="0"/>
              <a:t>.  In the beginning of the year we were told to show as much documentation as possible of our progress throughout the year.  I thought creating problem-solving tests would not only give the students practice in problem solving, but also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print out the reports </a:t>
            </a:r>
            <a:r>
              <a:rPr lang="en-US" sz="3600" dirty="0"/>
              <a:t>needed for documentation.</a:t>
            </a:r>
          </a:p>
          <a:p>
            <a:pPr lvl="3"/>
            <a:r>
              <a:rPr lang="en-US" sz="2800" dirty="0" smtClean="0"/>
              <a:t>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Teacher</a:t>
            </a:r>
          </a:p>
        </p:txBody>
      </p:sp>
    </p:spTree>
    <p:extLst>
      <p:ext uri="{BB962C8B-B14F-4D97-AF65-F5344CB8AC3E}">
        <p14:creationId xmlns:p14="http://schemas.microsoft.com/office/powerpoint/2010/main" val="87141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How it’s used around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6172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We will use this tool for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step review </a:t>
            </a:r>
            <a:r>
              <a:rPr lang="en-US" dirty="0"/>
              <a:t>this year and next year we’ll create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semester/course long tests </a:t>
            </a:r>
            <a:r>
              <a:rPr lang="en-US" dirty="0"/>
              <a:t>and proctor them at the beginning of the year, middle and end.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7-12 Principal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4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How it’s used around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use assessment portal for our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beginning, middle, and end of the year tests to gauge growth </a:t>
            </a:r>
            <a:r>
              <a:rPr lang="en-US" dirty="0"/>
              <a:t>and also to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help guide our instruction </a:t>
            </a:r>
            <a:r>
              <a:rPr lang="en-US" dirty="0"/>
              <a:t>throughout the year.  I hope to use it for some of my chapter assessments next year to gauge students level of understanding of the new </a:t>
            </a:r>
            <a:r>
              <a:rPr lang="en-US" dirty="0" smtClean="0"/>
              <a:t>state standards</a:t>
            </a:r>
            <a:r>
              <a:rPr lang="en-US" dirty="0"/>
              <a:t>.  A lot of that will be based on the level of rigor the test questions have but that is what I hope to use it for.  I know some other people in our district use it for the same things.  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teacher</a:t>
            </a:r>
          </a:p>
        </p:txBody>
      </p:sp>
    </p:spTree>
    <p:extLst>
      <p:ext uri="{BB962C8B-B14F-4D97-AF65-F5344CB8AC3E}">
        <p14:creationId xmlns:p14="http://schemas.microsoft.com/office/powerpoint/2010/main" val="221287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How it’s used around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6172200"/>
          </a:xfrm>
        </p:spPr>
        <p:txBody>
          <a:bodyPr>
            <a:normAutofit/>
          </a:bodyPr>
          <a:lstStyle/>
          <a:p>
            <a:r>
              <a:rPr lang="en-US" dirty="0"/>
              <a:t>I used it last year to help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prepare for the state test</a:t>
            </a:r>
            <a:r>
              <a:rPr lang="en-US" dirty="0"/>
              <a:t>.  I also like to use it to review in my room.  I want to know exactly what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standards</a:t>
            </a:r>
            <a:r>
              <a:rPr lang="en-US" dirty="0"/>
              <a:t> my kids are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struggling</a:t>
            </a:r>
            <a:r>
              <a:rPr lang="en-US" dirty="0"/>
              <a:t> with overall and individually.  It really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guides my teaching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Teacher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86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How it’s used around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1722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 had kids take the tests independently in computer lab</a:t>
            </a:r>
            <a:r>
              <a:rPr lang="en-US" dirty="0"/>
              <a:t>. When test was completed, I called them up to my computer to review the items they missed. If the whole class did poorly on an item, I would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project that item on Promethean Board and discuss</a:t>
            </a:r>
            <a:r>
              <a:rPr lang="en-US" dirty="0"/>
              <a:t>. I tried to have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brief testing windows </a:t>
            </a:r>
            <a:r>
              <a:rPr lang="en-US" dirty="0"/>
              <a:t>so I could have access to scores/ Item Analysis and see exactly which items students missed within 2-3 days of the test. We worked for about 5 weeks prior to testing week, doing about 2-4 tests per week.  Another option is to let the kids use marker boards and just use the test as a practice session. But I like using them as assessments- kids put more individual effort into the items. They are also accountable for each item on their own. It is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great practice getting accustomed to online testing </a:t>
            </a:r>
            <a:r>
              <a:rPr lang="en-US" dirty="0"/>
              <a:t>- which is fast approaching.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Also,  I printed a list of all the 4th grade CC Math &amp; </a:t>
            </a:r>
            <a:r>
              <a:rPr lang="en-US" dirty="0" err="1"/>
              <a:t>Rdg</a:t>
            </a:r>
            <a:r>
              <a:rPr lang="en-US" dirty="0"/>
              <a:t> tests and recorded dates the test was "open" and closed &amp;  Test Passwords to keep track of which tests I had completed. Students each had a worksheet with their username and many blank lines. The students would record date and the Test ID / Password on that sheet before we went into the lab and they also recorded their score. They kept that sheet in a folder so whenever we went to the lab, they recorded the Test Password so they could log in correctly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teacher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3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Matt Gill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Matthew.Gill@state.sd.us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(605) 773-8193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DOE SDAP Website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http://doe.sd.gov/oats/SDAP.aspx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178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SDAP Overview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480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User </a:t>
            </a:r>
            <a:r>
              <a:rPr lang="en-US" sz="3600" dirty="0"/>
              <a:t>Groups (school, district, </a:t>
            </a:r>
            <a:r>
              <a:rPr lang="en-US" sz="3600" dirty="0" smtClean="0"/>
              <a:t>SLO)</a:t>
            </a:r>
          </a:p>
          <a:p>
            <a:endParaRPr lang="en-US" sz="700" dirty="0"/>
          </a:p>
          <a:p>
            <a:r>
              <a:rPr lang="en-US" sz="3600" dirty="0"/>
              <a:t>EOC state </a:t>
            </a:r>
            <a:r>
              <a:rPr lang="en-US" sz="3600" dirty="0" smtClean="0"/>
              <a:t>tests, Benchmark</a:t>
            </a:r>
          </a:p>
          <a:p>
            <a:endParaRPr lang="en-US" sz="1200" dirty="0"/>
          </a:p>
          <a:p>
            <a:r>
              <a:rPr lang="en-US" sz="3600" dirty="0" smtClean="0"/>
              <a:t>Data includes DSTEP, EOC, SDAP Benchmark, SDAP Classroom Assessments</a:t>
            </a:r>
          </a:p>
          <a:p>
            <a:endParaRPr lang="en-US" sz="700" dirty="0"/>
          </a:p>
          <a:p>
            <a:r>
              <a:rPr lang="en-US" sz="3600" dirty="0" smtClean="0"/>
              <a:t>District-created </a:t>
            </a:r>
            <a:r>
              <a:rPr lang="en-US" sz="3600" dirty="0"/>
              <a:t>tests and items</a:t>
            </a:r>
          </a:p>
          <a:p>
            <a:endParaRPr lang="en-US" sz="700" dirty="0"/>
          </a:p>
          <a:p>
            <a:r>
              <a:rPr lang="en-US" sz="3600" dirty="0" smtClean="0"/>
              <a:t>Instant </a:t>
            </a:r>
            <a:r>
              <a:rPr lang="en-US" sz="3600" dirty="0"/>
              <a:t>feedback</a:t>
            </a:r>
          </a:p>
          <a:p>
            <a:endParaRPr lang="en-US" sz="700" dirty="0"/>
          </a:p>
          <a:p>
            <a:r>
              <a:rPr lang="en-US" sz="3600" dirty="0" smtClean="0"/>
              <a:t>Instant </a:t>
            </a:r>
            <a:r>
              <a:rPr lang="en-US" sz="3600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181239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SDAP for SLO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users have contributor access to the SLO Groups</a:t>
            </a:r>
          </a:p>
          <a:p>
            <a:endParaRPr lang="en-US" sz="1200" dirty="0"/>
          </a:p>
          <a:p>
            <a:r>
              <a:rPr lang="en-US" dirty="0" smtClean="0"/>
              <a:t>All trainers should be set up as the group’s manager</a:t>
            </a:r>
          </a:p>
          <a:p>
            <a:endParaRPr lang="en-US" sz="1200" dirty="0"/>
          </a:p>
          <a:p>
            <a:r>
              <a:rPr lang="en-US" dirty="0" smtClean="0"/>
              <a:t>If a user shares an item in the group, everyone in the group has access to it</a:t>
            </a:r>
          </a:p>
          <a:p>
            <a:endParaRPr lang="en-US" sz="1200" dirty="0"/>
          </a:p>
          <a:p>
            <a:r>
              <a:rPr lang="en-US" dirty="0" smtClean="0"/>
              <a:t>Customizable marks to easily view if students met 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35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 Elementary Groups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726461"/>
              </p:ext>
            </p:extLst>
          </p:nvPr>
        </p:nvGraphicFramePr>
        <p:xfrm>
          <a:off x="-304800" y="1295400"/>
          <a:ext cx="9448800" cy="5410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48800"/>
              </a:tblGrid>
              <a:tr h="386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(SLO)_Elem_1st_Grade-admin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86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(SLO)_Elem_2nd_Grade -admin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86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(SLO)_Elem_3rd_Grade-admin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86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(SLO)_Elem_4th_Grade-admin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86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(SLO)_Elem_5th_Grade-admin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86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(SLO)_Elem_6th_Grade-admin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86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(SLO)_</a:t>
                      </a:r>
                      <a:r>
                        <a:rPr lang="en-US" sz="2400" u="none" strike="noStrike" dirty="0" err="1">
                          <a:effectLst/>
                        </a:rPr>
                        <a:t>Elem_Art</a:t>
                      </a:r>
                      <a:r>
                        <a:rPr lang="en-US" sz="2400" u="none" strike="noStrike" dirty="0">
                          <a:effectLst/>
                        </a:rPr>
                        <a:t>-admin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86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(SLO)_</a:t>
                      </a:r>
                      <a:r>
                        <a:rPr lang="en-US" sz="2400" u="none" strike="noStrike" dirty="0" err="1">
                          <a:effectLst/>
                        </a:rPr>
                        <a:t>Elem_Computers</a:t>
                      </a:r>
                      <a:r>
                        <a:rPr lang="en-US" sz="2400" u="none" strike="noStrike" dirty="0">
                          <a:effectLst/>
                        </a:rPr>
                        <a:t>-admin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86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(SLO)_</a:t>
                      </a:r>
                      <a:r>
                        <a:rPr lang="en-US" sz="2400" u="none" strike="noStrike" dirty="0" err="1">
                          <a:effectLst/>
                        </a:rPr>
                        <a:t>Elem_Kindergarten</a:t>
                      </a:r>
                      <a:r>
                        <a:rPr lang="en-US" sz="2400" u="none" strike="noStrike" dirty="0">
                          <a:effectLst/>
                        </a:rPr>
                        <a:t>-admin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86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(SLO)_</a:t>
                      </a:r>
                      <a:r>
                        <a:rPr lang="en-US" sz="2400" u="none" strike="noStrike" dirty="0" err="1">
                          <a:effectLst/>
                        </a:rPr>
                        <a:t>Elem_Music</a:t>
                      </a:r>
                      <a:r>
                        <a:rPr lang="en-US" sz="2400" u="none" strike="noStrike" dirty="0">
                          <a:effectLst/>
                        </a:rPr>
                        <a:t>-admin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86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(SLO)_</a:t>
                      </a:r>
                      <a:r>
                        <a:rPr lang="en-US" sz="2400" u="none" strike="noStrike" dirty="0" err="1">
                          <a:effectLst/>
                        </a:rPr>
                        <a:t>Elem_PE</a:t>
                      </a:r>
                      <a:r>
                        <a:rPr lang="en-US" sz="2400" u="none" strike="noStrike" dirty="0">
                          <a:effectLst/>
                        </a:rPr>
                        <a:t>/Health-admin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86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(SLO)_</a:t>
                      </a:r>
                      <a:r>
                        <a:rPr lang="en-US" sz="2400" u="none" strike="noStrike" dirty="0" err="1">
                          <a:effectLst/>
                        </a:rPr>
                        <a:t>Elem_SPED</a:t>
                      </a:r>
                      <a:r>
                        <a:rPr lang="en-US" sz="2400" u="none" strike="noStrike" dirty="0">
                          <a:effectLst/>
                        </a:rPr>
                        <a:t>-admin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86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(SLO)_</a:t>
                      </a:r>
                      <a:r>
                        <a:rPr lang="en-US" sz="2400" u="none" strike="noStrike" dirty="0" err="1">
                          <a:effectLst/>
                        </a:rPr>
                        <a:t>Elem_Title_Math</a:t>
                      </a:r>
                      <a:r>
                        <a:rPr lang="en-US" sz="2400" u="none" strike="noStrike" dirty="0">
                          <a:effectLst/>
                        </a:rPr>
                        <a:t>-admin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86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(SLO)_</a:t>
                      </a:r>
                      <a:r>
                        <a:rPr lang="en-US" sz="2400" u="none" strike="noStrike" dirty="0" err="1">
                          <a:effectLst/>
                        </a:rPr>
                        <a:t>Elem_Title_Reading</a:t>
                      </a:r>
                      <a:r>
                        <a:rPr lang="en-US" sz="2400" u="none" strike="noStrike" dirty="0">
                          <a:effectLst/>
                        </a:rPr>
                        <a:t>-admin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25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 MS/HS Groups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311351"/>
              </p:ext>
            </p:extLst>
          </p:nvPr>
        </p:nvGraphicFramePr>
        <p:xfrm>
          <a:off x="-381000" y="1066796"/>
          <a:ext cx="9525000" cy="5745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0"/>
              </a:tblGrid>
              <a:tr h="510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(</a:t>
                      </a:r>
                      <a:r>
                        <a:rPr lang="en-US" sz="2800" u="none" strike="noStrike" dirty="0">
                          <a:effectLst/>
                        </a:rPr>
                        <a:t>SLO)_</a:t>
                      </a:r>
                      <a:r>
                        <a:rPr lang="en-US" sz="2800" u="none" strike="noStrike" dirty="0" err="1">
                          <a:effectLst/>
                        </a:rPr>
                        <a:t>MSHS_Ag_Education</a:t>
                      </a:r>
                      <a:r>
                        <a:rPr lang="en-US" sz="2800" u="none" strike="noStrike" dirty="0">
                          <a:effectLst/>
                        </a:rPr>
                        <a:t>-admin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7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(</a:t>
                      </a:r>
                      <a:r>
                        <a:rPr lang="en-US" sz="2800" u="none" strike="noStrike" dirty="0">
                          <a:effectLst/>
                        </a:rPr>
                        <a:t>SLO)_</a:t>
                      </a:r>
                      <a:r>
                        <a:rPr lang="en-US" sz="2800" u="none" strike="noStrike" dirty="0" err="1">
                          <a:effectLst/>
                        </a:rPr>
                        <a:t>MSHS_Art</a:t>
                      </a:r>
                      <a:r>
                        <a:rPr lang="en-US" sz="2800" u="none" strike="noStrike" dirty="0">
                          <a:effectLst/>
                        </a:rPr>
                        <a:t>-admin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7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(SLO)_</a:t>
                      </a:r>
                      <a:r>
                        <a:rPr lang="en-US" sz="2800" u="none" strike="noStrike" dirty="0" err="1">
                          <a:effectLst/>
                        </a:rPr>
                        <a:t>MSHS_Computers_and_Business</a:t>
                      </a:r>
                      <a:r>
                        <a:rPr lang="en-US" sz="2800" u="none" strike="noStrike" dirty="0">
                          <a:effectLst/>
                        </a:rPr>
                        <a:t>-admin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7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(SLO)_MSHS_English_Lang_Arts-admin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7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(SLO)_MSHS_FACS-admin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7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(SLO)_</a:t>
                      </a:r>
                      <a:r>
                        <a:rPr lang="en-US" sz="2800" u="none" strike="noStrike" dirty="0" err="1">
                          <a:effectLst/>
                        </a:rPr>
                        <a:t>MSHS_Math</a:t>
                      </a:r>
                      <a:r>
                        <a:rPr lang="en-US" sz="2800" u="none" strike="noStrike" dirty="0">
                          <a:effectLst/>
                        </a:rPr>
                        <a:t>-admin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7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(SLO)_MSHS_Music/Band-admin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7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(SLO)_MSHS_PE/Health-admin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7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(SLO)_MSHS_Science-admin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7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(SLO)_MSHS_Social_Studies-admin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7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(SLO)_MSHS_SPED-admin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7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(SLO)_MSHS_TechEd/Build_Trade/Manufacturing-admin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7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(SLO)_</a:t>
                      </a:r>
                      <a:r>
                        <a:rPr lang="en-US" sz="2800" u="none" strike="noStrike" dirty="0" err="1">
                          <a:effectLst/>
                        </a:rPr>
                        <a:t>MSHS_World_Language</a:t>
                      </a:r>
                      <a:r>
                        <a:rPr lang="en-US" sz="2800" u="none" strike="noStrike" dirty="0">
                          <a:effectLst/>
                        </a:rPr>
                        <a:t>-admin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26"/>
          <a:stretch/>
        </p:blipFill>
        <p:spPr bwMode="auto">
          <a:xfrm>
            <a:off x="-228600" y="0"/>
            <a:ext cx="922814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425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</a:p>
          <a:p>
            <a:endParaRPr lang="en-US" dirty="0"/>
          </a:p>
          <a:p>
            <a:r>
              <a:rPr lang="en-US" dirty="0" smtClean="0"/>
              <a:t>Constructed Response (Open Ended)</a:t>
            </a:r>
          </a:p>
          <a:p>
            <a:endParaRPr lang="en-US" dirty="0"/>
          </a:p>
          <a:p>
            <a:r>
              <a:rPr lang="en-US" dirty="0" smtClean="0"/>
              <a:t>Technology Enhanced (TEI)</a:t>
            </a:r>
          </a:p>
        </p:txBody>
      </p:sp>
    </p:spTree>
    <p:extLst>
      <p:ext uri="{BB962C8B-B14F-4D97-AF65-F5344CB8AC3E}">
        <p14:creationId xmlns:p14="http://schemas.microsoft.com/office/powerpoint/2010/main" val="273072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Use SDAP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Classroom Program</a:t>
            </a:r>
          </a:p>
          <a:p>
            <a:endParaRPr lang="en-US" dirty="0" smtClean="0"/>
          </a:p>
          <a:p>
            <a:r>
              <a:rPr lang="en-US" dirty="0" smtClean="0"/>
              <a:t>SDAP Benchmark (Math &amp; ELA)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doe.sd.gov/oats/SDBA.aspx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District Secure Benchmark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09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4011</TotalTime>
  <Words>1564</Words>
  <Application>Microsoft Office PowerPoint</Application>
  <PresentationFormat>On-screen Show (4:3)</PresentationFormat>
  <Paragraphs>251</Paragraphs>
  <Slides>29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Using South Dakota Assessment Portal (SDAP) for Student Learning Objectives (SLO)</vt:lpstr>
      <vt:lpstr>SDAP Overview</vt:lpstr>
      <vt:lpstr>SDAP Overview cont.</vt:lpstr>
      <vt:lpstr>Using SDAP for SLO</vt:lpstr>
      <vt:lpstr>SLO Elementary Groups</vt:lpstr>
      <vt:lpstr>SLO MS/HS Groups</vt:lpstr>
      <vt:lpstr>PowerPoint Presentation</vt:lpstr>
      <vt:lpstr>Item Types</vt:lpstr>
      <vt:lpstr>Ways to Use SDAP</vt:lpstr>
      <vt:lpstr>Contact Information</vt:lpstr>
      <vt:lpstr>How it’s used around the state</vt:lpstr>
      <vt:lpstr>How it’s used around the state</vt:lpstr>
      <vt:lpstr>How it’s used around the state</vt:lpstr>
      <vt:lpstr>How it’s used around the state</vt:lpstr>
      <vt:lpstr>How it’s used around the state</vt:lpstr>
      <vt:lpstr>How it’s used around the state</vt:lpstr>
      <vt:lpstr>How it’s used around the state</vt:lpstr>
      <vt:lpstr>How it’s used around the state</vt:lpstr>
      <vt:lpstr>How it’s used around the state</vt:lpstr>
      <vt:lpstr>How it’s used around the state</vt:lpstr>
      <vt:lpstr>How it’s used around the state</vt:lpstr>
      <vt:lpstr>How it’s used around the state</vt:lpstr>
      <vt:lpstr>How it’s used around the state</vt:lpstr>
      <vt:lpstr>How it’s used around the state</vt:lpstr>
      <vt:lpstr>How it’s used around the state</vt:lpstr>
      <vt:lpstr>How it’s used around the state</vt:lpstr>
      <vt:lpstr>How it’s used around the state</vt:lpstr>
      <vt:lpstr>How it’s used around the state</vt:lpstr>
      <vt:lpstr>Contact Information</vt:lpstr>
    </vt:vector>
  </TitlesOfParts>
  <Company>State of South Dakota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Dakota Assessment Portal</dc:title>
  <dc:creator>Gill, Matthew</dc:creator>
  <cp:lastModifiedBy>Booth, Christina</cp:lastModifiedBy>
  <cp:revision>104</cp:revision>
  <dcterms:created xsi:type="dcterms:W3CDTF">2012-09-20T16:44:27Z</dcterms:created>
  <dcterms:modified xsi:type="dcterms:W3CDTF">2015-11-24T16:50:14Z</dcterms:modified>
</cp:coreProperties>
</file>