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4"/>
  </p:sldMasterIdLst>
  <p:sldIdLst>
    <p:sldId id="256" r:id="rId5"/>
    <p:sldId id="290" r:id="rId6"/>
    <p:sldId id="258" r:id="rId7"/>
    <p:sldId id="259" r:id="rId8"/>
    <p:sldId id="260" r:id="rId9"/>
    <p:sldId id="261" r:id="rId10"/>
    <p:sldId id="263" r:id="rId11"/>
    <p:sldId id="288" r:id="rId12"/>
    <p:sldId id="289" r:id="rId13"/>
    <p:sldId id="291" r:id="rId14"/>
    <p:sldId id="264" r:id="rId15"/>
    <p:sldId id="283" r:id="rId16"/>
    <p:sldId id="280" r:id="rId17"/>
    <p:sldId id="281" r:id="rId18"/>
    <p:sldId id="282" r:id="rId19"/>
    <p:sldId id="266" r:id="rId20"/>
    <p:sldId id="274" r:id="rId21"/>
    <p:sldId id="276" r:id="rId22"/>
    <p:sldId id="275" r:id="rId23"/>
    <p:sldId id="277" r:id="rId24"/>
    <p:sldId id="278" r:id="rId25"/>
    <p:sldId id="279" r:id="rId26"/>
    <p:sldId id="284" r:id="rId27"/>
    <p:sldId id="268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55B45-F7BB-4F44-B7DE-7A415FF2D29A}" v="1" dt="2022-03-30T16:29:45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Kim" userId="4bca3541-326c-4a78-9ffb-971d754bff98" providerId="ADAL" clId="{A9955B45-F7BB-4F44-B7DE-7A415FF2D29A}"/>
    <pc:docChg chg="custSel modSld">
      <pc:chgData name="Roth, Kim" userId="4bca3541-326c-4a78-9ffb-971d754bff98" providerId="ADAL" clId="{A9955B45-F7BB-4F44-B7DE-7A415FF2D29A}" dt="2022-03-30T16:30:38.915" v="83" actId="26606"/>
      <pc:docMkLst>
        <pc:docMk/>
      </pc:docMkLst>
      <pc:sldChg chg="addSp delSp modSp mod setBg">
        <pc:chgData name="Roth, Kim" userId="4bca3541-326c-4a78-9ffb-971d754bff98" providerId="ADAL" clId="{A9955B45-F7BB-4F44-B7DE-7A415FF2D29A}" dt="2022-03-30T16:30:38.915" v="83" actId="26606"/>
        <pc:sldMkLst>
          <pc:docMk/>
          <pc:sldMk cId="3043714028" sldId="256"/>
        </pc:sldMkLst>
        <pc:spChg chg="mod">
          <ac:chgData name="Roth, Kim" userId="4bca3541-326c-4a78-9ffb-971d754bff98" providerId="ADAL" clId="{A9955B45-F7BB-4F44-B7DE-7A415FF2D29A}" dt="2022-03-30T16:30:38.915" v="83" actId="26606"/>
          <ac:spMkLst>
            <pc:docMk/>
            <pc:sldMk cId="3043714028" sldId="256"/>
            <ac:spMk id="2" creationId="{D78EB7E5-6B3A-405B-85C5-96017F6830DC}"/>
          </ac:spMkLst>
        </pc:spChg>
        <pc:spChg chg="mod">
          <ac:chgData name="Roth, Kim" userId="4bca3541-326c-4a78-9ffb-971d754bff98" providerId="ADAL" clId="{A9955B45-F7BB-4F44-B7DE-7A415FF2D29A}" dt="2022-03-30T16:30:38.915" v="83" actId="26606"/>
          <ac:spMkLst>
            <pc:docMk/>
            <pc:sldMk cId="3043714028" sldId="256"/>
            <ac:spMk id="3" creationId="{51E898A2-5CE0-442B-A693-615CEF31D674}"/>
          </ac:spMkLst>
        </pc:spChg>
        <pc:spChg chg="add del">
          <ac:chgData name="Roth, Kim" userId="4bca3541-326c-4a78-9ffb-971d754bff98" providerId="ADAL" clId="{A9955B45-F7BB-4F44-B7DE-7A415FF2D29A}" dt="2022-03-30T16:30:38.915" v="83" actId="26606"/>
          <ac:spMkLst>
            <pc:docMk/>
            <pc:sldMk cId="3043714028" sldId="256"/>
            <ac:spMk id="10" creationId="{6BB9730C-14BA-4087-9AF5-401956772119}"/>
          </ac:spMkLst>
        </pc:spChg>
        <pc:spChg chg="add del">
          <ac:chgData name="Roth, Kim" userId="4bca3541-326c-4a78-9ffb-971d754bff98" providerId="ADAL" clId="{A9955B45-F7BB-4F44-B7DE-7A415FF2D29A}" dt="2022-03-30T16:30:38.915" v="83" actId="26606"/>
          <ac:spMkLst>
            <pc:docMk/>
            <pc:sldMk cId="3043714028" sldId="256"/>
            <ac:spMk id="12" creationId="{04C8AB72-CC2C-4452-A54B-A3EB92AD2D2D}"/>
          </ac:spMkLst>
        </pc:spChg>
        <pc:spChg chg="add del">
          <ac:chgData name="Roth, Kim" userId="4bca3541-326c-4a78-9ffb-971d754bff98" providerId="ADAL" clId="{A9955B45-F7BB-4F44-B7DE-7A415FF2D29A}" dt="2022-03-30T16:30:38.915" v="83" actId="26606"/>
          <ac:spMkLst>
            <pc:docMk/>
            <pc:sldMk cId="3043714028" sldId="256"/>
            <ac:spMk id="14" creationId="{48F3622B-3E4C-4435-A51C-9D6FD1C2A222}"/>
          </ac:spMkLst>
        </pc:spChg>
        <pc:spChg chg="add">
          <ac:chgData name="Roth, Kim" userId="4bca3541-326c-4a78-9ffb-971d754bff98" providerId="ADAL" clId="{A9955B45-F7BB-4F44-B7DE-7A415FF2D29A}" dt="2022-03-30T16:30:38.915" v="83" actId="26606"/>
          <ac:spMkLst>
            <pc:docMk/>
            <pc:sldMk cId="3043714028" sldId="256"/>
            <ac:spMk id="19" creationId="{B7D1EFAA-7858-42D7-9544-98A552ADF6EE}"/>
          </ac:spMkLst>
        </pc:spChg>
        <pc:spChg chg="add">
          <ac:chgData name="Roth, Kim" userId="4bca3541-326c-4a78-9ffb-971d754bff98" providerId="ADAL" clId="{A9955B45-F7BB-4F44-B7DE-7A415FF2D29A}" dt="2022-03-30T16:30:38.915" v="83" actId="26606"/>
          <ac:spMkLst>
            <pc:docMk/>
            <pc:sldMk cId="3043714028" sldId="256"/>
            <ac:spMk id="23" creationId="{8F34D2C8-D65B-47C7-91F2-331661DBC475}"/>
          </ac:spMkLst>
        </pc:spChg>
        <pc:spChg chg="add">
          <ac:chgData name="Roth, Kim" userId="4bca3541-326c-4a78-9ffb-971d754bff98" providerId="ADAL" clId="{A9955B45-F7BB-4F44-B7DE-7A415FF2D29A}" dt="2022-03-30T16:30:38.915" v="83" actId="26606"/>
          <ac:spMkLst>
            <pc:docMk/>
            <pc:sldMk cId="3043714028" sldId="256"/>
            <ac:spMk id="25" creationId="{B0064D8A-32C8-44B3-9941-291A5A21C36A}"/>
          </ac:spMkLst>
        </pc:spChg>
        <pc:picChg chg="mod">
          <ac:chgData name="Roth, Kim" userId="4bca3541-326c-4a78-9ffb-971d754bff98" providerId="ADAL" clId="{A9955B45-F7BB-4F44-B7DE-7A415FF2D29A}" dt="2022-03-30T16:30:38.915" v="83" actId="26606"/>
          <ac:picMkLst>
            <pc:docMk/>
            <pc:sldMk cId="3043714028" sldId="256"/>
            <ac:picMk id="5" creationId="{1D0837A9-5DE7-4256-B96C-968C44501E8B}"/>
          </ac:picMkLst>
        </pc:picChg>
        <pc:cxnChg chg="add">
          <ac:chgData name="Roth, Kim" userId="4bca3541-326c-4a78-9ffb-971d754bff98" providerId="ADAL" clId="{A9955B45-F7BB-4F44-B7DE-7A415FF2D29A}" dt="2022-03-30T16:30:38.915" v="83" actId="26606"/>
          <ac:cxnSpMkLst>
            <pc:docMk/>
            <pc:sldMk cId="3043714028" sldId="256"/>
            <ac:cxnSpMk id="21" creationId="{F04961BF-6DD2-4525-8611-2B21957DBE12}"/>
          </ac:cxnSpMkLst>
        </pc:cxnChg>
      </pc:sldChg>
      <pc:sldChg chg="modSp mod">
        <pc:chgData name="Roth, Kim" userId="4bca3541-326c-4a78-9ffb-971d754bff98" providerId="ADAL" clId="{A9955B45-F7BB-4F44-B7DE-7A415FF2D29A}" dt="2022-03-30T16:27:27.349" v="7" actId="20577"/>
        <pc:sldMkLst>
          <pc:docMk/>
          <pc:sldMk cId="2991912895" sldId="259"/>
        </pc:sldMkLst>
        <pc:spChg chg="mod">
          <ac:chgData name="Roth, Kim" userId="4bca3541-326c-4a78-9ffb-971d754bff98" providerId="ADAL" clId="{A9955B45-F7BB-4F44-B7DE-7A415FF2D29A}" dt="2022-03-30T16:27:27.349" v="7" actId="20577"/>
          <ac:spMkLst>
            <pc:docMk/>
            <pc:sldMk cId="2991912895" sldId="259"/>
            <ac:spMk id="3" creationId="{97A01F23-F037-4448-93E8-14F6671A6EF2}"/>
          </ac:spMkLst>
        </pc:spChg>
      </pc:sldChg>
      <pc:sldChg chg="modSp mod">
        <pc:chgData name="Roth, Kim" userId="4bca3541-326c-4a78-9ffb-971d754bff98" providerId="ADAL" clId="{A9955B45-F7BB-4F44-B7DE-7A415FF2D29A}" dt="2022-03-30T16:27:46.240" v="8" actId="20577"/>
        <pc:sldMkLst>
          <pc:docMk/>
          <pc:sldMk cId="983728627" sldId="261"/>
        </pc:sldMkLst>
        <pc:spChg chg="mod">
          <ac:chgData name="Roth, Kim" userId="4bca3541-326c-4a78-9ffb-971d754bff98" providerId="ADAL" clId="{A9955B45-F7BB-4F44-B7DE-7A415FF2D29A}" dt="2022-03-30T16:27:46.240" v="8" actId="20577"/>
          <ac:spMkLst>
            <pc:docMk/>
            <pc:sldMk cId="983728627" sldId="261"/>
            <ac:spMk id="3" creationId="{7EFAFAF7-9FC2-4F52-8C25-FC70ABB3DC4E}"/>
          </ac:spMkLst>
        </pc:spChg>
      </pc:sldChg>
      <pc:sldChg chg="delSp mod">
        <pc:chgData name="Roth, Kim" userId="4bca3541-326c-4a78-9ffb-971d754bff98" providerId="ADAL" clId="{A9955B45-F7BB-4F44-B7DE-7A415FF2D29A}" dt="2022-03-30T16:27:52.446" v="9" actId="478"/>
        <pc:sldMkLst>
          <pc:docMk/>
          <pc:sldMk cId="376046756" sldId="263"/>
        </pc:sldMkLst>
        <pc:picChg chg="del">
          <ac:chgData name="Roth, Kim" userId="4bca3541-326c-4a78-9ffb-971d754bff98" providerId="ADAL" clId="{A9955B45-F7BB-4F44-B7DE-7A415FF2D29A}" dt="2022-03-30T16:27:52.446" v="9" actId="478"/>
          <ac:picMkLst>
            <pc:docMk/>
            <pc:sldMk cId="376046756" sldId="263"/>
            <ac:picMk id="4" creationId="{0F4F0218-1CC9-4656-AAF4-27ABED191B01}"/>
          </ac:picMkLst>
        </pc:picChg>
      </pc:sldChg>
      <pc:sldChg chg="delSp mod">
        <pc:chgData name="Roth, Kim" userId="4bca3541-326c-4a78-9ffb-971d754bff98" providerId="ADAL" clId="{A9955B45-F7BB-4F44-B7DE-7A415FF2D29A}" dt="2022-03-30T16:28:04.653" v="10" actId="478"/>
        <pc:sldMkLst>
          <pc:docMk/>
          <pc:sldMk cId="2276118364" sldId="264"/>
        </pc:sldMkLst>
        <pc:picChg chg="del">
          <ac:chgData name="Roth, Kim" userId="4bca3541-326c-4a78-9ffb-971d754bff98" providerId="ADAL" clId="{A9955B45-F7BB-4F44-B7DE-7A415FF2D29A}" dt="2022-03-30T16:28:04.653" v="10" actId="478"/>
          <ac:picMkLst>
            <pc:docMk/>
            <pc:sldMk cId="2276118364" sldId="264"/>
            <ac:picMk id="4" creationId="{0F4F0218-1CC9-4656-AAF4-27ABED191B01}"/>
          </ac:picMkLst>
        </pc:picChg>
      </pc:sldChg>
      <pc:sldChg chg="delSp mod">
        <pc:chgData name="Roth, Kim" userId="4bca3541-326c-4a78-9ffb-971d754bff98" providerId="ADAL" clId="{A9955B45-F7BB-4F44-B7DE-7A415FF2D29A}" dt="2022-03-30T16:28:16.274" v="11" actId="478"/>
        <pc:sldMkLst>
          <pc:docMk/>
          <pc:sldMk cId="895513690" sldId="266"/>
        </pc:sldMkLst>
        <pc:picChg chg="del">
          <ac:chgData name="Roth, Kim" userId="4bca3541-326c-4a78-9ffb-971d754bff98" providerId="ADAL" clId="{A9955B45-F7BB-4F44-B7DE-7A415FF2D29A}" dt="2022-03-30T16:28:16.274" v="11" actId="478"/>
          <ac:picMkLst>
            <pc:docMk/>
            <pc:sldMk cId="895513690" sldId="266"/>
            <ac:picMk id="4" creationId="{0F4F0218-1CC9-4656-AAF4-27ABED191B01}"/>
          </ac:picMkLst>
        </pc:picChg>
      </pc:sldChg>
      <pc:sldChg chg="delSp mod">
        <pc:chgData name="Roth, Kim" userId="4bca3541-326c-4a78-9ffb-971d754bff98" providerId="ADAL" clId="{A9955B45-F7BB-4F44-B7DE-7A415FF2D29A}" dt="2022-03-30T16:29:01.962" v="12" actId="478"/>
        <pc:sldMkLst>
          <pc:docMk/>
          <pc:sldMk cId="1871221831" sldId="268"/>
        </pc:sldMkLst>
        <pc:picChg chg="del">
          <ac:chgData name="Roth, Kim" userId="4bca3541-326c-4a78-9ffb-971d754bff98" providerId="ADAL" clId="{A9955B45-F7BB-4F44-B7DE-7A415FF2D29A}" dt="2022-03-30T16:29:01.962" v="12" actId="478"/>
          <ac:picMkLst>
            <pc:docMk/>
            <pc:sldMk cId="1871221831" sldId="268"/>
            <ac:picMk id="4" creationId="{0F4F0218-1CC9-4656-AAF4-27ABED191B01}"/>
          </ac:picMkLst>
        </pc:picChg>
      </pc:sldChg>
      <pc:sldChg chg="addSp delSp modSp mod">
        <pc:chgData name="Roth, Kim" userId="4bca3541-326c-4a78-9ffb-971d754bff98" providerId="ADAL" clId="{A9955B45-F7BB-4F44-B7DE-7A415FF2D29A}" dt="2022-03-30T16:27:00.689" v="6" actId="14100"/>
        <pc:sldMkLst>
          <pc:docMk/>
          <pc:sldMk cId="3372609500" sldId="290"/>
        </pc:sldMkLst>
        <pc:picChg chg="del">
          <ac:chgData name="Roth, Kim" userId="4bca3541-326c-4a78-9ffb-971d754bff98" providerId="ADAL" clId="{A9955B45-F7BB-4F44-B7DE-7A415FF2D29A}" dt="2022-03-30T16:26:43.873" v="0" actId="478"/>
          <ac:picMkLst>
            <pc:docMk/>
            <pc:sldMk cId="3372609500" sldId="290"/>
            <ac:picMk id="3" creationId="{B12665D7-3F5E-4A51-93C5-40BAFDC0684A}"/>
          </ac:picMkLst>
        </pc:picChg>
        <pc:picChg chg="add mod">
          <ac:chgData name="Roth, Kim" userId="4bca3541-326c-4a78-9ffb-971d754bff98" providerId="ADAL" clId="{A9955B45-F7BB-4F44-B7DE-7A415FF2D29A}" dt="2022-03-30T16:27:00.689" v="6" actId="14100"/>
          <ac:picMkLst>
            <pc:docMk/>
            <pc:sldMk cId="3372609500" sldId="290"/>
            <ac:picMk id="6" creationId="{3E299667-DADD-4645-82A6-1687991E36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9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2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6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5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5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1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8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03/30/2022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8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im.Roth@state.sd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files.com/show_file.php?id=13493485212855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petiteniche.blogspot.com/2012_09_01_archive.html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www.pngall.com/arrow-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files.com/show_file.php?id=13493485212855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petiteniche.blogspot.com/2012_09_01_archive.html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www.pngall.com/arrow-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petiteniche.blogspot.com/2012_09_01_archive.html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www.pngall.com/arrow-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e.sd.gov/cte/documents/QuickGuide-Perkins.pdf" TargetMode="External"/><Relationship Id="rId2" Type="http://schemas.openxmlformats.org/officeDocument/2006/relationships/hyperlink" Target="https://doe.sd.gov/CTE/documents/PerkinsJustif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e.sd.gov/cte/perkins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e.sd.gov/CTE/documents/PerkinsJustifi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e.sd.gov/cte/perkins.asp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e.sd.gov/cte/documents/QuickGuide-Perkins.pdf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e.sd.gov/cte/documents/PerkinsJustifi.pdf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doe.sd.gov/cte/documents/Top5-Perkins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en/arrow-right-pointing-navigation-24916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en/check-tick-mark-check-mark-1292819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rrow-right-pointing-navigation-24916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rrow-right-pointing-navigation-2491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arrow-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uperuser.com/questions/372685/how-can-i-make-the-outlook-2007-inbox-look-like-this-again" TargetMode="External"/><Relationship Id="rId3" Type="http://schemas.openxmlformats.org/officeDocument/2006/relationships/hyperlink" Target="http://bornsquishy.blogspot.com/2010_02_01_archive.html" TargetMode="External"/><Relationship Id="rId7" Type="http://schemas.openxmlformats.org/officeDocument/2006/relationships/image" Target="../media/image2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mapetiteniche.blogspot.com/2012_09_01_archive.html" TargetMode="External"/><Relationship Id="rId5" Type="http://schemas.openxmlformats.org/officeDocument/2006/relationships/image" Target="../media/image12.gif"/><Relationship Id="rId10" Type="http://schemas.openxmlformats.org/officeDocument/2006/relationships/hyperlink" Target="https://pixabay.com/en/screwdriver-settings-spanner-system-1294338/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e.sd.gov/cte/documents/Perkins-Justification.pdf" TargetMode="External"/><Relationship Id="rId2" Type="http://schemas.openxmlformats.org/officeDocument/2006/relationships/hyperlink" Target="https://doe.sd.gov/cte/documents/SupportCTE-0421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e.sd.gov/cte/perkins.aspx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e.sd.gov/cte/documents/SupportCTE-0421.pdf" TargetMode="External"/><Relationship Id="rId2" Type="http://schemas.openxmlformats.org/officeDocument/2006/relationships/hyperlink" Target="https://doe.sd.gov/cte/perkin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e.sd.gov/cte/documents/Consortium-FY21.pdf" TargetMode="External"/><Relationship Id="rId5" Type="http://schemas.openxmlformats.org/officeDocument/2006/relationships/hyperlink" Target="https://doe.sd.gov/cte/documents/PerkinsJustifi.pdf" TargetMode="External"/><Relationship Id="rId4" Type="http://schemas.openxmlformats.org/officeDocument/2006/relationships/hyperlink" Target="https://doe.sd.gov/cte/documents/Top5-Perkins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ddoe.mtwgms.org/SDDOEGMSWeb/logon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s://pixabay.com/en/arrow-right-pointing-navigation-2491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arrow-right-pointing-navigation-2491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D1EFAA-7858-42D7-9544-98A552ADF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en-US" sz="6800" dirty="0"/>
              <a:t>Perkins Budget Application </a:t>
            </a:r>
            <a:br>
              <a:rPr lang="en-US" sz="6800" dirty="0"/>
            </a:br>
            <a:r>
              <a:rPr lang="en-US" sz="6800" dirty="0"/>
              <a:t>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Questions?  Contact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Kim.Roth@state.sd.us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or your Regional Specialists</a:t>
            </a: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2566339"/>
            <a:ext cx="5462001" cy="120164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4961BF-6DD2-4525-8611-2B21957DB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F34D2C8-D65B-47C7-91F2-331661DBC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064D8A-32C8-44B3-9941-291A5A21C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371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787FF-1163-4CA4-87C0-646CB31C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38BC3-F3BE-47ED-92B7-F2A5E687B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542" y="1891880"/>
            <a:ext cx="4937760" cy="736282"/>
          </a:xfrm>
        </p:spPr>
        <p:txBody>
          <a:bodyPr/>
          <a:lstStyle/>
          <a:p>
            <a:r>
              <a:rPr lang="en-US" dirty="0"/>
              <a:t>Select:  GMS ACCESS/Select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B1AFF5-EA93-4D1E-AF76-DC3A3803E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590" y="2582334"/>
            <a:ext cx="4938712" cy="276758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1EDC8-C670-4790-8C6B-87EF6DF38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2929" y="1667116"/>
            <a:ext cx="4937760" cy="736282"/>
          </a:xfrm>
        </p:spPr>
        <p:txBody>
          <a:bodyPr/>
          <a:lstStyle/>
          <a:p>
            <a:r>
              <a:rPr lang="en-US" dirty="0"/>
              <a:t>Find ‘Carl Perkins’.  Select ‘Create’.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8C56C-6865-4350-A54A-A26D128C16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5F30B-22BC-4B6A-96E1-63B5B643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29" y="2214193"/>
            <a:ext cx="6499071" cy="40592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7A43E2-685F-4D61-9B96-7D9A1D05BB99}"/>
              </a:ext>
            </a:extLst>
          </p:cNvPr>
          <p:cNvCxnSpPr/>
          <p:nvPr/>
        </p:nvCxnSpPr>
        <p:spPr>
          <a:xfrm flipH="1">
            <a:off x="6217920" y="2139518"/>
            <a:ext cx="955237" cy="3728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66D05A-7020-4766-B8B2-0C9F6A2D564A}"/>
              </a:ext>
            </a:extLst>
          </p:cNvPr>
          <p:cNvCxnSpPr>
            <a:cxnSpLocks/>
          </p:cNvCxnSpPr>
          <p:nvPr/>
        </p:nvCxnSpPr>
        <p:spPr>
          <a:xfrm>
            <a:off x="9712171" y="2135310"/>
            <a:ext cx="1968500" cy="3825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23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- Contact Information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Allocation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Consortium Info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Program Info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8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8D9EAD-510B-430E-A0B6-33C7740F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539496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Overview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2200" dirty="0"/>
              <a:t>General Info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Contact Information Tab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2200" dirty="0"/>
              <a:t>Comes from Central Data Application (if blank, complete the Central Data Application) 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Allocations Tab</a:t>
            </a:r>
            <a:br>
              <a:rPr lang="en-US" sz="4000" dirty="0"/>
            </a:br>
            <a:r>
              <a:rPr lang="en-US" sz="2200" dirty="0"/>
              <a:t>- For information purposes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DD723-FE90-44DD-B475-553B77DB0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628E5-7146-4CFA-AEB2-3945495D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52" y="1634774"/>
            <a:ext cx="12995148" cy="556934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24928A-A6B8-4875-91BC-182D16DA8286}"/>
              </a:ext>
            </a:extLst>
          </p:cNvPr>
          <p:cNvCxnSpPr/>
          <p:nvPr/>
        </p:nvCxnSpPr>
        <p:spPr>
          <a:xfrm>
            <a:off x="2414016" y="1634774"/>
            <a:ext cx="2157984" cy="303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D22AD0-94CF-459C-BB49-DBE0FE1C3E30}"/>
              </a:ext>
            </a:extLst>
          </p:cNvPr>
          <p:cNvCxnSpPr>
            <a:cxnSpLocks/>
          </p:cNvCxnSpPr>
          <p:nvPr/>
        </p:nvCxnSpPr>
        <p:spPr>
          <a:xfrm flipV="1">
            <a:off x="2020824" y="2057400"/>
            <a:ext cx="4279392" cy="1124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2801D6-BB2F-473A-BB23-A739E2C0324E}"/>
              </a:ext>
            </a:extLst>
          </p:cNvPr>
          <p:cNvCxnSpPr>
            <a:cxnSpLocks/>
          </p:cNvCxnSpPr>
          <p:nvPr/>
        </p:nvCxnSpPr>
        <p:spPr>
          <a:xfrm flipV="1">
            <a:off x="3172968" y="2121408"/>
            <a:ext cx="5294376" cy="3465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6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C085FC1-A54C-4A98-8BC4-CDA1DD51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19" y="79899"/>
            <a:ext cx="10058400" cy="772357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Membership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3D386-FC09-407F-BCD7-1BBFBE88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9" y="985421"/>
            <a:ext cx="11151730" cy="5204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6DB49C-8112-412A-876D-79ECE3776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3024742">
            <a:off x="0" y="5140325"/>
            <a:ext cx="624990" cy="473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59B5E-8B38-4433-85DE-CA6C680B5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85984" y="5383126"/>
            <a:ext cx="624990" cy="473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087DFB-C61A-4A97-A347-2E2EBCF56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49980">
            <a:off x="73709" y="3078849"/>
            <a:ext cx="377657" cy="2517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BF81E9-7DED-4147-BB8A-0FB9CC3E9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8511870">
            <a:off x="522107" y="3471474"/>
            <a:ext cx="393589" cy="2623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6BE891-CA71-4C7A-BCB3-CABE5A3B1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900468">
            <a:off x="2811740" y="1286735"/>
            <a:ext cx="425305" cy="6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2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81FC-1A36-43EF-88CA-FFE164A0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" y="263527"/>
            <a:ext cx="10058400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Information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1F0B-0CA4-492D-9D63-B0698858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45107-BB28-4DC3-86EA-7001C50D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845734"/>
            <a:ext cx="11401425" cy="432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F609A-6883-401A-B9EA-6EC6DFD3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132522">
            <a:off x="270050" y="4492942"/>
            <a:ext cx="372394" cy="282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6E605-A0C8-4FE5-B785-1934A614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699243">
            <a:off x="8163796" y="4436173"/>
            <a:ext cx="372394" cy="282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9357C-CA60-40B4-BE84-738BD4642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49980">
            <a:off x="267419" y="5154605"/>
            <a:ext cx="377657" cy="251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E54D5-571B-4CFA-9210-844073BD6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1409431">
            <a:off x="8169430" y="5032237"/>
            <a:ext cx="377657" cy="2517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C7E9AF-1E9F-4886-9467-5A0C1B6F31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5615652">
            <a:off x="331513" y="3437855"/>
            <a:ext cx="300669" cy="447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EEC6A-069B-4546-B970-7BC245FCF1C4}"/>
              </a:ext>
            </a:extLst>
          </p:cNvPr>
          <p:cNvSpPr txBox="1"/>
          <p:nvPr/>
        </p:nvSpPr>
        <p:spPr>
          <a:xfrm>
            <a:off x="8566327" y="4872883"/>
            <a:ext cx="208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Attach the ‘Approved Programs Letter’ here. 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F0E48A0-381A-4FE9-A8EF-68169CAA2B58}"/>
              </a:ext>
            </a:extLst>
          </p:cNvPr>
          <p:cNvSpPr/>
          <p:nvPr/>
        </p:nvSpPr>
        <p:spPr>
          <a:xfrm>
            <a:off x="235864" y="5609083"/>
            <a:ext cx="5006053" cy="579512"/>
          </a:xfrm>
          <a:prstGeom prst="wedge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You’ll also upload your Action Plan here for the FY21 budget year.  </a:t>
            </a:r>
          </a:p>
        </p:txBody>
      </p:sp>
    </p:spTree>
    <p:extLst>
      <p:ext uri="{BB962C8B-B14F-4D97-AF65-F5344CB8AC3E}">
        <p14:creationId xmlns:p14="http://schemas.microsoft.com/office/powerpoint/2010/main" val="80019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0946-622E-4CF6-AEA6-FB9F6484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Meeting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594C0-D047-474B-B1BB-C57429AD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03" y="2253597"/>
            <a:ext cx="14820891" cy="3321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609C7-306B-41AC-AFE0-09B1EF434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132522">
            <a:off x="7973569" y="5094605"/>
            <a:ext cx="624990" cy="473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06966-F7A6-451C-B762-FD4E3F3CB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49980">
            <a:off x="31553" y="4148764"/>
            <a:ext cx="377657" cy="2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2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Budget Tab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F57B-5B64-48B4-9D97-1A6FCD6F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B830-7EF8-4CDA-8950-3E89B988C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hlinkClick r:id="rId2"/>
              </a:rPr>
              <a:t>How to Write a Justification 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hlinkClick r:id="rId3"/>
              </a:rPr>
              <a:t>Quick Guide to Budget Application Codes</a:t>
            </a: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hlinkClick r:id="rId4"/>
              </a:rPr>
              <a:t>Budget Tab Worksheet </a:t>
            </a:r>
            <a:r>
              <a:rPr lang="en-US" sz="2400" dirty="0"/>
              <a:t>(Under the Budget Application and Preparation tab) </a:t>
            </a:r>
          </a:p>
        </p:txBody>
      </p:sp>
    </p:spTree>
    <p:extLst>
      <p:ext uri="{BB962C8B-B14F-4D97-AF65-F5344CB8AC3E}">
        <p14:creationId xmlns:p14="http://schemas.microsoft.com/office/powerpoint/2010/main" val="37550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B973-F942-419E-82C8-D54BD592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Write A Perkins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A986-8B51-44A5-9B9E-DF6DBCB2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41C99-E3F8-46F8-B8A1-E88D96E2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Step 1:  Identify the Use of Funds the request is aligned to. </a:t>
            </a:r>
          </a:p>
          <a:p>
            <a:r>
              <a:rPr lang="en-US" sz="2000" b="1" dirty="0"/>
              <a:t>Step 2: Identify Standards the request is aligned to. </a:t>
            </a:r>
          </a:p>
          <a:p>
            <a:r>
              <a:rPr lang="en-US" sz="2000" b="1" dirty="0"/>
              <a:t>Step 3:  Write a short description</a:t>
            </a:r>
          </a:p>
          <a:p>
            <a:r>
              <a:rPr lang="en-US" sz="2000" b="1" dirty="0"/>
              <a:t>Follow the Format! </a:t>
            </a:r>
          </a:p>
          <a:p>
            <a:r>
              <a:rPr lang="en-US" sz="20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Document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7D576-9BA5-4420-B928-69D11484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23" y="731520"/>
            <a:ext cx="8001077" cy="3813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57485-8111-4BE7-B63C-BBA96A546E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5" r="-1092"/>
          <a:stretch/>
        </p:blipFill>
        <p:spPr>
          <a:xfrm>
            <a:off x="4204813" y="4754773"/>
            <a:ext cx="8189851" cy="13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7C5924-7489-4C69-AFFF-61686AA6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Tab Worksheet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BD4ED3-17A3-42C7-98BC-FCF618BDB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024" y="456781"/>
            <a:ext cx="7805219" cy="594443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80E716-C4BB-40AF-B5E9-43C05A532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en-US" sz="2400" b="1" i="1" u="sng" dirty="0"/>
              <a:t>NOT</a:t>
            </a:r>
            <a:r>
              <a:rPr lang="en-US" sz="2400" dirty="0"/>
              <a:t> for upload!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Simply a tool designed to help districts/consortia gather the information needed for the budget tab.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Document  </a:t>
            </a:r>
            <a:r>
              <a:rPr lang="en-US" sz="2400" dirty="0"/>
              <a:t>- Under Budget Application and Preparation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2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F366-0225-4E07-9269-0EFE114D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1769D-7889-4C1C-86A6-5112FCE5B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Goal- </a:t>
            </a:r>
          </a:p>
          <a:p>
            <a:r>
              <a:rPr lang="en-US" sz="2800" b="1" i="1" dirty="0"/>
              <a:t>To submit a </a:t>
            </a:r>
            <a:r>
              <a:rPr lang="en-US" sz="2800" b="1" i="1" u="sng" dirty="0"/>
              <a:t>high quality budget </a:t>
            </a:r>
            <a:r>
              <a:rPr lang="en-US" sz="2800" b="1" i="1" dirty="0"/>
              <a:t>application </a:t>
            </a:r>
            <a:r>
              <a:rPr lang="en-US" sz="2800" b="1" i="1" u="sng" dirty="0"/>
              <a:t>the first time</a:t>
            </a:r>
            <a:r>
              <a:rPr lang="en-US" sz="2800" b="1" i="1" dirty="0"/>
              <a:t>, prior to the </a:t>
            </a:r>
            <a:r>
              <a:rPr lang="en-US" sz="2800" b="1" i="1" u="sng" dirty="0"/>
              <a:t>June 15</a:t>
            </a:r>
            <a:r>
              <a:rPr lang="en-US" sz="2800" b="1" i="1" u="sng" baseline="30000" dirty="0"/>
              <a:t>th</a:t>
            </a:r>
            <a:r>
              <a:rPr lang="en-US" sz="2800" b="1" i="1" u="sng" dirty="0"/>
              <a:t> </a:t>
            </a:r>
            <a:r>
              <a:rPr lang="en-US" sz="2800" b="1" i="1" dirty="0"/>
              <a:t>deadline!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99667-DADD-4645-82A6-1687991E3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66" y="-244564"/>
            <a:ext cx="6007261" cy="78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D867-0E10-46C8-BCAF-393CC70E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Guide to Perkins Budget Application Codes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355EC-40A5-42C4-A1A0-79029F27E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Activity Codes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Object Codes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/>
                </a:solidFill>
              </a:rPr>
              <a:t>Use of Funds Codes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Document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6F58D-3390-44A2-AC20-228B9283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924" y="496704"/>
            <a:ext cx="5868946" cy="62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77687C-F1BD-4B36-A35C-245135614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Detail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BD8F1D-BAD7-42A5-BAAC-9D02F7990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798" y="1858659"/>
            <a:ext cx="4937760" cy="736282"/>
          </a:xfrm>
        </p:spPr>
        <p:txBody>
          <a:bodyPr/>
          <a:lstStyle/>
          <a:p>
            <a:r>
              <a:rPr lang="en-US" b="1" u="sng" dirty="0"/>
              <a:t>#1- Gather Budget Tab worksheets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8823CF-C1FE-4752-9560-D5CC0F1C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36" y="2525880"/>
            <a:ext cx="4936484" cy="3716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691EDB-8B73-42A7-AC32-EAF230B5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43482" y="3868703"/>
            <a:ext cx="2143400" cy="21434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DB14C69-C6DA-4F5C-A706-5B2C087CD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76709" y="1858659"/>
            <a:ext cx="4937760" cy="736282"/>
          </a:xfrm>
        </p:spPr>
        <p:txBody>
          <a:bodyPr>
            <a:normAutofit/>
          </a:bodyPr>
          <a:lstStyle/>
          <a:p>
            <a:r>
              <a:rPr lang="en-US" b="1" u="sng" dirty="0"/>
              <a:t>#2- Self-Check!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78A634-D359-4808-8B05-63FD152A3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9846089">
            <a:off x="5925675" y="3879571"/>
            <a:ext cx="1417509" cy="10786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A2876D-B346-4B82-A2C2-1B8A2BEA1CDD}"/>
              </a:ext>
            </a:extLst>
          </p:cNvPr>
          <p:cNvSpPr txBox="1"/>
          <p:nvPr/>
        </p:nvSpPr>
        <p:spPr>
          <a:xfrm>
            <a:off x="7176071" y="2594941"/>
            <a:ext cx="4483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hlinkClick r:id="rId7"/>
              </a:rPr>
              <a:t>Top 5 Perkins Red Flags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hlinkClick r:id="rId8"/>
              </a:rPr>
              <a:t>How to Write a Perkins Justification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3550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A945-34C3-4994-89E4-8D7D0A17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#3- Enter into the GMS Budget Details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AEDAC-ECBE-4FF8-B16B-F1B7AA5F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68" y="1835015"/>
            <a:ext cx="8217268" cy="44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5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42F2984-2810-411E-B880-4FAD0F0D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85734" cy="1450757"/>
          </a:xfrm>
        </p:spPr>
        <p:txBody>
          <a:bodyPr/>
          <a:lstStyle/>
          <a:p>
            <a:r>
              <a:rPr lang="en-US" dirty="0"/>
              <a:t>Budget Summary &amp; Business Office Review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A3E4ED5-4F45-432E-8BD4-AF2BAC997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Budget Summary Tab </a:t>
            </a:r>
            <a:r>
              <a:rPr lang="en-US" dirty="0"/>
              <a:t>will auto populate for you as you enter budget requests into the Budget Details tab. </a:t>
            </a:r>
          </a:p>
          <a:p>
            <a:r>
              <a:rPr lang="en-US" b="1" dirty="0"/>
              <a:t>Business Office Review Tab- </a:t>
            </a:r>
            <a:r>
              <a:rPr lang="en-US" dirty="0"/>
              <a:t>Completed by the fiscal agent’s business manager. 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818E8-675C-43D1-8E35-3DB676D60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2" y="3136758"/>
            <a:ext cx="13819900" cy="302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7E164-0A47-4CE7-B667-1809AFC64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659142">
            <a:off x="250158" y="4384850"/>
            <a:ext cx="470569" cy="358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490C1-AD2E-41B1-A8EE-44C1C52F6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2379263">
            <a:off x="2639730" y="5229708"/>
            <a:ext cx="470569" cy="358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6ED4CE-619C-43A3-B324-96DF90350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519533">
            <a:off x="6366986" y="5494509"/>
            <a:ext cx="470569" cy="3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7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 Assurances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Submit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Reviews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Perkins Budget Application Training  </a:t>
            </a: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2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35C7-6FF6-49A8-A80E-356F2C29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Assurances</a:t>
            </a:r>
            <a:r>
              <a:rPr lang="en-US" dirty="0"/>
              <a:t>- </a:t>
            </a:r>
            <a:r>
              <a:rPr lang="en-US" sz="3200" dirty="0"/>
              <a:t>Read, Understand, Check if you Agree.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92B889-72CE-4998-A24F-E2FC9ACBF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063" y="1846263"/>
            <a:ext cx="9034200" cy="4022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2C647-0EE3-42F1-B6C4-4872E4A91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200464">
            <a:off x="1157319" y="2733604"/>
            <a:ext cx="470569" cy="3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3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32EF1-EDA2-4E73-9856-3E0C5497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 Summary Tab</a:t>
            </a:r>
            <a:r>
              <a:rPr lang="en-US" dirty="0"/>
              <a:t>…</a:t>
            </a:r>
            <a:r>
              <a:rPr lang="en-US" sz="3200" dirty="0"/>
              <a:t>Review and Agree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688C-76CA-429A-87D4-024C6973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3899E-E265-4E99-9B85-CEEA2B46D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845734"/>
            <a:ext cx="12192000" cy="3920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4D6E66-315D-4368-AF6C-D412D44F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442227">
            <a:off x="362379" y="3620731"/>
            <a:ext cx="624990" cy="473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FE7EB-54A8-4047-A537-BABB1F19B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7901088">
            <a:off x="4145746" y="3773131"/>
            <a:ext cx="624990" cy="473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C57FD-2708-4672-9B1A-7B5EFF14C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33134">
            <a:off x="7897272" y="4362662"/>
            <a:ext cx="624990" cy="4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13C2C-DAA5-4A46-A486-C27B472E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09"/>
            <a:ext cx="3200400" cy="22860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Tab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8352FA-5256-4D98-861F-72B7AD82A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0621" y="4374986"/>
            <a:ext cx="1493679" cy="135426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A0777-0C00-44EC-A3D2-B2B9BF3F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420385"/>
            <a:ext cx="3200400" cy="411358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Run Consistency Check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Fix Errors (if it shows any) 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Submit the Application 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Celebrate!!         You’re Done.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Watch your Inbox…. For follow up questions!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23425-4444-46DF-AD57-D8686FCD95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1"/>
          <a:stretch/>
        </p:blipFill>
        <p:spPr>
          <a:xfrm>
            <a:off x="4293835" y="328522"/>
            <a:ext cx="8481134" cy="3781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05411-1835-4AC5-919B-6D754EE00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8749980">
            <a:off x="5415415" y="3550558"/>
            <a:ext cx="1035552" cy="690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4A7D7E-D181-4F45-8B7D-A302EACE7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60614" y="5102072"/>
            <a:ext cx="1856674" cy="1332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D81B53-C38A-4ACA-A09E-A0C4B23ECA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642899" y="3947128"/>
            <a:ext cx="1261433" cy="1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7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3EA6-5AA7-4142-B1F4-745FB1D3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09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Updates: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D6B429-D5D4-4539-9840-E60CA669E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511487"/>
              </p:ext>
            </p:extLst>
          </p:nvPr>
        </p:nvGraphicFramePr>
        <p:xfrm>
          <a:off x="582375" y="1047566"/>
          <a:ext cx="10896452" cy="5131308"/>
        </p:xfrm>
        <a:graphic>
          <a:graphicData uri="http://schemas.openxmlformats.org/drawingml/2006/table">
            <a:tbl>
              <a:tblPr firstRow="1" firstCol="1" bandRow="1"/>
              <a:tblGrid>
                <a:gridCol w="3630467">
                  <a:extLst>
                    <a:ext uri="{9D8B030D-6E8A-4147-A177-3AD203B41FA5}">
                      <a16:colId xmlns:a16="http://schemas.microsoft.com/office/drawing/2014/main" val="3667338596"/>
                    </a:ext>
                  </a:extLst>
                </a:gridCol>
                <a:gridCol w="7265985">
                  <a:extLst>
                    <a:ext uri="{9D8B030D-6E8A-4147-A177-3AD203B41FA5}">
                      <a16:colId xmlns:a16="http://schemas.microsoft.com/office/drawing/2014/main" val="2372368115"/>
                    </a:ext>
                  </a:extLst>
                </a:gridCol>
              </a:tblGrid>
              <a:tr h="160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Guidance Document!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newly revised </a:t>
                      </a: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“Using Perkins Funds to Support CTE Programs”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 document is now available! 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Find it Here! 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53813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Justifications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 instructions </a:t>
                      </a:r>
                      <a:r>
                        <a:rPr lang="en-US" sz="2000" b="1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here.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Be sure to reference how each request supports the Action Plan.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06966"/>
                  </a:ext>
                </a:extLst>
              </a:tr>
              <a:tr h="1463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of funds Allocated in Initial Budget Application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 is that 100% of funds be allocated at the time of submission.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Only programs with new hires in which the new teacher is not yet in place to identify exact equipment or budget needs may submit a budget with less than 100% of their funds explicitly allocated within their Perkins Budget application.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50598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 Minimum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request that all equipment related budget requests be </a:t>
                      </a: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$100 in value per item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No exceptions.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74101"/>
                  </a:ext>
                </a:extLst>
              </a:tr>
              <a:tr h="577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Item Per Line.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do not clump or group lower cost equipment items into ‘kits’ to meet the $100 per item threshold.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5135"/>
                  </a:ext>
                </a:extLst>
              </a:tr>
              <a:tr h="872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15</a:t>
                      </a:r>
                      <a:r>
                        <a:rPr lang="en-US" sz="20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Deadline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applications will be reviewed last and may necessitate a monitoring visit to determine how the consortium/entity can make steps towards better managing their grant dollars.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4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2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1F23-F037-4448-93E8-14F6671A6E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417637"/>
            <a:ext cx="10058400" cy="4022725"/>
          </a:xfrm>
        </p:spPr>
        <p:txBody>
          <a:bodyPr>
            <a:normAutofit/>
          </a:bodyPr>
          <a:lstStyle/>
          <a:p>
            <a:pPr lvl="0"/>
            <a:r>
              <a:rPr lang="en-US" sz="1800" b="1" dirty="0">
                <a:solidFill>
                  <a:schemeClr val="tx1"/>
                </a:solidFill>
              </a:rPr>
              <a:t>Review the new resources and guidance related to the Perkins Budget Application.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b="1" dirty="0">
                <a:solidFill>
                  <a:schemeClr val="tx1"/>
                </a:solidFill>
              </a:rPr>
              <a:t>On the </a:t>
            </a:r>
            <a:r>
              <a:rPr lang="en-US" sz="1800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Perkins</a:t>
            </a:r>
            <a:r>
              <a:rPr lang="en-US" sz="1800" b="1" dirty="0">
                <a:solidFill>
                  <a:schemeClr val="tx1"/>
                </a:solidFill>
              </a:rPr>
              <a:t> webpage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b="1" u="sng" dirty="0">
                <a:solidFill>
                  <a:schemeClr val="tx1"/>
                </a:solidFill>
              </a:rPr>
              <a:t>under the Perkins V Grant Forms drop down menu,</a:t>
            </a:r>
            <a:r>
              <a:rPr lang="en-US" sz="1800" dirty="0">
                <a:solidFill>
                  <a:schemeClr val="tx1"/>
                </a:solidFill>
              </a:rPr>
              <a:t> you’ll find new resources related to: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 Using Perkins Funds to Support CTE Programs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Perkins Consortium Agreements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 Perkins Local Plan Forms (customized for either Single District Entities or Consortiums)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Perkins Grant Work Cycle and Grant Deadlines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 Quick Guide to Budget Application Codes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 Top 5 Perkins Budget Request Red Flag Issues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 Identifying the Correct Fiscal Year for Perkins Budget Requests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 How to Write a Perkins Justification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5421A-1478-4E89-8791-44C3C2F4D8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3927" y="-219927"/>
            <a:ext cx="10058400" cy="144938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Learn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6C89B8-982B-4D5B-8EE5-128E33C64A08}"/>
              </a:ext>
            </a:extLst>
          </p:cNvPr>
          <p:cNvSpPr/>
          <p:nvPr/>
        </p:nvSpPr>
        <p:spPr>
          <a:xfrm>
            <a:off x="790575" y="5384955"/>
            <a:ext cx="10365105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solidFill>
                  <a:srgbClr val="8E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Helpful Tip:  Reviewing the new documents is a wise investment of time and effort.  Submitting a high-quality budget application, the </a:t>
            </a:r>
            <a:r>
              <a:rPr lang="en-US" b="1" i="1" u="sng" dirty="0">
                <a:solidFill>
                  <a:srgbClr val="8E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time</a:t>
            </a:r>
            <a:r>
              <a:rPr lang="en-US" b="1" i="1" dirty="0">
                <a:solidFill>
                  <a:srgbClr val="8E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key to allowing DCTE staff to approve the budget in a timely fashion.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1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A5A4-EBA9-4D51-828B-7A0D7D10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F406-20F2-4541-A601-E5881A117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1. Gather the needed budget request details using the Perkins Budget Worksheet </a:t>
            </a:r>
            <a:r>
              <a:rPr lang="en-US" b="1" dirty="0"/>
              <a:t>(</a:t>
            </a:r>
            <a:r>
              <a:rPr lang="en-US" b="1" u="sng" dirty="0">
                <a:hlinkClick r:id="rId2"/>
              </a:rPr>
              <a:t>here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in Budget Preparation and Application) . 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Review the 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“Using Perkins Funds to Support CTE Programs” </a:t>
            </a:r>
            <a:r>
              <a:rPr lang="en-US" b="1" dirty="0">
                <a:solidFill>
                  <a:schemeClr val="tx1"/>
                </a:solidFill>
              </a:rPr>
              <a:t>guidance.  </a:t>
            </a:r>
          </a:p>
          <a:p>
            <a:r>
              <a:rPr lang="en-US" b="1" dirty="0">
                <a:solidFill>
                  <a:schemeClr val="tx1"/>
                </a:solidFill>
              </a:rPr>
              <a:t>Double check the following: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That all requests are void of the issues mentioned in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hlinkClick r:id="rId4"/>
              </a:rPr>
              <a:t>Top 5 Perkins Budget Request Red Flag Issues.</a:t>
            </a:r>
            <a:r>
              <a:rPr lang="en-US" b="1" dirty="0"/>
              <a:t> </a:t>
            </a:r>
            <a:r>
              <a:rPr lang="en-US" i="1" dirty="0">
                <a:solidFill>
                  <a:schemeClr val="tx1"/>
                </a:solidFill>
              </a:rPr>
              <a:t>Document and clarify that potential red flag issues are not the case in the justification if applicable.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That all justifications follow the format described 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hlinkClick r:id="rId5"/>
              </a:rPr>
              <a:t>How to Write a Perkins Justification</a:t>
            </a:r>
            <a:r>
              <a:rPr lang="en-US" b="1" dirty="0"/>
              <a:t>.  </a:t>
            </a:r>
            <a:endParaRPr lang="en-US" dirty="0"/>
          </a:p>
          <a:p>
            <a:pPr lvl="0"/>
            <a:r>
              <a:rPr lang="en-US" b="1" dirty="0">
                <a:solidFill>
                  <a:schemeClr val="tx1"/>
                </a:solidFill>
              </a:rPr>
              <a:t>2. CTE Administrators- need to coordinate the writing of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Local Plan </a:t>
            </a:r>
          </a:p>
          <a:p>
            <a:pPr lvl="0"/>
            <a:r>
              <a:rPr lang="en-US" b="1" dirty="0">
                <a:solidFill>
                  <a:schemeClr val="tx1"/>
                </a:solidFill>
              </a:rPr>
              <a:t>3.  Consortium Administrators need to gather </a:t>
            </a:r>
            <a:r>
              <a:rPr lang="en-US" b="1" u="sng" dirty="0">
                <a:hlinkClick r:id="rId6"/>
              </a:rPr>
              <a:t>Consortium Agreement Documents</a:t>
            </a:r>
            <a:r>
              <a:rPr lang="en-US" b="1" dirty="0">
                <a:hlinkClick r:id="rId6"/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from each member district to be included in the Perkins Budget Application.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C04B-3B90-445E-AA9C-17E6A778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AFAF7-9FC2-4F52-8C25-FC70ABB3D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Complete the Perkins Budget Application within the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 Management System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June 15</a:t>
            </a:r>
            <a:r>
              <a:rPr lang="en-US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marL="457200" lvl="1" indent="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7200" defTabSz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Closely monitor your email in case a grant reviewer has questions or 	sends the application back for further clarifications. 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response to 	review questions or requests to update the budget are key 	to budget 	approvals happening in a timely fashion.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2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B7E5-6B3A-405B-85C5-96017F683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- Log In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Passwords Issues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 Create an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898A2-5CE0-442B-A693-615CEF31D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1D0837A9-5DE7-4256-B96C-968C44501E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03262"/>
            <a:ext cx="2894965" cy="7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5198DA0-DE2E-4A01-A27E-DDC66CFC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-293886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/>
              <a:t>Accessing the Grants Management System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3EDCFD-1A53-44AB-B412-BC31CE734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79" y="1815464"/>
            <a:ext cx="4145872" cy="73628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Go to the A-Z Index on the SD Department of Ed Website</a:t>
            </a:r>
          </a:p>
          <a:p>
            <a:r>
              <a:rPr lang="en-US" b="1" dirty="0">
                <a:solidFill>
                  <a:schemeClr val="tx1"/>
                </a:solidFill>
              </a:rPr>
              <a:t>2. Select ‘G’ for Grants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3E822DC-2F39-42D4-A184-AA13085D3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059013"/>
            <a:ext cx="4937760" cy="3378200"/>
          </a:xfrm>
        </p:spPr>
        <p:txBody>
          <a:bodyPr/>
          <a:lstStyle/>
          <a:p>
            <a:r>
              <a:rPr lang="en-US" dirty="0"/>
              <a:t>Then, select…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83320-9B4E-41F6-87DF-2055DB58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614924"/>
            <a:ext cx="3709294" cy="28222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076D70-1DC9-4BCF-AC10-44A5CDB8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789403">
            <a:off x="1931159" y="3063490"/>
            <a:ext cx="374545" cy="285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9B1075-7092-4863-AF4F-75B49574E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412411">
            <a:off x="1960103" y="4180041"/>
            <a:ext cx="372073" cy="283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8F3749-FAF7-45A7-BC2B-AB81BCAC45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745"/>
          <a:stretch/>
        </p:blipFill>
        <p:spPr>
          <a:xfrm>
            <a:off x="6217920" y="2588499"/>
            <a:ext cx="4194590" cy="3004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0F76CD-5414-45ED-AB2B-02D717E4B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3412411">
            <a:off x="10324572" y="3375780"/>
            <a:ext cx="372073" cy="2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CC8B-3EC4-44DA-84B4-580545EB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the Grants Management System (GMS)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4F457-DEA8-4DD1-BC85-53BE6E055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/>
          <a:lstStyle/>
          <a:p>
            <a:r>
              <a:rPr lang="en-US" dirty="0"/>
              <a:t>Log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9A7FC-647E-4736-A9A6-B2A4BCE136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798CE-7E61-436C-AA7D-97AF1193D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Change password if needed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A6032-D649-493C-8F8A-312223E3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82334"/>
            <a:ext cx="4998720" cy="324802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BA891AF-DC3B-437F-8A48-2D3D183423D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18238" y="2582334"/>
            <a:ext cx="5525750" cy="337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DA07C-B07A-4994-BDA2-C70F276A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789403">
            <a:off x="5468915" y="3404337"/>
            <a:ext cx="374545" cy="285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F357D-BE3D-4E3B-AB6C-3357FF6CD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627023">
            <a:off x="4585583" y="3915928"/>
            <a:ext cx="374545" cy="285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7FCF4F-8EA4-4889-9786-7E3F90D2A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6789403">
            <a:off x="11352050" y="3703729"/>
            <a:ext cx="374545" cy="2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78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D2C061C5F2845A2E79BDBEA5DBEB3" ma:contentTypeVersion="9" ma:contentTypeDescription="Create a new document." ma:contentTypeScope="" ma:versionID="a6586d979c5708fea1d9bd2913438746">
  <xsd:schema xmlns:xsd="http://www.w3.org/2001/XMLSchema" xmlns:xs="http://www.w3.org/2001/XMLSchema" xmlns:p="http://schemas.microsoft.com/office/2006/metadata/properties" xmlns:ns1="http://schemas.microsoft.com/sharepoint/v3" xmlns:ns3="b6e49715-2115-4aa1-ae3f-1ddaa8f7a431" targetNamespace="http://schemas.microsoft.com/office/2006/metadata/properties" ma:root="true" ma:fieldsID="11870eea6117f7d549ce41614aa9f3ac" ns1:_="" ns3:_="">
    <xsd:import namespace="http://schemas.microsoft.com/sharepoint/v3"/>
    <xsd:import namespace="b6e49715-2115-4aa1-ae3f-1ddaa8f7a4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49715-2115-4aa1-ae3f-1ddaa8f7a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AF274-8A90-4B1E-84BC-E48B2E36E4C5}">
  <ds:schemaRefs>
    <ds:schemaRef ds:uri="http://purl.org/dc/dcmitype/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6e49715-2115-4aa1-ae3f-1ddaa8f7a43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709C204-B4C8-4CEE-8014-F20C17CA3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649E28-1384-484A-8F34-CD07BA03F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e49715-2115-4aa1-ae3f-1ddaa8f7a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19907</TotalTime>
  <Words>985</Words>
  <Application>Microsoft Office PowerPoint</Application>
  <PresentationFormat>Widescreen</PresentationFormat>
  <Paragraphs>100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Retrospect</vt:lpstr>
      <vt:lpstr>Perkins Budget Application  Training</vt:lpstr>
      <vt:lpstr>Instructions</vt:lpstr>
      <vt:lpstr>Key Updates: </vt:lpstr>
      <vt:lpstr>Learn </vt:lpstr>
      <vt:lpstr>Prepare</vt:lpstr>
      <vt:lpstr>Submit</vt:lpstr>
      <vt:lpstr>- Log In  - Passwords Issues - Create an Application</vt:lpstr>
      <vt:lpstr>Accessing the Grants Management System</vt:lpstr>
      <vt:lpstr>Accessing the Grants Management System (GMS)</vt:lpstr>
      <vt:lpstr>Create an Application</vt:lpstr>
      <vt:lpstr>- Contact Information - Allocation - Consortium Info - Program Info</vt:lpstr>
      <vt:lpstr>Overview - General Info  Contact Information Tab - Comes from Central Data Application (if blank, complete the Central Data Application)   Allocations Tab - For information purposes</vt:lpstr>
      <vt:lpstr>Consortium Membership Tab</vt:lpstr>
      <vt:lpstr>Plan Information Tab</vt:lpstr>
      <vt:lpstr>Consortium Meeting Tab</vt:lpstr>
      <vt:lpstr>Budget Tab</vt:lpstr>
      <vt:lpstr>Key Resources</vt:lpstr>
      <vt:lpstr>How to Write A Perkins Justification</vt:lpstr>
      <vt:lpstr>Budget Tab Worksheet</vt:lpstr>
      <vt:lpstr>Quick Guide to Perkins Budget Application Codes</vt:lpstr>
      <vt:lpstr>Budget Detail  Tab</vt:lpstr>
      <vt:lpstr>#3- Enter into the GMS Budget Details Tab</vt:lpstr>
      <vt:lpstr>Budget Summary &amp; Business Office Review</vt:lpstr>
      <vt:lpstr>- Assurances - Submit  - Reviews</vt:lpstr>
      <vt:lpstr>Assurances- Read, Understand, Check if you Agree.  </vt:lpstr>
      <vt:lpstr>Assurance Summary Tab…Review and Agree</vt:lpstr>
      <vt:lpstr>Submit Tab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Budget Application FY20 Training</dc:title>
  <dc:creator>Roth, Kim</dc:creator>
  <cp:lastModifiedBy>Roth, Kim</cp:lastModifiedBy>
  <cp:revision>20</cp:revision>
  <dcterms:created xsi:type="dcterms:W3CDTF">2019-04-23T16:30:50Z</dcterms:created>
  <dcterms:modified xsi:type="dcterms:W3CDTF">2022-03-30T16:30:47Z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0x010100FE8D2C061C5F2845A2E79BDBEA5DBEB3</vt:lpwstr>
  </property>
</Properties>
</file>