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4"/>
  </p:notesMasterIdLst>
  <p:sldIdLst>
    <p:sldId id="256" r:id="rId5"/>
    <p:sldId id="257" r:id="rId6"/>
    <p:sldId id="258" r:id="rId7"/>
    <p:sldId id="259" r:id="rId8"/>
    <p:sldId id="260" r:id="rId9"/>
    <p:sldId id="261" r:id="rId10"/>
    <p:sldId id="262" r:id="rId11"/>
    <p:sldId id="265" r:id="rId12"/>
    <p:sldId id="263" r:id="rId13"/>
    <p:sldId id="264" r:id="rId14"/>
    <p:sldId id="266" r:id="rId15"/>
    <p:sldId id="267" r:id="rId16"/>
    <p:sldId id="268" r:id="rId17"/>
    <p:sldId id="275" r:id="rId18"/>
    <p:sldId id="270" r:id="rId19"/>
    <p:sldId id="271" r:id="rId20"/>
    <p:sldId id="272" r:id="rId21"/>
    <p:sldId id="273" r:id="rId22"/>
    <p:sldId id="27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3265"/>
    <a:srgbClr val="602E60"/>
    <a:srgbClr val="37234E"/>
    <a:srgbClr val="3B24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0" autoAdjust="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6B6B48-477A-4E02-BD0F-E0663C8C2DC6}" type="datetimeFigureOut">
              <a:rPr lang="en-US" smtClean="0"/>
              <a:t>02/26/2025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13F84B-B280-48D2-B967-DD4E54F9D5D9}" type="slidenum">
              <a:rPr lang="en-US" smtClean="0"/>
              <a:t>‹#›</a:t>
            </a:fld>
            <a:endParaRPr lang="en-US"/>
          </a:p>
        </p:txBody>
      </p:sp>
    </p:spTree>
    <p:extLst>
      <p:ext uri="{BB962C8B-B14F-4D97-AF65-F5344CB8AC3E}">
        <p14:creationId xmlns:p14="http://schemas.microsoft.com/office/powerpoint/2010/main" val="3108833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The graphic on the right hand side of the slide is from the text, </a:t>
            </a:r>
            <a:r>
              <a:rPr lang="en-US" sz="1200" b="1" i="1" u="none" strike="noStrike" kern="1200" baseline="0" dirty="0">
                <a:solidFill>
                  <a:schemeClr val="tx1"/>
                </a:solidFill>
                <a:latin typeface="+mn-lt"/>
                <a:ea typeface="+mn-ea"/>
                <a:cs typeface="+mn-cs"/>
              </a:rPr>
              <a:t>Learning By Doing, by Richard Dufour.  </a:t>
            </a:r>
            <a:r>
              <a:rPr lang="en-US" sz="1200" b="1" i="0" u="none" strike="noStrike" kern="1200" baseline="0" dirty="0">
                <a:solidFill>
                  <a:schemeClr val="tx1"/>
                </a:solidFill>
                <a:latin typeface="+mn-lt"/>
                <a:ea typeface="+mn-ea"/>
                <a:cs typeface="+mn-cs"/>
              </a:rPr>
              <a:t>The graphic poses some critical questions. The first two deal with how we arrive at our Vision. The second two deal with the values and behaviors upon which we collectively agree. The final question addresses how will we know whether we have achieved our vision.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Have we sat down as a staff of educators and asked ourselves</a:t>
            </a:r>
            <a:r>
              <a:rPr lang="en-US" sz="1200" b="1" i="1" u="none" strike="noStrike" kern="1200" baseline="0" dirty="0">
                <a:solidFill>
                  <a:schemeClr val="tx1"/>
                </a:solidFill>
                <a:latin typeface="+mn-lt"/>
                <a:ea typeface="+mn-ea"/>
                <a:cs typeface="+mn-cs"/>
              </a:rPr>
              <a:t>: Why do we exist?  </a:t>
            </a:r>
            <a:r>
              <a:rPr lang="en-US" sz="1200" b="1" i="0" u="none" strike="noStrike" kern="1200" baseline="0" dirty="0">
                <a:solidFill>
                  <a:schemeClr val="tx1"/>
                </a:solidFill>
                <a:latin typeface="+mn-lt"/>
                <a:ea typeface="+mn-ea"/>
                <a:cs typeface="+mn-cs"/>
              </a:rPr>
              <a:t>And, if we are able to answer that first question, then have we asked ourselves</a:t>
            </a:r>
            <a:r>
              <a:rPr lang="en-US" sz="1200" b="1" i="1"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 </a:t>
            </a:r>
            <a:r>
              <a:rPr lang="en-US" sz="1200" b="1" i="1" u="none" strike="noStrike" kern="1200" baseline="0" dirty="0">
                <a:solidFill>
                  <a:schemeClr val="tx1"/>
                </a:solidFill>
                <a:latin typeface="+mn-lt"/>
                <a:ea typeface="+mn-ea"/>
                <a:cs typeface="+mn-cs"/>
              </a:rPr>
              <a:t>What must our school become to accomplish our purpose?  </a:t>
            </a:r>
            <a:r>
              <a:rPr lang="en-US" sz="1200" b="1" i="0" u="none" strike="noStrike" kern="1200" baseline="0" dirty="0">
                <a:solidFill>
                  <a:schemeClr val="tx1"/>
                </a:solidFill>
                <a:latin typeface="+mn-lt"/>
                <a:ea typeface="+mn-ea"/>
                <a:cs typeface="+mn-cs"/>
              </a:rPr>
              <a:t>DuFour also makes reference to a text you are all probably familiar with: Jim Collins book </a:t>
            </a:r>
            <a:r>
              <a:rPr lang="en-US" sz="1200" b="1" i="1" u="none" strike="noStrike" kern="1200" baseline="0" dirty="0">
                <a:solidFill>
                  <a:schemeClr val="tx1"/>
                </a:solidFill>
                <a:latin typeface="+mn-lt"/>
                <a:ea typeface="+mn-ea"/>
                <a:cs typeface="+mn-cs"/>
              </a:rPr>
              <a:t>Good to Great.  </a:t>
            </a:r>
            <a:r>
              <a:rPr lang="en-US" sz="1200" b="1" i="0" u="none" strike="noStrike" kern="1200" baseline="0" dirty="0">
                <a:solidFill>
                  <a:schemeClr val="tx1"/>
                </a:solidFill>
                <a:latin typeface="+mn-lt"/>
                <a:ea typeface="+mn-ea"/>
                <a:cs typeface="+mn-cs"/>
              </a:rPr>
              <a:t>In </a:t>
            </a:r>
            <a:r>
              <a:rPr lang="en-US" sz="1200" b="1" i="1" u="none" strike="noStrike" kern="1200" baseline="0" dirty="0">
                <a:solidFill>
                  <a:schemeClr val="tx1"/>
                </a:solidFill>
                <a:latin typeface="+mn-lt"/>
                <a:ea typeface="+mn-ea"/>
                <a:cs typeface="+mn-cs"/>
              </a:rPr>
              <a:t>Good to Great</a:t>
            </a:r>
            <a:r>
              <a:rPr lang="en-US" sz="1200" b="1" i="0" u="none" strike="noStrike" kern="1200" baseline="0" dirty="0">
                <a:solidFill>
                  <a:schemeClr val="tx1"/>
                </a:solidFill>
                <a:latin typeface="+mn-lt"/>
                <a:ea typeface="+mn-ea"/>
                <a:cs typeface="+mn-cs"/>
              </a:rPr>
              <a:t>, Collins talks about the hedgehog parable. In this ancient parable, the fox continually tries to outsmart the hedgehog with newer and craftier ideas each day.  In contrast the hedgehog is slow with only one trick up his sleeve: rolling up in a ball and playing defense with its sharp quills. “ As basic it seems, the hedgehog’s single-minded game plan always seems to work.”  When Collins studied Fortune 500 companies, he learned that the most successful companies came up with a straightforward, compelling vision that drove everything they did.  These successful companies did not jump on every new bandwagon that came along.  They focused their efforts on a key strategy and stuck to it.  </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As we move through Components 1.1 and 1.2, I think you will see how the criteria within each component answer the questions posed by DuFour.  If you are struggling with the “how” piece of establishing a vision for your school, I would suggest two texts: </a:t>
            </a:r>
            <a:r>
              <a:rPr lang="en-US" sz="1200" b="1" i="1" u="none" strike="noStrike" kern="1200" baseline="0" dirty="0">
                <a:solidFill>
                  <a:schemeClr val="tx1"/>
                </a:solidFill>
                <a:latin typeface="+mn-lt"/>
                <a:ea typeface="+mn-ea"/>
                <a:cs typeface="+mn-cs"/>
              </a:rPr>
              <a:t>Learning by Doing, </a:t>
            </a:r>
            <a:r>
              <a:rPr lang="en-US" sz="1200" b="1" i="0" u="none" strike="noStrike" kern="1200" baseline="0" dirty="0">
                <a:solidFill>
                  <a:schemeClr val="tx1"/>
                </a:solidFill>
                <a:latin typeface="+mn-lt"/>
                <a:ea typeface="+mn-ea"/>
                <a:cs typeface="+mn-cs"/>
              </a:rPr>
              <a:t>Richard DuFour, et al; and, </a:t>
            </a:r>
            <a:r>
              <a:rPr lang="en-US" sz="1200" b="1" i="1" u="none" strike="noStrike" kern="1200" baseline="0" dirty="0">
                <a:solidFill>
                  <a:schemeClr val="tx1"/>
                </a:solidFill>
                <a:latin typeface="+mn-lt"/>
                <a:ea typeface="+mn-ea"/>
                <a:cs typeface="+mn-cs"/>
              </a:rPr>
              <a:t>Building a Professional Learning Community at Work, A Guide to the First Year, Graham and </a:t>
            </a:r>
            <a:r>
              <a:rPr lang="en-US" sz="1200" b="1" i="1" u="none" strike="noStrike" kern="1200" baseline="0" dirty="0" err="1">
                <a:solidFill>
                  <a:schemeClr val="tx1"/>
                </a:solidFill>
                <a:latin typeface="+mn-lt"/>
                <a:ea typeface="+mn-ea"/>
                <a:cs typeface="+mn-cs"/>
              </a:rPr>
              <a:t>Ferriter</a:t>
            </a:r>
            <a:r>
              <a:rPr lang="en-US" sz="1200" b="1" i="1"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 While both of these texts deal with how to successfully implement a professional learning community, even if you aren’t interested in pursuing the route of a PLC, both texts provide valuable insights, strategies, and tools for establishing a vision-not the vision that exists in a three ring binder on a shelf in your office somewhere but a real “living and working” vision that all of your stakeholders understand and support.</a:t>
            </a:r>
            <a:endParaRPr lang="en-US" sz="1200" b="1" i="1"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2</a:t>
            </a:fld>
            <a:endParaRPr lang="en-US"/>
          </a:p>
        </p:txBody>
      </p:sp>
    </p:spTree>
    <p:extLst>
      <p:ext uri="{BB962C8B-B14F-4D97-AF65-F5344CB8AC3E}">
        <p14:creationId xmlns:p14="http://schemas.microsoft.com/office/powerpoint/2010/main" val="4182094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These next six questions address</a:t>
            </a:r>
            <a:r>
              <a:rPr lang="en-US" b="1" baseline="0" dirty="0"/>
              <a:t> internal actions related to monitoring school goals.</a:t>
            </a:r>
            <a:endParaRPr lang="en-US" b="1" dirty="0"/>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11</a:t>
            </a:fld>
            <a:endParaRPr lang="en-US"/>
          </a:p>
        </p:txBody>
      </p:sp>
    </p:spTree>
    <p:extLst>
      <p:ext uri="{BB962C8B-B14F-4D97-AF65-F5344CB8AC3E}">
        <p14:creationId xmlns:p14="http://schemas.microsoft.com/office/powerpoint/2010/main" val="2136609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In</a:t>
            </a:r>
            <a:r>
              <a:rPr lang="en-US" sz="1200" b="1" kern="1200" baseline="0" dirty="0">
                <a:solidFill>
                  <a:schemeClr val="tx1"/>
                </a:solidFill>
                <a:effectLst/>
                <a:latin typeface="+mn-lt"/>
                <a:ea typeface="+mn-ea"/>
                <a:cs typeface="+mn-cs"/>
              </a:rPr>
              <a:t> the comparison/progression above you can see the principal moving from just collecting data to using data to initiate changes in performance, school culture and other conditions related to school success. At the distinguished level a principal collects and analyzes data monthly with the school’s leadership team. This principal also monitors fidelity to the strategies.</a:t>
            </a:r>
            <a:endParaRPr lang="en-US" sz="1200" b="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12</a:t>
            </a:fld>
            <a:endParaRPr lang="en-US"/>
          </a:p>
        </p:txBody>
      </p:sp>
    </p:spTree>
    <p:extLst>
      <p:ext uri="{BB962C8B-B14F-4D97-AF65-F5344CB8AC3E}">
        <p14:creationId xmlns:p14="http://schemas.microsoft.com/office/powerpoint/2010/main" val="4251870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One of my concerns with the webinars has been the lack of time</a:t>
            </a:r>
            <a:r>
              <a:rPr lang="en-US" baseline="0" dirty="0"/>
              <a:t> to interact and reflect with participants. Dr. Debi Caskey, Asst. Superintendent from the Douglas School District was gracious enough to spend some time with me recently and provided some excellent feedback and suggestions.  She suggested that while we might not have the time during the webinar for reflection and interaction, teams of administrators might have a time at a later date  to collaborate.  She suggested some type of Reflection/Discussion Guide.  Cher Daniel, Rapid Valley Elementary Principal, provided me with ideas from </a:t>
            </a:r>
            <a:r>
              <a:rPr lang="en-US" sz="1200" b="1" i="1" kern="1200" dirty="0">
                <a:solidFill>
                  <a:schemeClr val="tx1"/>
                </a:solidFill>
                <a:effectLst/>
                <a:latin typeface="+mn-lt"/>
                <a:ea typeface="+mn-ea"/>
                <a:cs typeface="+mn-cs"/>
              </a:rPr>
              <a:t>Learning Forward: Innovation Configuration Maps for Standards of Professional Learning: School-Based Roles (2012).  </a:t>
            </a:r>
            <a:r>
              <a:rPr lang="en-US" sz="1200" b="0" i="0" kern="1200" dirty="0">
                <a:solidFill>
                  <a:schemeClr val="tx1"/>
                </a:solidFill>
                <a:effectLst/>
                <a:latin typeface="+mn-lt"/>
                <a:ea typeface="+mn-ea"/>
                <a:cs typeface="+mn-cs"/>
              </a:rPr>
              <a:t>What you see above is just a snapshot from the</a:t>
            </a:r>
            <a:r>
              <a:rPr lang="en-US" sz="1200" b="0" i="0" kern="1200" baseline="0" dirty="0">
                <a:solidFill>
                  <a:schemeClr val="tx1"/>
                </a:solidFill>
                <a:effectLst/>
                <a:latin typeface="+mn-lt"/>
                <a:ea typeface="+mn-ea"/>
                <a:cs typeface="+mn-cs"/>
              </a:rPr>
              <a:t> Progress Monitoring/Discussion guide for Domain 1.  What the Configuration Map helps us do is frame the answers to the critical questions in terms of </a:t>
            </a:r>
            <a:r>
              <a:rPr lang="en-US" sz="1200" b="1" i="0" kern="1200" baseline="0" dirty="0">
                <a:solidFill>
                  <a:schemeClr val="tx1"/>
                </a:solidFill>
                <a:effectLst/>
                <a:latin typeface="+mn-lt"/>
                <a:ea typeface="+mn-ea"/>
                <a:cs typeface="+mn-cs"/>
              </a:rPr>
              <a:t>Look </a:t>
            </a:r>
            <a:r>
              <a:rPr lang="en-US" sz="1200" b="1" i="0" kern="1200" baseline="0" dirty="0" err="1">
                <a:solidFill>
                  <a:schemeClr val="tx1"/>
                </a:solidFill>
                <a:effectLst/>
                <a:latin typeface="+mn-lt"/>
                <a:ea typeface="+mn-ea"/>
                <a:cs typeface="+mn-cs"/>
              </a:rPr>
              <a:t>Fors</a:t>
            </a:r>
            <a:r>
              <a:rPr lang="en-US" sz="1200" b="0" i="0" kern="1200" baseline="0" dirty="0">
                <a:solidFill>
                  <a:schemeClr val="tx1"/>
                </a:solidFill>
                <a:effectLst/>
                <a:latin typeface="+mn-lt"/>
                <a:ea typeface="+mn-ea"/>
                <a:cs typeface="+mn-cs"/>
              </a:rPr>
              <a:t> related to principal behaviors, teacher behaviors, and student behaviors.  For example, when we have a clear mission statement, what might that look like when we observe the principal, the teacher, and the student?  My experience has been that we really don’t improve student achievement and/or  change the culture unless we see evidence of the learning and the change all the way down to the student level.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You should have received via my email six Discussion Guide documents-one for each of the six domains.  I left all six documents in Word format rather than PDF so that you could use them as working documents.  Whether you use the documents as a guide for meeting with your local level team or with administrators from other districts, the document could also serve as an artifact.</a:t>
            </a:r>
            <a:endParaRPr lang="en-US" sz="1200" b="1" i="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1" kern="1200" dirty="0">
                <a:solidFill>
                  <a:schemeClr val="tx1"/>
                </a:solidFill>
                <a:effectLst/>
                <a:latin typeface="+mn-lt"/>
                <a:ea typeface="+mn-ea"/>
                <a:cs typeface="+mn-cs"/>
              </a:rPr>
              <a:t>Thank</a:t>
            </a:r>
            <a:r>
              <a:rPr lang="en-US" sz="1200" b="1" i="1" kern="1200" baseline="0" dirty="0">
                <a:solidFill>
                  <a:schemeClr val="tx1"/>
                </a:solidFill>
                <a:effectLst/>
                <a:latin typeface="+mn-lt"/>
                <a:ea typeface="+mn-ea"/>
                <a:cs typeface="+mn-cs"/>
              </a:rPr>
              <a:t> you, Dr. Caskey and Mrs. Daniel for the constructive feedback, the ideas, and a tool with which to work.</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16</a:t>
            </a:fld>
            <a:endParaRPr lang="en-US"/>
          </a:p>
        </p:txBody>
      </p:sp>
    </p:spTree>
    <p:extLst>
      <p:ext uri="{BB962C8B-B14F-4D97-AF65-F5344CB8AC3E}">
        <p14:creationId xmlns:p14="http://schemas.microsoft.com/office/powerpoint/2010/main" val="4266151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17</a:t>
            </a:fld>
            <a:endParaRPr lang="en-US"/>
          </a:p>
        </p:txBody>
      </p:sp>
    </p:spTree>
    <p:extLst>
      <p:ext uri="{BB962C8B-B14F-4D97-AF65-F5344CB8AC3E}">
        <p14:creationId xmlns:p14="http://schemas.microsoft.com/office/powerpoint/2010/main" val="37489410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would also have</a:t>
            </a:r>
            <a:r>
              <a:rPr lang="en-US" baseline="0" dirty="0"/>
              <a:t> received as attachments via email two more down loadable and reproducible documents from Solution Tree.  If you scroll to the bottom of the page of each document, you will instructions as to where to go on the Solution Tree website to find the documents in reproducible form.  The first document-</a:t>
            </a:r>
            <a:r>
              <a:rPr lang="en-US" b="1" baseline="0" dirty="0"/>
              <a:t>Types of Data</a:t>
            </a:r>
            <a:r>
              <a:rPr lang="en-US" b="0" baseline="0" dirty="0"/>
              <a:t>-helps us to define and sort out the many types of data and the appropriate use of that date. The second document-</a:t>
            </a:r>
            <a:r>
              <a:rPr lang="en-US" b="1" baseline="0" dirty="0"/>
              <a:t>Components of Data Use-</a:t>
            </a:r>
            <a:r>
              <a:rPr lang="en-US" b="0" baseline="0" dirty="0"/>
              <a:t>helps us sort out and prioritize our data.  If we are really going to use data to define and track the success of our mission/vision, then we need to have an understanding of all of many forms of data with which we are bombarded and how to more efficiently use that data.</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18</a:t>
            </a:fld>
            <a:endParaRPr lang="en-US"/>
          </a:p>
        </p:txBody>
      </p:sp>
    </p:spTree>
    <p:extLst>
      <p:ext uri="{BB962C8B-B14F-4D97-AF65-F5344CB8AC3E}">
        <p14:creationId xmlns:p14="http://schemas.microsoft.com/office/powerpoint/2010/main" val="934099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The South Dakota Principal Effectiveness Model defines a principal's actions related to Component 1.1 as follows:  </a:t>
            </a:r>
            <a:r>
              <a:rPr lang="en-US" sz="1200" b="1" i="0" u="none" strike="noStrike" kern="1200" baseline="0" dirty="0">
                <a:solidFill>
                  <a:schemeClr val="tx1"/>
                </a:solidFill>
                <a:latin typeface="+mn-lt"/>
                <a:ea typeface="+mn-ea"/>
                <a:cs typeface="+mn-cs"/>
              </a:rPr>
              <a:t>An effective principal develops and implements goals, objectives, and strategies to achieve a shared vision for school and student success.   As you can see in the graphic above, this first component really deals with addressing Who we are and what we want to become?</a:t>
            </a:r>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3</a:t>
            </a:fld>
            <a:endParaRPr lang="en-US"/>
          </a:p>
        </p:txBody>
      </p:sp>
    </p:spTree>
    <p:extLst>
      <p:ext uri="{BB962C8B-B14F-4D97-AF65-F5344CB8AC3E}">
        <p14:creationId xmlns:p14="http://schemas.microsoft.com/office/powerpoint/2010/main" val="94367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One of the attachments I sent you earlier this week is a survey you might consider administering.  The actual document sent to you is a two page survey This is just a snapshot of the </a:t>
            </a:r>
            <a:r>
              <a:rPr lang="en-US" sz="1200" b="1" i="0" u="none" strike="noStrike" kern="1200" baseline="0" dirty="0" err="1">
                <a:solidFill>
                  <a:schemeClr val="tx1"/>
                </a:solidFill>
                <a:latin typeface="+mn-lt"/>
                <a:ea typeface="+mn-ea"/>
                <a:cs typeface="+mn-cs"/>
              </a:rPr>
              <a:t>the</a:t>
            </a:r>
            <a:r>
              <a:rPr lang="en-US" sz="1200" b="1" i="0" u="none" strike="noStrike" kern="1200" baseline="0" dirty="0">
                <a:solidFill>
                  <a:schemeClr val="tx1"/>
                </a:solidFill>
                <a:latin typeface="+mn-lt"/>
                <a:ea typeface="+mn-ea"/>
                <a:cs typeface="+mn-cs"/>
              </a:rPr>
              <a:t> first ten questions dealing with Mission and Vision Setting.  Please don’t let the title mislead you. The survey comes from Graham and </a:t>
            </a:r>
            <a:r>
              <a:rPr lang="en-US" sz="1200" b="1" i="0" u="none" strike="noStrike" kern="1200" baseline="0" dirty="0" err="1">
                <a:solidFill>
                  <a:schemeClr val="tx1"/>
                </a:solidFill>
                <a:latin typeface="+mn-lt"/>
                <a:ea typeface="+mn-ea"/>
                <a:cs typeface="+mn-cs"/>
              </a:rPr>
              <a:t>Ferriter’s</a:t>
            </a:r>
            <a:r>
              <a:rPr lang="en-US" sz="1200" b="1" i="0" u="none" strike="noStrike" kern="1200" baseline="0" dirty="0">
                <a:solidFill>
                  <a:schemeClr val="tx1"/>
                </a:solidFill>
                <a:latin typeface="+mn-lt"/>
                <a:ea typeface="+mn-ea"/>
                <a:cs typeface="+mn-cs"/>
              </a:rPr>
              <a:t> text on professional learning communities.  However, whether you have PLC’s or not, this is an excellent survey to assess where you are with your mission/vision. Again, establishing effective PLC’s is another discussion altogether.  However, this particular survey certainly asks those questions that need to be addressed if you are working on vision/mission or if you think you have an effective vision/mission.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You might be interested in exploring the Solution Tree website.  Solution Tree offers many free resources such as this survey. </a:t>
            </a:r>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4</a:t>
            </a:fld>
            <a:endParaRPr lang="en-US"/>
          </a:p>
        </p:txBody>
      </p:sp>
    </p:spTree>
    <p:extLst>
      <p:ext uri="{BB962C8B-B14F-4D97-AF65-F5344CB8AC3E}">
        <p14:creationId xmlns:p14="http://schemas.microsoft.com/office/powerpoint/2010/main" val="1328660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Here are</a:t>
            </a:r>
            <a:r>
              <a:rPr lang="en-US" b="1" baseline="0" dirty="0"/>
              <a:t> some questions for consideration and reflection.  They come directly from the survey I just referenced from the Graham and </a:t>
            </a:r>
            <a:r>
              <a:rPr lang="en-US" b="1" baseline="0" dirty="0" err="1"/>
              <a:t>Ferriter</a:t>
            </a:r>
            <a:r>
              <a:rPr lang="en-US" b="1" baseline="0" dirty="0"/>
              <a:t> text. </a:t>
            </a:r>
            <a:endParaRPr lang="en-US" b="1" dirty="0"/>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5</a:t>
            </a:fld>
            <a:endParaRPr lang="en-US"/>
          </a:p>
        </p:txBody>
      </p:sp>
    </p:spTree>
    <p:extLst>
      <p:ext uri="{BB962C8B-B14F-4D97-AF65-F5344CB8AC3E}">
        <p14:creationId xmlns:p14="http://schemas.microsoft.com/office/powerpoint/2010/main" val="4101294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Continuation</a:t>
            </a:r>
            <a:r>
              <a:rPr lang="en-US" b="1" baseline="0" dirty="0"/>
              <a:t> of critical questions.</a:t>
            </a:r>
            <a:endParaRPr lang="en-US" b="1" dirty="0"/>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6</a:t>
            </a:fld>
            <a:endParaRPr lang="en-US"/>
          </a:p>
        </p:txBody>
      </p:sp>
    </p:spTree>
    <p:extLst>
      <p:ext uri="{BB962C8B-B14F-4D97-AF65-F5344CB8AC3E}">
        <p14:creationId xmlns:p14="http://schemas.microsoft.com/office/powerpoint/2010/main" val="40601462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As</a:t>
            </a:r>
            <a:r>
              <a:rPr lang="en-US" sz="1200" b="1" kern="1200" baseline="0" dirty="0">
                <a:solidFill>
                  <a:schemeClr val="tx1"/>
                </a:solidFill>
                <a:effectLst/>
                <a:latin typeface="+mn-lt"/>
                <a:ea typeface="+mn-ea"/>
                <a:cs typeface="+mn-cs"/>
              </a:rPr>
              <a:t> you reflect upon the progression of the rubrics, you can see how a principal’s practice at the basic level moves from basic goal setting to the proficient level where the principal with stakeholders aligns all actions and strategies with the vision.  At the distinguished level, you see the principal insuring that the chosen strategies are researched based and proven to have an impact on student populations with similar demographics to his/her school. You also see the distinguished principal having developed some guidelines for decision making.   We have all been a part of meetings where nothing is accomplished because of the lack of structure for the conversation.</a:t>
            </a:r>
            <a:endParaRPr lang="en-US" b="1" dirty="0"/>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7</a:t>
            </a:fld>
            <a:endParaRPr lang="en-US"/>
          </a:p>
        </p:txBody>
      </p:sp>
    </p:spTree>
    <p:extLst>
      <p:ext uri="{BB962C8B-B14F-4D97-AF65-F5344CB8AC3E}">
        <p14:creationId xmlns:p14="http://schemas.microsoft.com/office/powerpoint/2010/main" val="3236608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Component</a:t>
            </a:r>
            <a:r>
              <a:rPr lang="en-US" sz="1200" b="1" kern="1200" baseline="0" dirty="0">
                <a:solidFill>
                  <a:schemeClr val="tx1"/>
                </a:solidFill>
                <a:effectLst/>
                <a:latin typeface="+mn-lt"/>
                <a:ea typeface="+mn-ea"/>
                <a:cs typeface="+mn-cs"/>
              </a:rPr>
              <a:t> 1.2 is Reviewing and Monitoring for School Improvement.</a:t>
            </a:r>
          </a:p>
          <a:p>
            <a:r>
              <a:rPr lang="en-US" sz="1200" kern="1200" dirty="0">
                <a:solidFill>
                  <a:schemeClr val="tx1"/>
                </a:solidFill>
                <a:effectLst/>
                <a:latin typeface="+mn-lt"/>
                <a:ea typeface="+mn-ea"/>
                <a:cs typeface="+mn-cs"/>
              </a:rPr>
              <a:t>Jim Collins really sums this process up with this quote. The question then</a:t>
            </a:r>
            <a:r>
              <a:rPr lang="en-US" sz="1200" kern="1200" baseline="0" dirty="0">
                <a:solidFill>
                  <a:schemeClr val="tx1"/>
                </a:solidFill>
                <a:effectLst/>
                <a:latin typeface="+mn-lt"/>
                <a:ea typeface="+mn-ea"/>
                <a:cs typeface="+mn-cs"/>
              </a:rPr>
              <a:t> becomes: </a:t>
            </a:r>
            <a:r>
              <a:rPr lang="en-US" sz="1200" i="1" kern="1200" baseline="0" dirty="0">
                <a:solidFill>
                  <a:schemeClr val="tx1"/>
                </a:solidFill>
                <a:effectLst/>
                <a:latin typeface="+mn-lt"/>
                <a:ea typeface="+mn-ea"/>
                <a:cs typeface="+mn-cs"/>
              </a:rPr>
              <a:t>How do we create a climate of trust and collaboration where the truth can be heard?</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8</a:t>
            </a:fld>
            <a:endParaRPr lang="en-US"/>
          </a:p>
        </p:txBody>
      </p:sp>
    </p:spTree>
    <p:extLst>
      <p:ext uri="{BB962C8B-B14F-4D97-AF65-F5344CB8AC3E}">
        <p14:creationId xmlns:p14="http://schemas.microsoft.com/office/powerpoint/2010/main" val="2665135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Talking about designing and creating collaborative processes within a climate of trust;</a:t>
            </a:r>
            <a:r>
              <a:rPr lang="en-US" sz="1200" kern="1200" baseline="0" dirty="0">
                <a:solidFill>
                  <a:schemeClr val="tx1"/>
                </a:solidFill>
                <a:effectLst/>
                <a:latin typeface="+mn-lt"/>
                <a:ea typeface="+mn-ea"/>
                <a:cs typeface="+mn-cs"/>
              </a:rPr>
              <a:t> and, talking about utilizing data to modify organizational practices, again, within a climate of trust is the first step. But, the design and implementation of these processes and practices is much more complicated and certainly not a topic that can be dealt with in a 30 minute webinar.  To that end, I am listing some resources that are worthy of reading because they do provide ideas and examples of processes and procedures for creating a collaborative climate in which educators can use data to inform goal setting and instructional decisions.  I know you are very busy and your time is valuable so, in some cases, I have included page numbers of chapters that I think specifically address this topic.  You could look at these pages/chapters and then determine if you want to move forward with a study of the entire text.  After review, you might consider one of these as a book study topic for your leadership team.  The important point here is that you need to establish some kind of process that you use to study and respond to data.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9</a:t>
            </a:fld>
            <a:endParaRPr lang="en-US"/>
          </a:p>
        </p:txBody>
      </p:sp>
    </p:spTree>
    <p:extLst>
      <p:ext uri="{BB962C8B-B14F-4D97-AF65-F5344CB8AC3E}">
        <p14:creationId xmlns:p14="http://schemas.microsoft.com/office/powerpoint/2010/main" val="1719798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These</a:t>
            </a:r>
            <a:r>
              <a:rPr lang="en-US" b="1" baseline="0" dirty="0"/>
              <a:t> four questions deal with how your goals are shared and perceived externally.</a:t>
            </a:r>
            <a:endParaRPr lang="en-US" b="1" dirty="0"/>
          </a:p>
          <a:p>
            <a:endParaRPr lang="en-US" dirty="0"/>
          </a:p>
        </p:txBody>
      </p:sp>
      <p:sp>
        <p:nvSpPr>
          <p:cNvPr id="4" name="Slide Number Placeholder 3"/>
          <p:cNvSpPr>
            <a:spLocks noGrp="1"/>
          </p:cNvSpPr>
          <p:nvPr>
            <p:ph type="sldNum" sz="quarter" idx="5"/>
          </p:nvPr>
        </p:nvSpPr>
        <p:spPr/>
        <p:txBody>
          <a:bodyPr/>
          <a:lstStyle/>
          <a:p>
            <a:fld id="{3713F84B-B280-48D2-B967-DD4E54F9D5D9}" type="slidenum">
              <a:rPr lang="en-US" smtClean="0"/>
              <a:t>10</a:t>
            </a:fld>
            <a:endParaRPr lang="en-US"/>
          </a:p>
        </p:txBody>
      </p:sp>
    </p:spTree>
    <p:extLst>
      <p:ext uri="{BB962C8B-B14F-4D97-AF65-F5344CB8AC3E}">
        <p14:creationId xmlns:p14="http://schemas.microsoft.com/office/powerpoint/2010/main" val="33973002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02/26/2025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02/26/2025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02/26/2025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02/26/2025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02/26/2025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02/26/2025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02/26/2025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02/26/2025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02/26/2025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02/26/2025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02/26/2025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02/26/2025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02/26/2025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02/26/2025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02/26/2025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02/26/2025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02/26/2025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02/26/2025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oe.sd.gov/Effectiveness/documents/PE-turnaround.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olution-tree.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3590A42F-4DB6-4977-A694-406966D51AF6}"/>
              </a:ext>
            </a:extLst>
          </p:cNvPr>
          <p:cNvPicPr>
            <a:picLocks noChangeAspect="1"/>
          </p:cNvPicPr>
          <p:nvPr/>
        </p:nvPicPr>
        <p:blipFill>
          <a:blip r:embed="rId3"/>
          <a:stretch>
            <a:fillRect/>
          </a:stretch>
        </p:blipFill>
        <p:spPr>
          <a:xfrm>
            <a:off x="1001487" y="1007210"/>
            <a:ext cx="3058886" cy="676745"/>
          </a:xfrm>
          <a:prstGeom prst="rect">
            <a:avLst/>
          </a:prstGeom>
        </p:spPr>
      </p:pic>
      <p:sp>
        <p:nvSpPr>
          <p:cNvPr id="4" name="Title 3">
            <a:extLst>
              <a:ext uri="{FF2B5EF4-FFF2-40B4-BE49-F238E27FC236}">
                <a16:creationId xmlns:a16="http://schemas.microsoft.com/office/drawing/2014/main" id="{9BD606E0-E688-40F2-AB34-0A89BBA5CA55}"/>
              </a:ext>
            </a:extLst>
          </p:cNvPr>
          <p:cNvSpPr>
            <a:spLocks noGrp="1"/>
          </p:cNvSpPr>
          <p:nvPr>
            <p:ph type="ctrTitle"/>
          </p:nvPr>
        </p:nvSpPr>
        <p:spPr>
          <a:xfrm>
            <a:off x="2813481" y="1697436"/>
            <a:ext cx="8671265" cy="2677648"/>
          </a:xfrm>
        </p:spPr>
        <p:txBody>
          <a:bodyPr/>
          <a:lstStyle/>
          <a:p>
            <a:pPr algn="ctr"/>
            <a:r>
              <a:rPr lang="en-US" sz="6000" dirty="0">
                <a:latin typeface="Futura Lt BT" panose="020B0402020204020303" pitchFamily="34" charset="0"/>
              </a:rPr>
              <a:t>South Dakota Principal Effectiveness Model</a:t>
            </a:r>
          </a:p>
        </p:txBody>
      </p:sp>
      <p:sp>
        <p:nvSpPr>
          <p:cNvPr id="2" name="TextBox 1">
            <a:extLst>
              <a:ext uri="{FF2B5EF4-FFF2-40B4-BE49-F238E27FC236}">
                <a16:creationId xmlns:a16="http://schemas.microsoft.com/office/drawing/2014/main" id="{B6467350-2D3A-77AE-B400-75E9E9634D3A}"/>
              </a:ext>
            </a:extLst>
          </p:cNvPr>
          <p:cNvSpPr txBox="1"/>
          <p:nvPr/>
        </p:nvSpPr>
        <p:spPr>
          <a:xfrm>
            <a:off x="10537794" y="5983549"/>
            <a:ext cx="1766657" cy="307777"/>
          </a:xfrm>
          <a:prstGeom prst="rect">
            <a:avLst/>
          </a:prstGeom>
          <a:noFill/>
        </p:spPr>
        <p:txBody>
          <a:bodyPr wrap="square" rtlCol="0">
            <a:spAutoFit/>
          </a:bodyPr>
          <a:lstStyle/>
          <a:p>
            <a:r>
              <a:rPr lang="en-US" sz="1400" dirty="0">
                <a:solidFill>
                  <a:schemeClr val="bg1"/>
                </a:solidFill>
                <a:latin typeface="Futura Lt BT" panose="020B0402020204020303" pitchFamily="34" charset="0"/>
              </a:rPr>
              <a:t>2/02/2023</a:t>
            </a:r>
          </a:p>
        </p:txBody>
      </p:sp>
      <p:pic>
        <p:nvPicPr>
          <p:cNvPr id="3" name="Picture 2">
            <a:extLst>
              <a:ext uri="{FF2B5EF4-FFF2-40B4-BE49-F238E27FC236}">
                <a16:creationId xmlns:a16="http://schemas.microsoft.com/office/drawing/2014/main" id="{8E38CBC1-BF31-5296-14BD-6031C072CCEA}"/>
              </a:ext>
            </a:extLst>
          </p:cNvPr>
          <p:cNvPicPr>
            <a:picLocks noChangeAspect="1"/>
          </p:cNvPicPr>
          <p:nvPr/>
        </p:nvPicPr>
        <p:blipFill>
          <a:blip r:embed="rId4"/>
          <a:stretch>
            <a:fillRect/>
          </a:stretch>
        </p:blipFill>
        <p:spPr>
          <a:xfrm>
            <a:off x="707254" y="3102910"/>
            <a:ext cx="2106227" cy="1674951"/>
          </a:xfrm>
          <a:prstGeom prst="rect">
            <a:avLst/>
          </a:prstGeom>
        </p:spPr>
      </p:pic>
      <p:pic>
        <p:nvPicPr>
          <p:cNvPr id="6" name="Picture 5">
            <a:extLst>
              <a:ext uri="{FF2B5EF4-FFF2-40B4-BE49-F238E27FC236}">
                <a16:creationId xmlns:a16="http://schemas.microsoft.com/office/drawing/2014/main" id="{4EE5CE87-A801-792A-4D2B-33741C0AC637}"/>
              </a:ext>
            </a:extLst>
          </p:cNvPr>
          <p:cNvPicPr/>
          <p:nvPr/>
        </p:nvPicPr>
        <p:blipFill>
          <a:blip r:embed="rId5" cstate="print">
            <a:extLst>
              <a:ext uri="{28A0092B-C50C-407E-A947-70E740481C1C}">
                <a14:useLocalDpi xmlns:a14="http://schemas.microsoft.com/office/drawing/2010/main"/>
              </a:ext>
            </a:extLst>
          </a:blip>
          <a:stretch>
            <a:fillRect/>
          </a:stretch>
        </p:blipFill>
        <p:spPr>
          <a:xfrm>
            <a:off x="964595" y="1922389"/>
            <a:ext cx="1566335" cy="1080135"/>
          </a:xfrm>
          <a:prstGeom prst="rect">
            <a:avLst/>
          </a:prstGeom>
        </p:spPr>
      </p:pic>
    </p:spTree>
    <p:custDataLst>
      <p:tags r:id="rId1"/>
    </p:custDataLst>
    <p:extLst>
      <p:ext uri="{BB962C8B-B14F-4D97-AF65-F5344CB8AC3E}">
        <p14:creationId xmlns:p14="http://schemas.microsoft.com/office/powerpoint/2010/main" val="2447855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53B7A-06B9-555E-0340-348A11A1C8C7}"/>
              </a:ext>
            </a:extLst>
          </p:cNvPr>
          <p:cNvSpPr>
            <a:spLocks noGrp="1"/>
          </p:cNvSpPr>
          <p:nvPr>
            <p:ph type="title"/>
          </p:nvPr>
        </p:nvSpPr>
        <p:spPr>
          <a:xfrm>
            <a:off x="471340" y="461913"/>
            <a:ext cx="9954705" cy="1376314"/>
          </a:xfrm>
        </p:spPr>
        <p:txBody>
          <a:bodyPr/>
          <a:lstStyle/>
          <a:p>
            <a:r>
              <a:rPr lang="en-US" dirty="0">
                <a:latin typeface="Futura Lt BT" panose="020B0402020204020303" pitchFamily="34" charset="0"/>
              </a:rPr>
              <a:t>Reviewing and Monitoring for School Improvement Considerations </a:t>
            </a:r>
          </a:p>
        </p:txBody>
      </p:sp>
      <p:sp>
        <p:nvSpPr>
          <p:cNvPr id="3" name="Content Placeholder 2">
            <a:extLst>
              <a:ext uri="{FF2B5EF4-FFF2-40B4-BE49-F238E27FC236}">
                <a16:creationId xmlns:a16="http://schemas.microsoft.com/office/drawing/2014/main" id="{D62A5B83-BEE2-92CB-BAB1-FD11F4DE067D}"/>
              </a:ext>
            </a:extLst>
          </p:cNvPr>
          <p:cNvSpPr>
            <a:spLocks noGrp="1"/>
          </p:cNvSpPr>
          <p:nvPr>
            <p:ph idx="1"/>
          </p:nvPr>
        </p:nvSpPr>
        <p:spPr>
          <a:xfrm>
            <a:off x="471340" y="2603500"/>
            <a:ext cx="11180190" cy="4080104"/>
          </a:xfrm>
        </p:spPr>
        <p:txBody>
          <a:bodyPr>
            <a:normAutofit lnSpcReduction="10000"/>
          </a:bodyPr>
          <a:lstStyle/>
          <a:p>
            <a:pPr marL="0" indent="0">
              <a:buNone/>
            </a:pPr>
            <a:r>
              <a:rPr lang="en-US" sz="2000" b="1" dirty="0">
                <a:latin typeface="Futura Lt BT" panose="020B0402020204020303" pitchFamily="34" charset="0"/>
              </a:rPr>
              <a:t>An External View:</a:t>
            </a:r>
          </a:p>
          <a:p>
            <a:pPr>
              <a:buAutoNum type="arabicPeriod"/>
            </a:pPr>
            <a:r>
              <a:rPr lang="en-US" sz="2000" dirty="0">
                <a:latin typeface="Futura Lt BT" panose="020B0402020204020303" pitchFamily="34" charset="0"/>
              </a:rPr>
              <a:t>Are there demanding, shared goals which are publicly stated and embraced by all the educators in the building?</a:t>
            </a:r>
          </a:p>
          <a:p>
            <a:pPr>
              <a:buAutoNum type="arabicPeriod"/>
            </a:pPr>
            <a:r>
              <a:rPr lang="en-US" sz="2000" dirty="0">
                <a:latin typeface="Futura Lt BT" panose="020B0402020204020303" pitchFamily="34" charset="0"/>
              </a:rPr>
              <a:t>Can people articulate the changed they are trying to make and gauge where they are in the process?</a:t>
            </a:r>
          </a:p>
          <a:p>
            <a:pPr>
              <a:buAutoNum type="arabicPeriod"/>
            </a:pPr>
            <a:r>
              <a:rPr lang="en-US" sz="2000" dirty="0">
                <a:latin typeface="Futura Lt BT" panose="020B0402020204020303" pitchFamily="34" charset="0"/>
              </a:rPr>
              <a:t>Does the organization gather, process, and act on information in order to continuously strive to meet its goals?</a:t>
            </a:r>
          </a:p>
          <a:p>
            <a:pPr>
              <a:buAutoNum type="arabicPeriod"/>
            </a:pPr>
            <a:r>
              <a:rPr lang="en-US" sz="2000" dirty="0">
                <a:latin typeface="Futura Lt BT" panose="020B0402020204020303" pitchFamily="34" charset="0"/>
              </a:rPr>
              <a:t>Does the organization regularly share information with relevant external sources, such as other schools, community groups, and parent organizations?</a:t>
            </a:r>
          </a:p>
          <a:p>
            <a:pPr marL="0" indent="0">
              <a:buNone/>
            </a:pPr>
            <a:endParaRPr lang="en-US" sz="2000" dirty="0">
              <a:latin typeface="Futura Lt BT" panose="020B0402020204020303" pitchFamily="34" charset="0"/>
            </a:endParaRPr>
          </a:p>
          <a:p>
            <a:pPr marL="0" indent="0">
              <a:buNone/>
            </a:pPr>
            <a:r>
              <a:rPr lang="en-US" sz="2000" dirty="0">
                <a:latin typeface="Futura Lt BT" panose="020B0402020204020303" pitchFamily="34" charset="0"/>
              </a:rPr>
              <a:t>Adapted from Brandt, R,. 2003.</a:t>
            </a:r>
          </a:p>
        </p:txBody>
      </p:sp>
    </p:spTree>
    <p:extLst>
      <p:ext uri="{BB962C8B-B14F-4D97-AF65-F5344CB8AC3E}">
        <p14:creationId xmlns:p14="http://schemas.microsoft.com/office/powerpoint/2010/main" val="2427884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553EF-7E98-B8D2-531A-B6A41CC44E40}"/>
              </a:ext>
            </a:extLst>
          </p:cNvPr>
          <p:cNvSpPr>
            <a:spLocks noGrp="1"/>
          </p:cNvSpPr>
          <p:nvPr>
            <p:ph type="title"/>
          </p:nvPr>
        </p:nvSpPr>
        <p:spPr>
          <a:xfrm>
            <a:off x="471340" y="471340"/>
            <a:ext cx="9898145" cy="1357460"/>
          </a:xfrm>
        </p:spPr>
        <p:txBody>
          <a:bodyPr/>
          <a:lstStyle/>
          <a:p>
            <a:r>
              <a:rPr lang="en-US" dirty="0">
                <a:latin typeface="Futura Lt BT" panose="020B0402020204020303" pitchFamily="34" charset="0"/>
              </a:rPr>
              <a:t>Reviewing and Monitoring for School Improvement Considerations </a:t>
            </a:r>
            <a:endParaRPr lang="en-US" dirty="0"/>
          </a:p>
        </p:txBody>
      </p:sp>
      <p:sp>
        <p:nvSpPr>
          <p:cNvPr id="3" name="Content Placeholder 2">
            <a:extLst>
              <a:ext uri="{FF2B5EF4-FFF2-40B4-BE49-F238E27FC236}">
                <a16:creationId xmlns:a16="http://schemas.microsoft.com/office/drawing/2014/main" id="{FF046DB6-9FDE-93D6-CD0F-5097EFDABCC5}"/>
              </a:ext>
            </a:extLst>
          </p:cNvPr>
          <p:cNvSpPr>
            <a:spLocks noGrp="1"/>
          </p:cNvSpPr>
          <p:nvPr>
            <p:ph idx="1"/>
          </p:nvPr>
        </p:nvSpPr>
        <p:spPr>
          <a:xfrm>
            <a:off x="471340" y="2290713"/>
            <a:ext cx="11236751" cy="4383464"/>
          </a:xfrm>
        </p:spPr>
        <p:txBody>
          <a:bodyPr>
            <a:normAutofit/>
          </a:bodyPr>
          <a:lstStyle/>
          <a:p>
            <a:pPr marL="0" indent="0">
              <a:buNone/>
            </a:pPr>
            <a:r>
              <a:rPr lang="en-US" b="1" dirty="0">
                <a:latin typeface="Futura Lt BT" panose="020B0402020204020303" pitchFamily="34" charset="0"/>
              </a:rPr>
              <a:t>An Internal View:</a:t>
            </a:r>
          </a:p>
          <a:p>
            <a:pPr>
              <a:buAutoNum type="arabicPeriod"/>
            </a:pPr>
            <a:r>
              <a:rPr lang="en-US" dirty="0">
                <a:latin typeface="Futura Lt BT" panose="020B0402020204020303" pitchFamily="34" charset="0"/>
              </a:rPr>
              <a:t>Does the organization collect and chart/display student achievement data (in a manner that protects and respects student confidentiality)?</a:t>
            </a:r>
          </a:p>
          <a:p>
            <a:pPr>
              <a:buAutoNum type="arabicPeriod"/>
            </a:pPr>
            <a:r>
              <a:rPr lang="en-US" dirty="0">
                <a:latin typeface="Futura Lt BT" panose="020B0402020204020303" pitchFamily="34" charset="0"/>
              </a:rPr>
              <a:t>Does the organization analyze the data and prioritize needs based upon the data?</a:t>
            </a:r>
          </a:p>
          <a:p>
            <a:pPr>
              <a:buAutoNum type="arabicPeriod"/>
            </a:pPr>
            <a:r>
              <a:rPr lang="en-US" dirty="0">
                <a:latin typeface="Futura Lt BT" panose="020B0402020204020303" pitchFamily="34" charset="0"/>
              </a:rPr>
              <a:t>Does the organization set, review, and revise incremental SMART goals? (specific, measurable, achievable, relevant, timely)</a:t>
            </a:r>
          </a:p>
          <a:p>
            <a:pPr>
              <a:buAutoNum type="arabicPeriod"/>
            </a:pPr>
            <a:r>
              <a:rPr lang="en-US" dirty="0">
                <a:latin typeface="Futura Lt BT" panose="020B0402020204020303" pitchFamily="34" charset="0"/>
              </a:rPr>
              <a:t>Does the leadership team/data team/grade level team select common instructional strategies to be employed to address the learning challenges discovered after an analysis of the data?</a:t>
            </a:r>
          </a:p>
          <a:p>
            <a:pPr>
              <a:buAutoNum type="arabicPeriod"/>
            </a:pPr>
            <a:r>
              <a:rPr lang="en-US" dirty="0">
                <a:latin typeface="Futura Lt BT" panose="020B0402020204020303" pitchFamily="34" charset="0"/>
              </a:rPr>
              <a:t>Do the various internal teams determine results indicators, i.e. When this strategy is implemented, what evidence can we expect to see as evidence of its effectiveness?</a:t>
            </a:r>
          </a:p>
          <a:p>
            <a:pPr>
              <a:buAutoNum type="arabicPeriod"/>
            </a:pPr>
            <a:endParaRPr lang="en-US" dirty="0">
              <a:latin typeface="Futura Lt BT" panose="020B0402020204020303" pitchFamily="34" charset="0"/>
            </a:endParaRPr>
          </a:p>
          <a:p>
            <a:pPr marL="0" indent="0">
              <a:buNone/>
            </a:pPr>
            <a:r>
              <a:rPr lang="en-US" dirty="0">
                <a:latin typeface="Futura Lt BT" panose="020B0402020204020303" pitchFamily="34" charset="0"/>
              </a:rPr>
              <a:t>Adapted from Perry, 2011</a:t>
            </a:r>
          </a:p>
          <a:p>
            <a:pPr marL="0" indent="0">
              <a:buNone/>
            </a:pPr>
            <a:endParaRPr lang="en-US" dirty="0">
              <a:latin typeface="Futura Lt BT" panose="020B0402020204020303" pitchFamily="34" charset="0"/>
            </a:endParaRPr>
          </a:p>
        </p:txBody>
      </p:sp>
    </p:spTree>
    <p:extLst>
      <p:ext uri="{BB962C8B-B14F-4D97-AF65-F5344CB8AC3E}">
        <p14:creationId xmlns:p14="http://schemas.microsoft.com/office/powerpoint/2010/main" val="2977906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96F18-5BCD-9CDB-AD08-C915691EF25A}"/>
              </a:ext>
            </a:extLst>
          </p:cNvPr>
          <p:cNvSpPr>
            <a:spLocks noGrp="1"/>
          </p:cNvSpPr>
          <p:nvPr>
            <p:ph type="title"/>
          </p:nvPr>
        </p:nvSpPr>
        <p:spPr/>
        <p:txBody>
          <a:bodyPr/>
          <a:lstStyle/>
          <a:p>
            <a:r>
              <a:rPr lang="en-US" dirty="0">
                <a:latin typeface="Futura Lt BT" panose="020B0402020204020303" pitchFamily="34" charset="0"/>
              </a:rPr>
              <a:t>Reviewing and Monitoring for School Improvement</a:t>
            </a:r>
            <a:endParaRPr lang="en-US" dirty="0"/>
          </a:p>
        </p:txBody>
      </p:sp>
      <p:grpSp>
        <p:nvGrpSpPr>
          <p:cNvPr id="4" name="Group 3">
            <a:extLst>
              <a:ext uri="{FF2B5EF4-FFF2-40B4-BE49-F238E27FC236}">
                <a16:creationId xmlns:a16="http://schemas.microsoft.com/office/drawing/2014/main" id="{E7BD7EDC-045C-B508-43B2-B2B352D2E630}"/>
              </a:ext>
            </a:extLst>
          </p:cNvPr>
          <p:cNvGrpSpPr/>
          <p:nvPr/>
        </p:nvGrpSpPr>
        <p:grpSpPr>
          <a:xfrm>
            <a:off x="485278" y="2147770"/>
            <a:ext cx="1098425" cy="1632380"/>
            <a:chOff x="0" y="35451"/>
            <a:chExt cx="1226230" cy="1751755"/>
          </a:xfrm>
          <a:solidFill>
            <a:srgbClr val="3B2450"/>
          </a:solidFill>
        </p:grpSpPr>
        <p:sp>
          <p:nvSpPr>
            <p:cNvPr id="5" name="Arrow: Chevron 4">
              <a:extLst>
                <a:ext uri="{FF2B5EF4-FFF2-40B4-BE49-F238E27FC236}">
                  <a16:creationId xmlns:a16="http://schemas.microsoft.com/office/drawing/2014/main" id="{43373222-A929-1D10-61FE-EE4A4F9126C6}"/>
                </a:ext>
              </a:extLst>
            </p:cNvPr>
            <p:cNvSpPr/>
            <p:nvPr/>
          </p:nvSpPr>
          <p:spPr>
            <a:xfrm rot="5400000">
              <a:off x="-262763" y="298214"/>
              <a:ext cx="1751755" cy="1226229"/>
            </a:xfrm>
            <a:prstGeom prst="chevron">
              <a:avLst/>
            </a:prstGeom>
            <a:grpFill/>
            <a:ln>
              <a:solidFill>
                <a:srgbClr val="37234E"/>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6" name="Arrow: Chevron 4">
              <a:extLst>
                <a:ext uri="{FF2B5EF4-FFF2-40B4-BE49-F238E27FC236}">
                  <a16:creationId xmlns:a16="http://schemas.microsoft.com/office/drawing/2014/main" id="{B7D63EC2-9976-2DB6-C644-4F27C6C72415}"/>
                </a:ext>
              </a:extLst>
            </p:cNvPr>
            <p:cNvSpPr txBox="1"/>
            <p:nvPr/>
          </p:nvSpPr>
          <p:spPr>
            <a:xfrm>
              <a:off x="1" y="648566"/>
              <a:ext cx="1226229" cy="525526"/>
            </a:xfrm>
            <a:prstGeom prst="rect">
              <a:avLst/>
            </a:prstGeom>
            <a:grpFill/>
            <a:ln>
              <a:solidFill>
                <a:srgbClr val="37234E"/>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Futura Lt BT" panose="020B0402020204020303" pitchFamily="34" charset="0"/>
                </a:rPr>
                <a:t>BASIC</a:t>
              </a:r>
            </a:p>
          </p:txBody>
        </p:sp>
      </p:grpSp>
      <p:grpSp>
        <p:nvGrpSpPr>
          <p:cNvPr id="7" name="Group 6">
            <a:extLst>
              <a:ext uri="{FF2B5EF4-FFF2-40B4-BE49-F238E27FC236}">
                <a16:creationId xmlns:a16="http://schemas.microsoft.com/office/drawing/2014/main" id="{A8439DDD-78DC-0812-6BD3-FE204880CBE0}"/>
              </a:ext>
            </a:extLst>
          </p:cNvPr>
          <p:cNvGrpSpPr/>
          <p:nvPr/>
        </p:nvGrpSpPr>
        <p:grpSpPr>
          <a:xfrm>
            <a:off x="485277" y="3708153"/>
            <a:ext cx="1098424" cy="1632380"/>
            <a:chOff x="0" y="1889091"/>
            <a:chExt cx="1226230" cy="1751755"/>
          </a:xfrm>
          <a:solidFill>
            <a:srgbClr val="602E60"/>
          </a:solidFill>
        </p:grpSpPr>
        <p:sp>
          <p:nvSpPr>
            <p:cNvPr id="8" name="Arrow: Chevron 7">
              <a:extLst>
                <a:ext uri="{FF2B5EF4-FFF2-40B4-BE49-F238E27FC236}">
                  <a16:creationId xmlns:a16="http://schemas.microsoft.com/office/drawing/2014/main" id="{FA6E94F3-BB20-C54F-9789-2AB7FE0AD298}"/>
                </a:ext>
              </a:extLst>
            </p:cNvPr>
            <p:cNvSpPr/>
            <p:nvPr/>
          </p:nvSpPr>
          <p:spPr>
            <a:xfrm rot="5400000">
              <a:off x="-262763" y="2151854"/>
              <a:ext cx="1751755" cy="1226229"/>
            </a:xfrm>
            <a:prstGeom prst="chevron">
              <a:avLst/>
            </a:prstGeom>
            <a:grpFill/>
            <a:ln>
              <a:solidFill>
                <a:srgbClr val="602E60"/>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77128621-74B7-5037-7E02-CF349B83BA1E}"/>
                </a:ext>
              </a:extLst>
            </p:cNvPr>
            <p:cNvSpPr txBox="1"/>
            <p:nvPr/>
          </p:nvSpPr>
          <p:spPr>
            <a:xfrm>
              <a:off x="1" y="2502206"/>
              <a:ext cx="1226229" cy="525526"/>
            </a:xfrm>
            <a:prstGeom prst="rect">
              <a:avLst/>
            </a:prstGeom>
            <a:grpFill/>
            <a:ln>
              <a:solidFill>
                <a:srgbClr val="602E60"/>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Futura Lt BT" panose="020B0402020204020303" pitchFamily="34" charset="0"/>
                </a:rPr>
                <a:t>PROFICIENT</a:t>
              </a:r>
            </a:p>
          </p:txBody>
        </p:sp>
      </p:grpSp>
      <p:grpSp>
        <p:nvGrpSpPr>
          <p:cNvPr id="10" name="Group 9">
            <a:extLst>
              <a:ext uri="{FF2B5EF4-FFF2-40B4-BE49-F238E27FC236}">
                <a16:creationId xmlns:a16="http://schemas.microsoft.com/office/drawing/2014/main" id="{903DDA53-B677-A606-8729-A814B413E82C}"/>
              </a:ext>
            </a:extLst>
          </p:cNvPr>
          <p:cNvGrpSpPr/>
          <p:nvPr/>
        </p:nvGrpSpPr>
        <p:grpSpPr>
          <a:xfrm>
            <a:off x="485276" y="5260518"/>
            <a:ext cx="1098422" cy="1451367"/>
            <a:chOff x="0" y="3876993"/>
            <a:chExt cx="1226229" cy="1751755"/>
          </a:xfrm>
          <a:solidFill>
            <a:srgbClr val="6C3265"/>
          </a:solidFill>
        </p:grpSpPr>
        <p:sp>
          <p:nvSpPr>
            <p:cNvPr id="11" name="Arrow: Chevron 10">
              <a:extLst>
                <a:ext uri="{FF2B5EF4-FFF2-40B4-BE49-F238E27FC236}">
                  <a16:creationId xmlns:a16="http://schemas.microsoft.com/office/drawing/2014/main" id="{804D015C-EACE-9766-CE20-B27E94468C6E}"/>
                </a:ext>
              </a:extLst>
            </p:cNvPr>
            <p:cNvSpPr/>
            <p:nvPr/>
          </p:nvSpPr>
          <p:spPr>
            <a:xfrm rot="5400000">
              <a:off x="-262763" y="4139756"/>
              <a:ext cx="1751755" cy="1226229"/>
            </a:xfrm>
            <a:prstGeom prst="chevron">
              <a:avLst/>
            </a:prstGeom>
            <a:grpFill/>
            <a:ln>
              <a:solidFill>
                <a:srgbClr val="6C3265"/>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2" name="Arrow: Chevron 4">
              <a:extLst>
                <a:ext uri="{FF2B5EF4-FFF2-40B4-BE49-F238E27FC236}">
                  <a16:creationId xmlns:a16="http://schemas.microsoft.com/office/drawing/2014/main" id="{5FEA68CD-F1BE-F419-0E11-5960B04B6D57}"/>
                </a:ext>
              </a:extLst>
            </p:cNvPr>
            <p:cNvSpPr txBox="1"/>
            <p:nvPr/>
          </p:nvSpPr>
          <p:spPr>
            <a:xfrm>
              <a:off x="1" y="4566573"/>
              <a:ext cx="1226226" cy="399078"/>
            </a:xfrm>
            <a:prstGeom prst="rect">
              <a:avLst/>
            </a:prstGeom>
            <a:grpFill/>
            <a:ln>
              <a:solidFill>
                <a:srgbClr val="6C3265"/>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Futura Lt BT" panose="020B0402020204020303" pitchFamily="34" charset="0"/>
                </a:rPr>
                <a:t>DISTINGUISHED</a:t>
              </a:r>
            </a:p>
          </p:txBody>
        </p:sp>
      </p:grpSp>
      <p:sp>
        <p:nvSpPr>
          <p:cNvPr id="13" name="TextBox 12">
            <a:extLst>
              <a:ext uri="{FF2B5EF4-FFF2-40B4-BE49-F238E27FC236}">
                <a16:creationId xmlns:a16="http://schemas.microsoft.com/office/drawing/2014/main" id="{2809AE3A-2DFF-8D6F-74CB-2B376CC348FC}"/>
              </a:ext>
            </a:extLst>
          </p:cNvPr>
          <p:cNvSpPr txBox="1"/>
          <p:nvPr/>
        </p:nvSpPr>
        <p:spPr>
          <a:xfrm>
            <a:off x="1583696" y="2243579"/>
            <a:ext cx="10123025" cy="1292662"/>
          </a:xfrm>
          <a:prstGeom prst="rect">
            <a:avLst/>
          </a:prstGeom>
          <a:noFill/>
        </p:spPr>
        <p:txBody>
          <a:bodyPr wrap="square" rtlCol="0">
            <a:spAutoFit/>
          </a:bodyPr>
          <a:lstStyle/>
          <a:p>
            <a:pPr marL="285750" lvl="0" indent="-285750">
              <a:buFont typeface="Arial" panose="020B0604020202020204" pitchFamily="34" charset="0"/>
              <a:buChar char="•"/>
            </a:pPr>
            <a:r>
              <a:rPr lang="en-US" sz="1500" u="none" dirty="0">
                <a:latin typeface="Futura Lt BT" panose="020B0402020204020303" pitchFamily="34" charset="0"/>
              </a:rPr>
              <a:t>Collects and analyzes data for determining the organization’s effectiveness in accomplishing the vision of learning goals in the SIP</a:t>
            </a:r>
          </a:p>
          <a:p>
            <a:pPr marL="285750" lvl="0" indent="-285750">
              <a:buFont typeface="Arial" panose="020B0604020202020204" pitchFamily="34" charset="0"/>
              <a:buChar char="•"/>
            </a:pPr>
            <a:r>
              <a:rPr lang="en-US" sz="1500" u="none" dirty="0">
                <a:latin typeface="Futura Lt BT" panose="020B0402020204020303" pitchFamily="34" charset="0"/>
              </a:rPr>
              <a:t>Systematically considers new and better ways of leading for improved student achievement and engages stakeholders in the change process.</a:t>
            </a:r>
          </a:p>
          <a:p>
            <a:endParaRPr lang="en-US" dirty="0"/>
          </a:p>
        </p:txBody>
      </p:sp>
      <p:sp>
        <p:nvSpPr>
          <p:cNvPr id="14" name="TextBox 13">
            <a:extLst>
              <a:ext uri="{FF2B5EF4-FFF2-40B4-BE49-F238E27FC236}">
                <a16:creationId xmlns:a16="http://schemas.microsoft.com/office/drawing/2014/main" id="{BF1C34D3-7FB5-0FE2-D2F7-A0CFBAD1B973}"/>
              </a:ext>
            </a:extLst>
          </p:cNvPr>
          <p:cNvSpPr txBox="1"/>
          <p:nvPr/>
        </p:nvSpPr>
        <p:spPr>
          <a:xfrm>
            <a:off x="1583696" y="3561006"/>
            <a:ext cx="10123025" cy="1754326"/>
          </a:xfrm>
          <a:prstGeom prst="rect">
            <a:avLst/>
          </a:prstGeom>
          <a:noFill/>
        </p:spPr>
        <p:txBody>
          <a:bodyPr wrap="square" rtlCol="0">
            <a:spAutoFit/>
          </a:bodyPr>
          <a:lstStyle/>
          <a:p>
            <a:pPr marL="285750" lvl="0" indent="-285750">
              <a:buFont typeface="Arial" panose="020B0604020202020204" pitchFamily="34" charset="0"/>
              <a:buChar char="•"/>
            </a:pPr>
            <a:r>
              <a:rPr lang="en-US" sz="1500" u="none" dirty="0">
                <a:latin typeface="Futura Lt BT" panose="020B0402020204020303" pitchFamily="34" charset="0"/>
              </a:rPr>
              <a:t>Implements collaborative processes for the collection and analysis of data about the school’s progress for the periodic review and revision of the school's improvement plan.</a:t>
            </a:r>
          </a:p>
          <a:p>
            <a:pPr marL="285750" lvl="0" indent="-285750">
              <a:buFont typeface="Arial" panose="020B0604020202020204" pitchFamily="34" charset="0"/>
              <a:buChar char="•"/>
            </a:pPr>
            <a:r>
              <a:rPr lang="en-US" sz="1500" u="none" dirty="0">
                <a:latin typeface="Futura Lt BT" panose="020B0402020204020303" pitchFamily="34" charset="0"/>
              </a:rPr>
              <a:t>Collects and analyzes data at least quarterly with school’s leadership team to assess the organization’s effectiveness in accomplishing the vision of learning.</a:t>
            </a:r>
          </a:p>
          <a:p>
            <a:pPr marL="285750" lvl="0" indent="-285750">
              <a:buFont typeface="Arial" panose="020B0604020202020204" pitchFamily="34" charset="0"/>
              <a:buChar char="•"/>
            </a:pPr>
            <a:r>
              <a:rPr lang="en-US" sz="1500" u="none" dirty="0">
                <a:latin typeface="Futura Lt BT" panose="020B0402020204020303" pitchFamily="34" charset="0"/>
              </a:rPr>
              <a:t>Utilizes data to modify organizational practices and procedures for any goal in which sufficient progress has not been made.</a:t>
            </a:r>
          </a:p>
          <a:p>
            <a:endParaRPr lang="en-US" dirty="0"/>
          </a:p>
        </p:txBody>
      </p:sp>
      <p:sp>
        <p:nvSpPr>
          <p:cNvPr id="15" name="TextBox 14">
            <a:extLst>
              <a:ext uri="{FF2B5EF4-FFF2-40B4-BE49-F238E27FC236}">
                <a16:creationId xmlns:a16="http://schemas.microsoft.com/office/drawing/2014/main" id="{9EEB604D-B8C1-A73B-24F6-90B4B75A0EAC}"/>
              </a:ext>
            </a:extLst>
          </p:cNvPr>
          <p:cNvSpPr txBox="1"/>
          <p:nvPr/>
        </p:nvSpPr>
        <p:spPr>
          <a:xfrm>
            <a:off x="1583695" y="5256183"/>
            <a:ext cx="10123025" cy="1754326"/>
          </a:xfrm>
          <a:prstGeom prst="rect">
            <a:avLst/>
          </a:prstGeom>
          <a:noFill/>
        </p:spPr>
        <p:txBody>
          <a:bodyPr wrap="square" rtlCol="0">
            <a:spAutoFit/>
          </a:bodyPr>
          <a:lstStyle/>
          <a:p>
            <a:pPr marL="285750" lvl="0" indent="-285750">
              <a:buFont typeface="Arial" panose="020B0604020202020204" pitchFamily="34" charset="0"/>
              <a:buChar char="•"/>
            </a:pPr>
            <a:r>
              <a:rPr lang="en-US" sz="1500" u="none" dirty="0">
                <a:latin typeface="Futura Lt BT" panose="020B0402020204020303" pitchFamily="34" charset="0"/>
              </a:rPr>
              <a:t>Using data, initiates changes to strategies to improve performance, school culture, and other conditions related to school success.</a:t>
            </a:r>
          </a:p>
          <a:p>
            <a:pPr marL="285750" lvl="0" indent="-285750">
              <a:buFont typeface="Arial" panose="020B0604020202020204" pitchFamily="34" charset="0"/>
              <a:buChar char="•"/>
            </a:pPr>
            <a:r>
              <a:rPr lang="en-US" sz="1500" u="none" dirty="0">
                <a:latin typeface="Futura Lt BT" panose="020B0402020204020303" pitchFamily="34" charset="0"/>
              </a:rPr>
              <a:t>Collects and analyzes data monthly with the school’s leadership team to assess the organization’s effectiveness in accomplishing the vision of learning and school goals.</a:t>
            </a:r>
          </a:p>
          <a:p>
            <a:pPr marL="285750" lvl="0" indent="-285750">
              <a:buFont typeface="Arial" panose="020B0604020202020204" pitchFamily="34" charset="0"/>
              <a:buChar char="•"/>
            </a:pPr>
            <a:r>
              <a:rPr lang="en-US" sz="1500" u="none" dirty="0">
                <a:latin typeface="Futura Lt BT" panose="020B0402020204020303" pitchFamily="34" charset="0"/>
              </a:rPr>
              <a:t>Collects data to examine fidelity to strategies in the school improvement plan.</a:t>
            </a:r>
          </a:p>
          <a:p>
            <a:pPr marL="285750" lvl="0" indent="-285750">
              <a:buFont typeface="Arial" panose="020B0604020202020204" pitchFamily="34" charset="0"/>
              <a:buChar char="•"/>
            </a:pPr>
            <a:r>
              <a:rPr lang="en-US" sz="1500" u="none" dirty="0">
                <a:latin typeface="Futura Lt BT" panose="020B0402020204020303" pitchFamily="34" charset="0"/>
              </a:rPr>
              <a:t>Communicates school-wide goals and actions frequently with all appropriate stakeholders.</a:t>
            </a:r>
          </a:p>
          <a:p>
            <a:endParaRPr lang="en-US" dirty="0"/>
          </a:p>
        </p:txBody>
      </p:sp>
    </p:spTree>
    <p:extLst>
      <p:ext uri="{BB962C8B-B14F-4D97-AF65-F5344CB8AC3E}">
        <p14:creationId xmlns:p14="http://schemas.microsoft.com/office/powerpoint/2010/main" val="247399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59A0-1AFE-08DE-0EC9-65C6145A1124}"/>
              </a:ext>
            </a:extLst>
          </p:cNvPr>
          <p:cNvSpPr>
            <a:spLocks noGrp="1"/>
          </p:cNvSpPr>
          <p:nvPr>
            <p:ph type="title"/>
          </p:nvPr>
        </p:nvSpPr>
        <p:spPr>
          <a:xfrm>
            <a:off x="754144" y="480767"/>
            <a:ext cx="3667027" cy="5901179"/>
          </a:xfrm>
        </p:spPr>
        <p:txBody>
          <a:bodyPr anchor="ctr"/>
          <a:lstStyle/>
          <a:p>
            <a:r>
              <a:rPr lang="en-US" sz="3200" dirty="0">
                <a:latin typeface="Futura Lt BT" panose="020B0402020204020303" pitchFamily="34" charset="0"/>
              </a:rPr>
              <a:t>Domain 1</a:t>
            </a:r>
            <a:br>
              <a:rPr lang="en-US" sz="3200" dirty="0">
                <a:latin typeface="Futura Lt BT" panose="020B0402020204020303" pitchFamily="34" charset="0"/>
              </a:rPr>
            </a:br>
            <a:r>
              <a:rPr lang="en-US" sz="3200" dirty="0">
                <a:latin typeface="Futura Lt BT" panose="020B0402020204020303" pitchFamily="34" charset="0"/>
              </a:rPr>
              <a:t>Sample Artifact List</a:t>
            </a:r>
          </a:p>
        </p:txBody>
      </p:sp>
      <p:sp>
        <p:nvSpPr>
          <p:cNvPr id="3" name="Content Placeholder 2">
            <a:extLst>
              <a:ext uri="{FF2B5EF4-FFF2-40B4-BE49-F238E27FC236}">
                <a16:creationId xmlns:a16="http://schemas.microsoft.com/office/drawing/2014/main" id="{5861B6D9-3CE1-3B11-32E8-DFE347318557}"/>
              </a:ext>
            </a:extLst>
          </p:cNvPr>
          <p:cNvSpPr>
            <a:spLocks noGrp="1"/>
          </p:cNvSpPr>
          <p:nvPr>
            <p:ph idx="1"/>
          </p:nvPr>
        </p:nvSpPr>
        <p:spPr>
          <a:xfrm>
            <a:off x="4336330" y="476054"/>
            <a:ext cx="6634882" cy="5901178"/>
          </a:xfrm>
        </p:spPr>
        <p:txBody>
          <a:bodyPr>
            <a:normAutofit fontScale="92500" lnSpcReduction="10000"/>
          </a:bodyPr>
          <a:lstStyle/>
          <a:p>
            <a:pPr lvl="2">
              <a:buFont typeface="+mj-lt"/>
              <a:buAutoNum type="arabicPeriod"/>
            </a:pPr>
            <a:endParaRPr lang="en-US" sz="1800" dirty="0"/>
          </a:p>
          <a:p>
            <a:pPr lvl="2">
              <a:buFont typeface="+mj-lt"/>
              <a:buAutoNum type="arabicPeriod"/>
            </a:pPr>
            <a:r>
              <a:rPr lang="en-US" sz="1800" dirty="0">
                <a:latin typeface="Futura Lt BT" panose="020B0402020204020303" pitchFamily="34" charset="0"/>
              </a:rPr>
              <a:t>School vision and mission statements</a:t>
            </a:r>
          </a:p>
          <a:p>
            <a:pPr lvl="2">
              <a:buFont typeface="+mj-lt"/>
              <a:buAutoNum type="arabicPeriod"/>
            </a:pPr>
            <a:r>
              <a:rPr lang="en-US" sz="1800" dirty="0">
                <a:latin typeface="Futura Lt BT" panose="020B0402020204020303" pitchFamily="34" charset="0"/>
              </a:rPr>
              <a:t>School goals</a:t>
            </a:r>
          </a:p>
          <a:p>
            <a:pPr lvl="2">
              <a:buFont typeface="+mj-lt"/>
              <a:buAutoNum type="arabicPeriod"/>
            </a:pPr>
            <a:r>
              <a:rPr lang="en-US" sz="1800" dirty="0">
                <a:latin typeface="Futura Lt BT" panose="020B0402020204020303" pitchFamily="34" charset="0"/>
              </a:rPr>
              <a:t>Progress on school goals</a:t>
            </a:r>
          </a:p>
          <a:p>
            <a:pPr lvl="2">
              <a:buFont typeface="+mj-lt"/>
              <a:buAutoNum type="arabicPeriod"/>
            </a:pPr>
            <a:r>
              <a:rPr lang="en-US" sz="1800" dirty="0">
                <a:latin typeface="Futura Lt BT" panose="020B0402020204020303" pitchFamily="34" charset="0"/>
              </a:rPr>
              <a:t>Stakeholder surveys (parents, teachers, students, community)</a:t>
            </a:r>
          </a:p>
          <a:p>
            <a:pPr lvl="2">
              <a:buFont typeface="+mj-lt"/>
              <a:buAutoNum type="arabicPeriod"/>
            </a:pPr>
            <a:r>
              <a:rPr lang="en-US" sz="1800" dirty="0">
                <a:latin typeface="Futura Lt BT" panose="020B0402020204020303" pitchFamily="34" charset="0"/>
              </a:rPr>
              <a:t>School improvement plans</a:t>
            </a:r>
          </a:p>
          <a:p>
            <a:pPr lvl="2">
              <a:buFont typeface="+mj-lt"/>
              <a:buAutoNum type="arabicPeriod"/>
            </a:pPr>
            <a:r>
              <a:rPr lang="en-US" sz="1800" dirty="0">
                <a:latin typeface="Futura Lt BT" panose="020B0402020204020303" pitchFamily="34" charset="0"/>
              </a:rPr>
              <a:t>Minutes/Agendas of planning sessions</a:t>
            </a:r>
          </a:p>
          <a:p>
            <a:pPr lvl="2">
              <a:buFont typeface="+mj-lt"/>
              <a:buAutoNum type="arabicPeriod"/>
            </a:pPr>
            <a:r>
              <a:rPr lang="en-US" sz="1800" dirty="0">
                <a:latin typeface="Futura Lt BT" panose="020B0402020204020303" pitchFamily="34" charset="0"/>
              </a:rPr>
              <a:t>Progress on school improvement plans</a:t>
            </a:r>
          </a:p>
          <a:p>
            <a:pPr lvl="2">
              <a:buFont typeface="+mj-lt"/>
              <a:buAutoNum type="arabicPeriod"/>
            </a:pPr>
            <a:r>
              <a:rPr lang="en-US" sz="1800" dirty="0">
                <a:latin typeface="Futura Lt BT" panose="020B0402020204020303" pitchFamily="34" charset="0"/>
              </a:rPr>
              <a:t>School/Staff meeting agendas</a:t>
            </a:r>
          </a:p>
          <a:p>
            <a:pPr lvl="2">
              <a:buFont typeface="+mj-lt"/>
              <a:buAutoNum type="arabicPeriod"/>
            </a:pPr>
            <a:r>
              <a:rPr lang="en-US" sz="1800" dirty="0">
                <a:latin typeface="Futura Lt BT" panose="020B0402020204020303" pitchFamily="34" charset="0"/>
              </a:rPr>
              <a:t>Goal setting statements</a:t>
            </a:r>
          </a:p>
          <a:p>
            <a:pPr lvl="2">
              <a:buFont typeface="+mj-lt"/>
              <a:buAutoNum type="arabicPeriod"/>
            </a:pPr>
            <a:r>
              <a:rPr lang="en-US" sz="1800" dirty="0">
                <a:latin typeface="Futura Lt BT" panose="020B0402020204020303" pitchFamily="34" charset="0"/>
              </a:rPr>
              <a:t>SLO’s</a:t>
            </a:r>
          </a:p>
          <a:p>
            <a:pPr lvl="2">
              <a:buFont typeface="+mj-lt"/>
              <a:buAutoNum type="arabicPeriod"/>
            </a:pPr>
            <a:r>
              <a:rPr lang="en-US" sz="1800" dirty="0">
                <a:latin typeface="Futura Lt BT" panose="020B0402020204020303" pitchFamily="34" charset="0"/>
              </a:rPr>
              <a:t>Data notebooks/Data retreats</a:t>
            </a:r>
          </a:p>
          <a:p>
            <a:pPr lvl="2">
              <a:buFont typeface="+mj-lt"/>
              <a:buAutoNum type="arabicPeriod"/>
            </a:pPr>
            <a:r>
              <a:rPr lang="en-US" sz="1800" dirty="0">
                <a:latin typeface="Futura Lt BT" panose="020B0402020204020303" pitchFamily="34" charset="0"/>
              </a:rPr>
              <a:t>Staffing plans</a:t>
            </a:r>
          </a:p>
          <a:p>
            <a:pPr lvl="2">
              <a:buFont typeface="+mj-lt"/>
              <a:buAutoNum type="arabicPeriod"/>
            </a:pPr>
            <a:r>
              <a:rPr lang="en-US" sz="1800" dirty="0">
                <a:latin typeface="Futura Lt BT" panose="020B0402020204020303" pitchFamily="34" charset="0"/>
              </a:rPr>
              <a:t>Schedules/Agendas of PLC’s</a:t>
            </a:r>
          </a:p>
          <a:p>
            <a:pPr lvl="2">
              <a:buFont typeface="+mj-lt"/>
              <a:buAutoNum type="arabicPeriod"/>
            </a:pPr>
            <a:r>
              <a:rPr lang="en-US" sz="1800" dirty="0">
                <a:latin typeface="Futura Lt BT" panose="020B0402020204020303" pitchFamily="34" charset="0"/>
              </a:rPr>
              <a:t>Changes in curriculum and instruction based upon data</a:t>
            </a:r>
          </a:p>
          <a:p>
            <a:pPr marL="0" indent="0">
              <a:buNone/>
            </a:pPr>
            <a:endParaRPr lang="en-US" dirty="0"/>
          </a:p>
        </p:txBody>
      </p:sp>
    </p:spTree>
    <p:extLst>
      <p:ext uri="{BB962C8B-B14F-4D97-AF65-F5344CB8AC3E}">
        <p14:creationId xmlns:p14="http://schemas.microsoft.com/office/powerpoint/2010/main" val="905257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659A0-1AFE-08DE-0EC9-65C6145A1124}"/>
              </a:ext>
            </a:extLst>
          </p:cNvPr>
          <p:cNvSpPr>
            <a:spLocks noGrp="1"/>
          </p:cNvSpPr>
          <p:nvPr>
            <p:ph type="title"/>
          </p:nvPr>
        </p:nvSpPr>
        <p:spPr>
          <a:xfrm>
            <a:off x="754144" y="480767"/>
            <a:ext cx="3667027" cy="5901179"/>
          </a:xfrm>
        </p:spPr>
        <p:txBody>
          <a:bodyPr anchor="ctr"/>
          <a:lstStyle/>
          <a:p>
            <a:r>
              <a:rPr lang="en-US" sz="3200" dirty="0">
                <a:latin typeface="Futura Lt BT" panose="020B0402020204020303" pitchFamily="34" charset="0"/>
              </a:rPr>
              <a:t>Domain 1</a:t>
            </a:r>
            <a:br>
              <a:rPr lang="en-US" sz="3200" dirty="0">
                <a:latin typeface="Futura Lt BT" panose="020B0402020204020303" pitchFamily="34" charset="0"/>
              </a:rPr>
            </a:br>
            <a:r>
              <a:rPr lang="en-US" sz="3200" dirty="0">
                <a:latin typeface="Futura Lt BT" panose="020B0402020204020303" pitchFamily="34" charset="0"/>
              </a:rPr>
              <a:t>Sample Artifact List</a:t>
            </a:r>
          </a:p>
        </p:txBody>
      </p:sp>
      <p:sp>
        <p:nvSpPr>
          <p:cNvPr id="3" name="Content Placeholder 2">
            <a:extLst>
              <a:ext uri="{FF2B5EF4-FFF2-40B4-BE49-F238E27FC236}">
                <a16:creationId xmlns:a16="http://schemas.microsoft.com/office/drawing/2014/main" id="{5861B6D9-3CE1-3B11-32E8-DFE347318557}"/>
              </a:ext>
            </a:extLst>
          </p:cNvPr>
          <p:cNvSpPr>
            <a:spLocks noGrp="1"/>
          </p:cNvSpPr>
          <p:nvPr>
            <p:ph idx="1"/>
          </p:nvPr>
        </p:nvSpPr>
        <p:spPr>
          <a:xfrm>
            <a:off x="4336330" y="476054"/>
            <a:ext cx="6634882" cy="5901178"/>
          </a:xfrm>
        </p:spPr>
        <p:txBody>
          <a:bodyPr>
            <a:normAutofit fontScale="92500" lnSpcReduction="10000"/>
          </a:bodyPr>
          <a:lstStyle/>
          <a:p>
            <a:pPr lvl="2">
              <a:buFont typeface="+mj-lt"/>
              <a:buAutoNum type="arabicPeriod"/>
            </a:pPr>
            <a:endParaRPr lang="en-US" sz="1800" dirty="0">
              <a:latin typeface="Futura Lt BT" panose="020B0402020204020303" pitchFamily="34" charset="0"/>
            </a:endParaRPr>
          </a:p>
          <a:p>
            <a:pPr lvl="2">
              <a:buFont typeface="+mj-lt"/>
              <a:buAutoNum type="arabicPeriod" startAt="15"/>
            </a:pPr>
            <a:endParaRPr lang="en-US" sz="1800" dirty="0">
              <a:latin typeface="Futura Lt BT" panose="020B0402020204020303" pitchFamily="34" charset="0"/>
            </a:endParaRPr>
          </a:p>
          <a:p>
            <a:pPr lvl="2">
              <a:buFont typeface="+mj-lt"/>
              <a:buAutoNum type="arabicPeriod" startAt="15"/>
            </a:pPr>
            <a:r>
              <a:rPr lang="en-US" sz="1800" dirty="0">
                <a:latin typeface="Futura Lt BT" panose="020B0402020204020303" pitchFamily="34" charset="0"/>
              </a:rPr>
              <a:t> Documentation of instructional practices used in the school</a:t>
            </a:r>
          </a:p>
          <a:p>
            <a:pPr lvl="2">
              <a:buFont typeface="+mj-lt"/>
              <a:buAutoNum type="arabicPeriod" startAt="15"/>
            </a:pPr>
            <a:r>
              <a:rPr lang="en-US" sz="1800" dirty="0">
                <a:latin typeface="Futura Lt BT" panose="020B0402020204020303" pitchFamily="34" charset="0"/>
              </a:rPr>
              <a:t> Teachers’ professional learning opportunities aligned to  mission/vision/goals</a:t>
            </a:r>
          </a:p>
          <a:p>
            <a:pPr lvl="2">
              <a:buFont typeface="+mj-lt"/>
              <a:buAutoNum type="arabicPeriod" startAt="15"/>
            </a:pPr>
            <a:r>
              <a:rPr lang="en-US" sz="1800" dirty="0">
                <a:latin typeface="Futura Lt BT" panose="020B0402020204020303" pitchFamily="34" charset="0"/>
              </a:rPr>
              <a:t> Hiring processes/procedures aligned to mission/vision</a:t>
            </a:r>
          </a:p>
          <a:p>
            <a:pPr lvl="2">
              <a:buFont typeface="+mj-lt"/>
              <a:buAutoNum type="arabicPeriod" startAt="15"/>
            </a:pPr>
            <a:r>
              <a:rPr lang="en-US" sz="1800" dirty="0">
                <a:latin typeface="Futura Lt BT" panose="020B0402020204020303" pitchFamily="34" charset="0"/>
              </a:rPr>
              <a:t> School budget aligned to mission/vision</a:t>
            </a:r>
          </a:p>
          <a:p>
            <a:pPr lvl="2">
              <a:buFont typeface="+mj-lt"/>
              <a:buAutoNum type="arabicPeriod" startAt="15"/>
            </a:pPr>
            <a:r>
              <a:rPr lang="en-US" sz="1800" dirty="0">
                <a:latin typeface="Futura Lt BT" panose="020B0402020204020303" pitchFamily="34" charset="0"/>
              </a:rPr>
              <a:t> Teacher professional growth plans aligned to mission/vision/goals</a:t>
            </a:r>
          </a:p>
          <a:p>
            <a:pPr lvl="2">
              <a:buFont typeface="+mj-lt"/>
              <a:buAutoNum type="arabicPeriod" startAt="15"/>
            </a:pPr>
            <a:r>
              <a:rPr lang="en-US" sz="1800" dirty="0">
                <a:latin typeface="Futura Lt BT" panose="020B0402020204020303" pitchFamily="34" charset="0"/>
              </a:rPr>
              <a:t> Community partnerships aligned to mission/vision</a:t>
            </a:r>
          </a:p>
          <a:p>
            <a:pPr lvl="2">
              <a:buFont typeface="+mj-lt"/>
              <a:buAutoNum type="arabicPeriod" startAt="15"/>
            </a:pPr>
            <a:r>
              <a:rPr lang="en-US" sz="1800" dirty="0">
                <a:latin typeface="Futura Lt BT" panose="020B0402020204020303" pitchFamily="34" charset="0"/>
              </a:rPr>
              <a:t> Parent and student handbooks</a:t>
            </a:r>
          </a:p>
          <a:p>
            <a:pPr lvl="2">
              <a:buFont typeface="+mj-lt"/>
              <a:buAutoNum type="arabicPeriod" startAt="15"/>
            </a:pPr>
            <a:r>
              <a:rPr lang="en-US" sz="1800" dirty="0">
                <a:latin typeface="Futura Lt BT" panose="020B0402020204020303" pitchFamily="34" charset="0"/>
              </a:rPr>
              <a:t> Parent newsletters clearly articulating the mission/vision</a:t>
            </a:r>
          </a:p>
          <a:p>
            <a:pPr lvl="2">
              <a:buFont typeface="+mj-lt"/>
              <a:buAutoNum type="arabicPeriod" startAt="15"/>
            </a:pPr>
            <a:r>
              <a:rPr lang="en-US" sz="1800" dirty="0">
                <a:latin typeface="Futura Lt BT" panose="020B0402020204020303" pitchFamily="34" charset="0"/>
              </a:rPr>
              <a:t> Family engagement in school-based activities aligned to  mission/vision</a:t>
            </a:r>
          </a:p>
          <a:p>
            <a:pPr lvl="2">
              <a:buFont typeface="+mj-lt"/>
              <a:buAutoNum type="arabicPeriod" startAt="15"/>
            </a:pPr>
            <a:r>
              <a:rPr lang="en-US" sz="1800" dirty="0">
                <a:latin typeface="Futura Lt BT" panose="020B0402020204020303" pitchFamily="34" charset="0"/>
              </a:rPr>
              <a:t> School web-site</a:t>
            </a:r>
          </a:p>
          <a:p>
            <a:pPr lvl="2">
              <a:buFont typeface="+mj-lt"/>
              <a:buAutoNum type="arabicPeriod" startAt="15"/>
            </a:pPr>
            <a:r>
              <a:rPr lang="en-US" sz="1800" dirty="0">
                <a:latin typeface="Futura Lt BT" panose="020B0402020204020303" pitchFamily="34" charset="0"/>
              </a:rPr>
              <a:t> Principal professional growth plan aligned to mission/vision</a:t>
            </a:r>
          </a:p>
          <a:p>
            <a:pPr marL="0" indent="0">
              <a:buNone/>
            </a:pPr>
            <a:endParaRPr lang="en-US" dirty="0"/>
          </a:p>
        </p:txBody>
      </p:sp>
    </p:spTree>
    <p:extLst>
      <p:ext uri="{BB962C8B-B14F-4D97-AF65-F5344CB8AC3E}">
        <p14:creationId xmlns:p14="http://schemas.microsoft.com/office/powerpoint/2010/main" val="4122713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133F-BE76-6F2E-30FB-5A8D325B2C2C}"/>
              </a:ext>
            </a:extLst>
          </p:cNvPr>
          <p:cNvSpPr>
            <a:spLocks noGrp="1"/>
          </p:cNvSpPr>
          <p:nvPr>
            <p:ph type="title"/>
          </p:nvPr>
        </p:nvSpPr>
        <p:spPr>
          <a:xfrm>
            <a:off x="499621" y="480767"/>
            <a:ext cx="11189615" cy="1376313"/>
          </a:xfrm>
        </p:spPr>
        <p:txBody>
          <a:bodyPr/>
          <a:lstStyle/>
          <a:p>
            <a:pPr algn="ctr"/>
            <a:r>
              <a:rPr lang="en-US" sz="4000" dirty="0">
                <a:latin typeface="Futura Lt BT" panose="020B0402020204020303" pitchFamily="34" charset="0"/>
              </a:rPr>
              <a:t>PE to TE Crosswalk</a:t>
            </a:r>
          </a:p>
        </p:txBody>
      </p:sp>
      <p:pic>
        <p:nvPicPr>
          <p:cNvPr id="1026" name="Picture 2" descr="image">
            <a:extLst>
              <a:ext uri="{FF2B5EF4-FFF2-40B4-BE49-F238E27FC236}">
                <a16:creationId xmlns:a16="http://schemas.microsoft.com/office/drawing/2014/main" id="{86D1E7ED-8924-3A26-52D5-C299B3CD5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561" y="2387596"/>
            <a:ext cx="9532877" cy="4236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513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BF6D1931-8043-C254-2713-979724C98145}"/>
              </a:ext>
            </a:extLst>
          </p:cNvPr>
          <p:cNvGraphicFramePr>
            <a:graphicFrameLocks noChangeAspect="1"/>
          </p:cNvGraphicFramePr>
          <p:nvPr>
            <p:extLst>
              <p:ext uri="{D42A27DB-BD31-4B8C-83A1-F6EECF244321}">
                <p14:modId xmlns:p14="http://schemas.microsoft.com/office/powerpoint/2010/main" val="312562431"/>
              </p:ext>
            </p:extLst>
          </p:nvPr>
        </p:nvGraphicFramePr>
        <p:xfrm>
          <a:off x="955965" y="457610"/>
          <a:ext cx="8175965" cy="5942780"/>
        </p:xfrm>
        <a:graphic>
          <a:graphicData uri="http://schemas.openxmlformats.org/presentationml/2006/ole">
            <mc:AlternateContent xmlns:mc="http://schemas.openxmlformats.org/markup-compatibility/2006">
              <mc:Choice xmlns:v="urn:schemas-microsoft-com:vml" Requires="v">
                <p:oleObj name="Document" r:id="rId3" imgW="9358057" imgH="6808864" progId="Word.Document.12">
                  <p:embed/>
                </p:oleObj>
              </mc:Choice>
              <mc:Fallback>
                <p:oleObj name="Document" r:id="rId3" imgW="9358057" imgH="6808864" progId="Word.Document.12">
                  <p:embed/>
                  <p:pic>
                    <p:nvPicPr>
                      <p:cNvPr id="4" name="Object 3"/>
                      <p:cNvPicPr/>
                      <p:nvPr/>
                    </p:nvPicPr>
                    <p:blipFill>
                      <a:blip r:embed="rId4"/>
                      <a:stretch>
                        <a:fillRect/>
                      </a:stretch>
                    </p:blipFill>
                    <p:spPr>
                      <a:xfrm>
                        <a:off x="955965" y="457610"/>
                        <a:ext cx="8175965" cy="5942780"/>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CD41EF91-50CD-21FD-85D0-DB44DAE3BC51}"/>
              </a:ext>
            </a:extLst>
          </p:cNvPr>
          <p:cNvSpPr txBox="1"/>
          <p:nvPr/>
        </p:nvSpPr>
        <p:spPr>
          <a:xfrm>
            <a:off x="9606116" y="5411450"/>
            <a:ext cx="2340077" cy="1446550"/>
          </a:xfrm>
          <a:prstGeom prst="rect">
            <a:avLst/>
          </a:prstGeom>
          <a:noFill/>
        </p:spPr>
        <p:txBody>
          <a:bodyPr wrap="square" rtlCol="0">
            <a:spAutoFit/>
          </a:bodyPr>
          <a:lstStyle/>
          <a:p>
            <a:r>
              <a:rPr lang="en-US" sz="1400" b="1" i="1" dirty="0">
                <a:latin typeface="Futura Lt BT" panose="020B0402020204020303" pitchFamily="34" charset="0"/>
              </a:rPr>
              <a:t>Learning Forward: Innovation Configuration Maps for Standards of Professional Learning: School-Based Roles (2012). </a:t>
            </a:r>
            <a:endParaRPr lang="en-US" sz="1400" dirty="0">
              <a:latin typeface="Futura Lt BT" panose="020B0402020204020303" pitchFamily="34" charset="0"/>
            </a:endParaRPr>
          </a:p>
          <a:p>
            <a:endParaRPr lang="en-US" dirty="0"/>
          </a:p>
        </p:txBody>
      </p:sp>
    </p:spTree>
    <p:extLst>
      <p:ext uri="{BB962C8B-B14F-4D97-AF65-F5344CB8AC3E}">
        <p14:creationId xmlns:p14="http://schemas.microsoft.com/office/powerpoint/2010/main" val="4143027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a:p>
        </p:txBody>
      </p:sp>
      <p:sp>
        <p:nvSpPr>
          <p:cNvPr id="11" name="Freeform: Shape 10">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txBody>
          <a:bodyPr/>
          <a:lstStyle/>
          <a:p>
            <a:endParaRPr lang="en-US"/>
          </a:p>
        </p:txBody>
      </p:sp>
      <p:sp>
        <p:nvSpPr>
          <p:cNvPr id="13"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txBody>
          <a:bodyPr/>
          <a:lstStyle/>
          <a:p>
            <a:endParaRPr lang="en-US"/>
          </a:p>
        </p:txBody>
      </p:sp>
      <p:sp>
        <p:nvSpPr>
          <p:cNvPr id="2" name="Title 1">
            <a:extLst>
              <a:ext uri="{FF2B5EF4-FFF2-40B4-BE49-F238E27FC236}">
                <a16:creationId xmlns:a16="http://schemas.microsoft.com/office/drawing/2014/main" id="{57365300-ABC9-B1A0-CD74-2B5FE5AD1327}"/>
              </a:ext>
            </a:extLst>
          </p:cNvPr>
          <p:cNvSpPr>
            <a:spLocks noGrp="1"/>
          </p:cNvSpPr>
          <p:nvPr>
            <p:ph type="title"/>
          </p:nvPr>
        </p:nvSpPr>
        <p:spPr>
          <a:xfrm>
            <a:off x="1154955" y="501445"/>
            <a:ext cx="2942210" cy="5830529"/>
          </a:xfrm>
        </p:spPr>
        <p:txBody>
          <a:bodyPr>
            <a:normAutofit/>
          </a:bodyPr>
          <a:lstStyle/>
          <a:p>
            <a:r>
              <a:rPr lang="en-US" dirty="0">
                <a:solidFill>
                  <a:srgbClr val="EBEBEB"/>
                </a:solidFill>
                <a:latin typeface="Futura Lt BT" panose="020B0402020204020303" pitchFamily="34" charset="0"/>
              </a:rPr>
              <a:t>Principal Effectiveness Comparison to Turnaround Principles</a:t>
            </a:r>
          </a:p>
        </p:txBody>
      </p:sp>
      <p:pic>
        <p:nvPicPr>
          <p:cNvPr id="4" name="Picture Placeholder 6" descr="Leadership-image-blog-posts.jpg">
            <a:extLst>
              <a:ext uri="{FF2B5EF4-FFF2-40B4-BE49-F238E27FC236}">
                <a16:creationId xmlns:a16="http://schemas.microsoft.com/office/drawing/2014/main" id="{DAC25C23-EEAB-81A7-F656-3B251F228651}"/>
              </a:ext>
            </a:extLst>
          </p:cNvPr>
          <p:cNvPicPr>
            <a:picLocks noChangeAspect="1"/>
          </p:cNvPicPr>
          <p:nvPr/>
        </p:nvPicPr>
        <p:blipFill>
          <a:blip r:embed="rId3" cstate="email">
            <a:extLst>
              <a:ext uri="{28A0092B-C50C-407E-A947-70E740481C1C}">
                <a14:useLocalDpi xmlns:a14="http://schemas.microsoft.com/office/drawing/2010/main" val="0"/>
              </a:ext>
            </a:extLst>
          </a:blip>
          <a:srcRect t="716" b="716"/>
          <a:stretch>
            <a:fillRect/>
          </a:stretch>
        </p:blipFill>
        <p:spPr>
          <a:xfrm>
            <a:off x="5194607" y="1783123"/>
            <a:ext cx="6391533" cy="3291753"/>
          </a:xfrm>
          <a:prstGeom prst="rect">
            <a:avLst/>
          </a:prstGeom>
        </p:spPr>
      </p:pic>
      <p:sp>
        <p:nvSpPr>
          <p:cNvPr id="15" name="Rectangle 14">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Oval 18">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txBody>
          <a:bodyPr/>
          <a:lstStyle/>
          <a:p>
            <a:endParaRPr lang="en-US"/>
          </a:p>
        </p:txBody>
      </p:sp>
      <p:sp>
        <p:nvSpPr>
          <p:cNvPr id="5" name="TextBox 4">
            <a:extLst>
              <a:ext uri="{FF2B5EF4-FFF2-40B4-BE49-F238E27FC236}">
                <a16:creationId xmlns:a16="http://schemas.microsoft.com/office/drawing/2014/main" id="{C2E44BEE-D6CB-6B05-DA4A-B8CDDBF75E52}"/>
              </a:ext>
            </a:extLst>
          </p:cNvPr>
          <p:cNvSpPr txBox="1"/>
          <p:nvPr/>
        </p:nvSpPr>
        <p:spPr>
          <a:xfrm>
            <a:off x="727587" y="5594555"/>
            <a:ext cx="3478011" cy="923330"/>
          </a:xfrm>
          <a:prstGeom prst="rect">
            <a:avLst/>
          </a:prstGeom>
          <a:noFill/>
        </p:spPr>
        <p:txBody>
          <a:bodyPr wrap="square" rtlCol="0">
            <a:spAutoFit/>
          </a:bodyPr>
          <a:lstStyle/>
          <a:p>
            <a:r>
              <a:rPr lang="en-US" dirty="0">
                <a:latin typeface="Futura Lt BT" panose="020B0402020204020303" pitchFamily="34" charset="0"/>
                <a:hlinkClick r:id="rId4"/>
              </a:rPr>
              <a:t>https://doe.sd.gov/Effectiveness/documents/PE-turnaround.pdf</a:t>
            </a:r>
            <a:endParaRPr lang="en-US" dirty="0">
              <a:latin typeface="Futura Lt BT" panose="020B0402020204020303" pitchFamily="34" charset="0"/>
            </a:endParaRPr>
          </a:p>
          <a:p>
            <a:endParaRPr lang="en-US" dirty="0">
              <a:latin typeface="Futura Lt BT" panose="020B0402020204020303" pitchFamily="34" charset="0"/>
            </a:endParaRPr>
          </a:p>
        </p:txBody>
      </p:sp>
    </p:spTree>
    <p:extLst>
      <p:ext uri="{BB962C8B-B14F-4D97-AF65-F5344CB8AC3E}">
        <p14:creationId xmlns:p14="http://schemas.microsoft.com/office/powerpoint/2010/main" val="304596809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FA591-9E78-7CA9-397B-B75FE7380504}"/>
              </a:ext>
            </a:extLst>
          </p:cNvPr>
          <p:cNvSpPr>
            <a:spLocks noGrp="1"/>
          </p:cNvSpPr>
          <p:nvPr>
            <p:ph type="title"/>
          </p:nvPr>
        </p:nvSpPr>
        <p:spPr>
          <a:xfrm>
            <a:off x="535522" y="535857"/>
            <a:ext cx="3888994" cy="5786285"/>
          </a:xfrm>
        </p:spPr>
        <p:txBody>
          <a:bodyPr anchor="ctr"/>
          <a:lstStyle/>
          <a:p>
            <a:r>
              <a:rPr lang="en-US" sz="4000" dirty="0">
                <a:latin typeface="Futura Lt BT" panose="020B0402020204020303" pitchFamily="34" charset="0"/>
              </a:rPr>
              <a:t>Principal Effectiveness Tools</a:t>
            </a:r>
          </a:p>
        </p:txBody>
      </p:sp>
      <p:sp>
        <p:nvSpPr>
          <p:cNvPr id="6" name="Text Placeholder 5">
            <a:extLst>
              <a:ext uri="{FF2B5EF4-FFF2-40B4-BE49-F238E27FC236}">
                <a16:creationId xmlns:a16="http://schemas.microsoft.com/office/drawing/2014/main" id="{78710ABF-E0A8-2B31-CB14-AF8BB6325E97}"/>
              </a:ext>
            </a:extLst>
          </p:cNvPr>
          <p:cNvSpPr>
            <a:spLocks noGrp="1"/>
          </p:cNvSpPr>
          <p:nvPr>
            <p:ph type="body" sz="half" idx="2"/>
          </p:nvPr>
        </p:nvSpPr>
        <p:spPr>
          <a:xfrm>
            <a:off x="535522" y="5793823"/>
            <a:ext cx="3977484" cy="528320"/>
          </a:xfrm>
        </p:spPr>
        <p:txBody>
          <a:bodyPr/>
          <a:lstStyle/>
          <a:p>
            <a:r>
              <a:rPr lang="en-US" dirty="0">
                <a:solidFill>
                  <a:schemeClr val="bg1"/>
                </a:solidFill>
                <a:latin typeface="Futura Lt BT" panose="020B0402020204020303" pitchFamily="34" charset="0"/>
              </a:rPr>
              <a:t>https://doe.sd.gov/Effectiveness/Principal.aspx</a:t>
            </a:r>
          </a:p>
        </p:txBody>
      </p:sp>
      <p:pic>
        <p:nvPicPr>
          <p:cNvPr id="4" name="Picture 3" descr="effective.jpg">
            <a:extLst>
              <a:ext uri="{FF2B5EF4-FFF2-40B4-BE49-F238E27FC236}">
                <a16:creationId xmlns:a16="http://schemas.microsoft.com/office/drawing/2014/main" id="{8FC8281E-0139-E6DA-8047-563DB9C1D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6698" y="2060830"/>
            <a:ext cx="5674011" cy="2895598"/>
          </a:xfrm>
          <a:prstGeom prst="rect">
            <a:avLst/>
          </a:prstGeom>
        </p:spPr>
      </p:pic>
    </p:spTree>
    <p:extLst>
      <p:ext uri="{BB962C8B-B14F-4D97-AF65-F5344CB8AC3E}">
        <p14:creationId xmlns:p14="http://schemas.microsoft.com/office/powerpoint/2010/main" val="385173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F940E-A3AD-5783-CE06-EBB24141093E}"/>
              </a:ext>
            </a:extLst>
          </p:cNvPr>
          <p:cNvSpPr>
            <a:spLocks noGrp="1"/>
          </p:cNvSpPr>
          <p:nvPr>
            <p:ph type="title"/>
          </p:nvPr>
        </p:nvSpPr>
        <p:spPr>
          <a:xfrm>
            <a:off x="471948" y="973668"/>
            <a:ext cx="11238271" cy="706964"/>
          </a:xfrm>
        </p:spPr>
        <p:txBody>
          <a:bodyPr/>
          <a:lstStyle/>
          <a:p>
            <a:pPr algn="ctr"/>
            <a:r>
              <a:rPr lang="en-US" dirty="0">
                <a:latin typeface="Futura Lt BT" panose="020B0402020204020303" pitchFamily="34" charset="0"/>
              </a:rPr>
              <a:t>Other Sources </a:t>
            </a:r>
          </a:p>
        </p:txBody>
      </p:sp>
      <p:sp>
        <p:nvSpPr>
          <p:cNvPr id="3" name="Content Placeholder 2">
            <a:extLst>
              <a:ext uri="{FF2B5EF4-FFF2-40B4-BE49-F238E27FC236}">
                <a16:creationId xmlns:a16="http://schemas.microsoft.com/office/drawing/2014/main" id="{3CCB9C61-ADB5-CF78-DF33-806A5E2C7699}"/>
              </a:ext>
            </a:extLst>
          </p:cNvPr>
          <p:cNvSpPr>
            <a:spLocks noGrp="1"/>
          </p:cNvSpPr>
          <p:nvPr>
            <p:ph idx="1"/>
          </p:nvPr>
        </p:nvSpPr>
        <p:spPr>
          <a:xfrm>
            <a:off x="471948" y="2603500"/>
            <a:ext cx="11238271" cy="3416300"/>
          </a:xfrm>
        </p:spPr>
        <p:txBody>
          <a:bodyPr/>
          <a:lstStyle/>
          <a:p>
            <a:pPr marL="0" indent="0">
              <a:buNone/>
            </a:pPr>
            <a:endParaRPr lang="en-US" sz="2800" dirty="0">
              <a:solidFill>
                <a:schemeClr val="tx2"/>
              </a:solidFill>
              <a:latin typeface="Futura Lt BT" panose="020B0402020204020303" pitchFamily="34" charset="0"/>
            </a:endParaRPr>
          </a:p>
          <a:p>
            <a:pPr marL="0" indent="0">
              <a:buNone/>
            </a:pPr>
            <a:r>
              <a:rPr lang="en-US" sz="2800" dirty="0">
                <a:solidFill>
                  <a:schemeClr val="tx2"/>
                </a:solidFill>
                <a:latin typeface="Futura Lt BT" panose="020B0402020204020303" pitchFamily="34" charset="0"/>
              </a:rPr>
              <a:t>Brandt, R. (2003). </a:t>
            </a:r>
            <a:r>
              <a:rPr lang="en-US" sz="2800" i="1" dirty="0">
                <a:solidFill>
                  <a:schemeClr val="tx2"/>
                </a:solidFill>
                <a:latin typeface="Futura Lt BT" panose="020B0402020204020303" pitchFamily="34" charset="0"/>
              </a:rPr>
              <a:t>Data teams success stories, volume 1. </a:t>
            </a:r>
            <a:r>
              <a:rPr lang="en-US" sz="2800" dirty="0" err="1">
                <a:solidFill>
                  <a:schemeClr val="tx2"/>
                </a:solidFill>
                <a:latin typeface="Futura Lt BT" panose="020B0402020204020303" pitchFamily="34" charset="0"/>
              </a:rPr>
              <a:t>Englewod</a:t>
            </a:r>
            <a:r>
              <a:rPr lang="en-US" sz="2800" dirty="0">
                <a:solidFill>
                  <a:schemeClr val="tx2"/>
                </a:solidFill>
                <a:latin typeface="Futura Lt BT" panose="020B0402020204020303" pitchFamily="34" charset="0"/>
              </a:rPr>
              <a:t>, CO: Lead and Learn Press.</a:t>
            </a:r>
          </a:p>
          <a:p>
            <a:pPr marL="0" indent="0">
              <a:buNone/>
            </a:pPr>
            <a:r>
              <a:rPr lang="en-US" sz="2800" dirty="0">
                <a:solidFill>
                  <a:schemeClr val="tx2"/>
                </a:solidFill>
                <a:latin typeface="Futura Lt BT" panose="020B0402020204020303" pitchFamily="34" charset="0"/>
              </a:rPr>
              <a:t>Collins, J. (2001). </a:t>
            </a:r>
            <a:r>
              <a:rPr lang="en-US" sz="2800" i="1" dirty="0">
                <a:solidFill>
                  <a:schemeClr val="tx2"/>
                </a:solidFill>
                <a:latin typeface="Futura Lt BT" panose="020B0402020204020303" pitchFamily="34" charset="0"/>
              </a:rPr>
              <a:t>Good to Great: Why some companies make the leap</a:t>
            </a:r>
            <a:r>
              <a:rPr lang="is-IS" sz="2800" i="1" dirty="0">
                <a:solidFill>
                  <a:schemeClr val="tx2"/>
                </a:solidFill>
                <a:latin typeface="Futura Lt BT" panose="020B0402020204020303" pitchFamily="34" charset="0"/>
              </a:rPr>
              <a:t>…and others don’t.  </a:t>
            </a:r>
            <a:r>
              <a:rPr lang="is-IS" sz="2800" dirty="0">
                <a:solidFill>
                  <a:schemeClr val="tx2"/>
                </a:solidFill>
                <a:latin typeface="Futura Lt BT" panose="020B0402020204020303" pitchFamily="34" charset="0"/>
              </a:rPr>
              <a:t>New York: Harper Collins.</a:t>
            </a:r>
          </a:p>
          <a:p>
            <a:pPr marL="0" indent="0">
              <a:buNone/>
            </a:pPr>
            <a:endParaRPr lang="en-US" dirty="0"/>
          </a:p>
        </p:txBody>
      </p:sp>
    </p:spTree>
    <p:extLst>
      <p:ext uri="{BB962C8B-B14F-4D97-AF65-F5344CB8AC3E}">
        <p14:creationId xmlns:p14="http://schemas.microsoft.com/office/powerpoint/2010/main" val="3212521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45" name="Rectangle 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48" name="Rectangle 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itle 2">
            <a:extLst>
              <a:ext uri="{FF2B5EF4-FFF2-40B4-BE49-F238E27FC236}">
                <a16:creationId xmlns:a16="http://schemas.microsoft.com/office/drawing/2014/main" id="{AE7BAB18-2F61-40AE-94A8-AB97D7E87B82}"/>
              </a:ext>
            </a:extLst>
          </p:cNvPr>
          <p:cNvSpPr>
            <a:spLocks noGrp="1"/>
          </p:cNvSpPr>
          <p:nvPr>
            <p:ph type="title"/>
          </p:nvPr>
        </p:nvSpPr>
        <p:spPr>
          <a:xfrm>
            <a:off x="8382055" y="1241266"/>
            <a:ext cx="3161016" cy="3153753"/>
          </a:xfrm>
        </p:spPr>
        <p:txBody>
          <a:bodyPr vert="horz" lIns="91440" tIns="45720" rIns="91440" bIns="45720" rtlCol="0" anchor="b">
            <a:normAutofit/>
          </a:bodyPr>
          <a:lstStyle/>
          <a:p>
            <a:r>
              <a:rPr lang="en-US" sz="5000" dirty="0">
                <a:solidFill>
                  <a:srgbClr val="EBEBEB"/>
                </a:solidFill>
              </a:rPr>
              <a:t>Vision</a:t>
            </a:r>
            <a:r>
              <a:rPr lang="en-US" sz="5000" b="0" i="0" kern="1200" dirty="0">
                <a:solidFill>
                  <a:srgbClr val="EBEBEB"/>
                </a:solidFill>
                <a:latin typeface="+mj-lt"/>
                <a:ea typeface="+mj-ea"/>
                <a:cs typeface="+mj-cs"/>
              </a:rPr>
              <a:t> and </a:t>
            </a:r>
            <a:r>
              <a:rPr lang="en-US" sz="5000" dirty="0">
                <a:solidFill>
                  <a:srgbClr val="EBEBEB"/>
                </a:solidFill>
              </a:rPr>
              <a:t>Goals</a:t>
            </a:r>
            <a:r>
              <a:rPr lang="en-US" sz="5000" b="0" i="0" kern="1200" dirty="0">
                <a:solidFill>
                  <a:srgbClr val="EBEBEB"/>
                </a:solidFill>
                <a:latin typeface="+mj-lt"/>
                <a:ea typeface="+mj-ea"/>
                <a:cs typeface="+mj-cs"/>
              </a:rPr>
              <a:t> Domain 1</a:t>
            </a:r>
          </a:p>
        </p:txBody>
      </p:sp>
      <p:grpSp>
        <p:nvGrpSpPr>
          <p:cNvPr id="50" name="Group 49">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51" name="Rectangle 50">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2"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53"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4" name="Picture 3">
            <a:extLst>
              <a:ext uri="{FF2B5EF4-FFF2-40B4-BE49-F238E27FC236}">
                <a16:creationId xmlns:a16="http://schemas.microsoft.com/office/drawing/2014/main" id="{1FDF8C1B-3B2F-10FE-2EA4-07E8727654DC}"/>
              </a:ext>
            </a:extLst>
          </p:cNvPr>
          <p:cNvPicPr>
            <a:picLocks noChangeAspect="1"/>
          </p:cNvPicPr>
          <p:nvPr/>
        </p:nvPicPr>
        <p:blipFill>
          <a:blip r:embed="rId5"/>
          <a:stretch>
            <a:fillRect/>
          </a:stretch>
        </p:blipFill>
        <p:spPr>
          <a:xfrm>
            <a:off x="985224" y="920366"/>
            <a:ext cx="6580023" cy="5017267"/>
          </a:xfrm>
          <a:prstGeom prst="rect">
            <a:avLst/>
          </a:prstGeom>
        </p:spPr>
      </p:pic>
      <p:sp>
        <p:nvSpPr>
          <p:cNvPr id="5" name="TextBox 4">
            <a:extLst>
              <a:ext uri="{FF2B5EF4-FFF2-40B4-BE49-F238E27FC236}">
                <a16:creationId xmlns:a16="http://schemas.microsoft.com/office/drawing/2014/main" id="{35F01627-F08F-44AA-0495-FB7290F0F1D2}"/>
              </a:ext>
            </a:extLst>
          </p:cNvPr>
          <p:cNvSpPr txBox="1"/>
          <p:nvPr/>
        </p:nvSpPr>
        <p:spPr>
          <a:xfrm>
            <a:off x="1068388" y="6086168"/>
            <a:ext cx="2500722" cy="369332"/>
          </a:xfrm>
          <a:prstGeom prst="rect">
            <a:avLst/>
          </a:prstGeom>
          <a:noFill/>
        </p:spPr>
        <p:txBody>
          <a:bodyPr wrap="square" rtlCol="0">
            <a:spAutoFit/>
          </a:bodyPr>
          <a:lstStyle/>
          <a:p>
            <a:r>
              <a:rPr lang="en-US" dirty="0">
                <a:latin typeface="Futura Lt BT" panose="020B0402020204020303" pitchFamily="34" charset="0"/>
              </a:rPr>
              <a:t>(DuFour, et al, 2006)</a:t>
            </a:r>
          </a:p>
        </p:txBody>
      </p:sp>
    </p:spTree>
    <p:custDataLst>
      <p:tags r:id="rId1"/>
    </p:custDataLst>
    <p:extLst>
      <p:ext uri="{BB962C8B-B14F-4D97-AF65-F5344CB8AC3E}">
        <p14:creationId xmlns:p14="http://schemas.microsoft.com/office/powerpoint/2010/main" val="3260100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63" name="Rectangle 62">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4">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4"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66" name="Rectangle 65">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itle 3">
            <a:extLst>
              <a:ext uri="{FF2B5EF4-FFF2-40B4-BE49-F238E27FC236}">
                <a16:creationId xmlns:a16="http://schemas.microsoft.com/office/drawing/2014/main" id="{CE32A2F6-1F59-483C-B3DE-15185792175D}"/>
              </a:ext>
            </a:extLst>
          </p:cNvPr>
          <p:cNvSpPr>
            <a:spLocks noGrp="1"/>
          </p:cNvSpPr>
          <p:nvPr>
            <p:ph type="title"/>
          </p:nvPr>
        </p:nvSpPr>
        <p:spPr>
          <a:xfrm>
            <a:off x="8382055" y="1241266"/>
            <a:ext cx="3161016" cy="3153753"/>
          </a:xfrm>
        </p:spPr>
        <p:txBody>
          <a:bodyPr vert="horz" lIns="91440" tIns="45720" rIns="91440" bIns="45720" rtlCol="0" anchor="b">
            <a:normAutofit/>
          </a:bodyPr>
          <a:lstStyle/>
          <a:p>
            <a:pPr>
              <a:lnSpc>
                <a:spcPct val="90000"/>
              </a:lnSpc>
            </a:pPr>
            <a:r>
              <a:rPr lang="en-US" sz="4200" b="0" i="0" kern="1200">
                <a:solidFill>
                  <a:srgbClr val="EBEBEB"/>
                </a:solidFill>
                <a:latin typeface="+mj-lt"/>
                <a:ea typeface="+mj-ea"/>
                <a:cs typeface="+mj-cs"/>
              </a:rPr>
              <a:t>Shared Vision for School and Student Success 1.1</a:t>
            </a:r>
          </a:p>
        </p:txBody>
      </p:sp>
      <p:grpSp>
        <p:nvGrpSpPr>
          <p:cNvPr id="68" name="Group 67">
            <a:extLst>
              <a:ext uri="{FF2B5EF4-FFF2-40B4-BE49-F238E27FC236}">
                <a16:creationId xmlns:a16="http://schemas.microsoft.com/office/drawing/2014/main" id="{25A657F0-42F3-40D3-BC75-7DA1F5C6A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3332" y="396837"/>
            <a:ext cx="7906665" cy="6058999"/>
            <a:chOff x="423332" y="396837"/>
            <a:chExt cx="7906665" cy="6058999"/>
          </a:xfrm>
        </p:grpSpPr>
        <p:sp>
          <p:nvSpPr>
            <p:cNvPr id="69" name="Rectangle 68">
              <a:extLst>
                <a:ext uri="{FF2B5EF4-FFF2-40B4-BE49-F238E27FC236}">
                  <a16:creationId xmlns:a16="http://schemas.microsoft.com/office/drawing/2014/main" id="{2E94FF68-7A60-47B7-AB98-1674FC7F2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2" y="402165"/>
              <a:ext cx="678513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0" name="Freeform 5">
              <a:extLst>
                <a:ext uri="{FF2B5EF4-FFF2-40B4-BE49-F238E27FC236}">
                  <a16:creationId xmlns:a16="http://schemas.microsoft.com/office/drawing/2014/main" id="{42B4F8D7-4E9C-45EF-9072-1AF32CEF71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4616676"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71" name="Freeform 5">
              <a:extLst>
                <a:ext uri="{FF2B5EF4-FFF2-40B4-BE49-F238E27FC236}">
                  <a16:creationId xmlns:a16="http://schemas.microsoft.com/office/drawing/2014/main" id="{3ECBDDDB-593C-40F0-8E80-AA75798EE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6459831"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grpSp>
      <p:pic>
        <p:nvPicPr>
          <p:cNvPr id="3" name="Picture 2" descr="Diagram&#10;&#10;Description automatically generated">
            <a:extLst>
              <a:ext uri="{FF2B5EF4-FFF2-40B4-BE49-F238E27FC236}">
                <a16:creationId xmlns:a16="http://schemas.microsoft.com/office/drawing/2014/main" id="{1893309C-A605-16E5-6382-A4C790B8B999}"/>
              </a:ext>
            </a:extLst>
          </p:cNvPr>
          <p:cNvPicPr>
            <a:picLocks noChangeAspect="1"/>
          </p:cNvPicPr>
          <p:nvPr/>
        </p:nvPicPr>
        <p:blipFill>
          <a:blip r:embed="rId5"/>
          <a:stretch>
            <a:fillRect/>
          </a:stretch>
        </p:blipFill>
        <p:spPr>
          <a:xfrm>
            <a:off x="1109763" y="1496046"/>
            <a:ext cx="6443180" cy="3865907"/>
          </a:xfrm>
          <a:prstGeom prst="rect">
            <a:avLst/>
          </a:prstGeom>
        </p:spPr>
      </p:pic>
    </p:spTree>
    <p:custDataLst>
      <p:tags r:id="rId1"/>
    </p:custDataLst>
    <p:extLst>
      <p:ext uri="{BB962C8B-B14F-4D97-AF65-F5344CB8AC3E}">
        <p14:creationId xmlns:p14="http://schemas.microsoft.com/office/powerpoint/2010/main" val="2818104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1" name="Rectangle 10">
            <a:extLst>
              <a:ext uri="{FF2B5EF4-FFF2-40B4-BE49-F238E27FC236}">
                <a16:creationId xmlns:a16="http://schemas.microsoft.com/office/drawing/2014/main" id="{85F279D6-ED25-4D3F-9479-8ABB21867D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8D0B1B4-C487-47EF-B7D0-421066454C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275" y="643466"/>
            <a:ext cx="1970939" cy="5571067"/>
          </a:xfrm>
          <a:custGeom>
            <a:avLst/>
            <a:gdLst>
              <a:gd name="connsiteX0" fmla="*/ 0 w 1970939"/>
              <a:gd name="connsiteY0" fmla="*/ 0 h 5571067"/>
              <a:gd name="connsiteX1" fmla="*/ 1774861 w 1970939"/>
              <a:gd name="connsiteY1" fmla="*/ 0 h 5571067"/>
              <a:gd name="connsiteX2" fmla="*/ 1780256 w 1970939"/>
              <a:gd name="connsiteY2" fmla="*/ 32931 h 5571067"/>
              <a:gd name="connsiteX3" fmla="*/ 1802197 w 1970939"/>
              <a:gd name="connsiteY3" fmla="*/ 170349 h 5571067"/>
              <a:gd name="connsiteX4" fmla="*/ 1820981 w 1970939"/>
              <a:gd name="connsiteY4" fmla="*/ 308372 h 5571067"/>
              <a:gd name="connsiteX5" fmla="*/ 1839923 w 1970939"/>
              <a:gd name="connsiteY5" fmla="*/ 445791 h 5571067"/>
              <a:gd name="connsiteX6" fmla="*/ 1857602 w 1970939"/>
              <a:gd name="connsiteY6" fmla="*/ 583814 h 5571067"/>
              <a:gd name="connsiteX7" fmla="*/ 1872756 w 1970939"/>
              <a:gd name="connsiteY7" fmla="*/ 720022 h 5571067"/>
              <a:gd name="connsiteX8" fmla="*/ 1887120 w 1970939"/>
              <a:gd name="connsiteY8" fmla="*/ 858046 h 5571067"/>
              <a:gd name="connsiteX9" fmla="*/ 1900223 w 1970939"/>
              <a:gd name="connsiteY9" fmla="*/ 995464 h 5571067"/>
              <a:gd name="connsiteX10" fmla="*/ 1911588 w 1970939"/>
              <a:gd name="connsiteY10" fmla="*/ 1130461 h 5571067"/>
              <a:gd name="connsiteX11" fmla="*/ 1922953 w 1970939"/>
              <a:gd name="connsiteY11" fmla="*/ 1267274 h 5571067"/>
              <a:gd name="connsiteX12" fmla="*/ 1932424 w 1970939"/>
              <a:gd name="connsiteY12" fmla="*/ 1402271 h 5571067"/>
              <a:gd name="connsiteX13" fmla="*/ 1939842 w 1970939"/>
              <a:gd name="connsiteY13" fmla="*/ 1537267 h 5571067"/>
              <a:gd name="connsiteX14" fmla="*/ 1947577 w 1970939"/>
              <a:gd name="connsiteY14" fmla="*/ 1671659 h 5571067"/>
              <a:gd name="connsiteX15" fmla="*/ 1954049 w 1970939"/>
              <a:gd name="connsiteY15" fmla="*/ 1804840 h 5571067"/>
              <a:gd name="connsiteX16" fmla="*/ 1958627 w 1970939"/>
              <a:gd name="connsiteY16" fmla="*/ 1936810 h 5571067"/>
              <a:gd name="connsiteX17" fmla="*/ 1962573 w 1970939"/>
              <a:gd name="connsiteY17" fmla="*/ 2068780 h 5571067"/>
              <a:gd name="connsiteX18" fmla="*/ 1966361 w 1970939"/>
              <a:gd name="connsiteY18" fmla="*/ 2199539 h 5571067"/>
              <a:gd name="connsiteX19" fmla="*/ 1968098 w 1970939"/>
              <a:gd name="connsiteY19" fmla="*/ 2328482 h 5571067"/>
              <a:gd name="connsiteX20" fmla="*/ 1969992 w 1970939"/>
              <a:gd name="connsiteY20" fmla="*/ 2457425 h 5571067"/>
              <a:gd name="connsiteX21" fmla="*/ 1970939 w 1970939"/>
              <a:gd name="connsiteY21" fmla="*/ 2584552 h 5571067"/>
              <a:gd name="connsiteX22" fmla="*/ 1969992 w 1970939"/>
              <a:gd name="connsiteY22" fmla="*/ 2710469 h 5571067"/>
              <a:gd name="connsiteX23" fmla="*/ 1969992 w 1970939"/>
              <a:gd name="connsiteY23" fmla="*/ 2835174 h 5571067"/>
              <a:gd name="connsiteX24" fmla="*/ 1968098 w 1970939"/>
              <a:gd name="connsiteY24" fmla="*/ 2958669 h 5571067"/>
              <a:gd name="connsiteX25" fmla="*/ 1965256 w 1970939"/>
              <a:gd name="connsiteY25" fmla="*/ 3079742 h 5571067"/>
              <a:gd name="connsiteX26" fmla="*/ 1962573 w 1970939"/>
              <a:gd name="connsiteY26" fmla="*/ 3199605 h 5571067"/>
              <a:gd name="connsiteX27" fmla="*/ 1959574 w 1970939"/>
              <a:gd name="connsiteY27" fmla="*/ 3317046 h 5571067"/>
              <a:gd name="connsiteX28" fmla="*/ 1954996 w 1970939"/>
              <a:gd name="connsiteY28" fmla="*/ 3433882 h 5571067"/>
              <a:gd name="connsiteX29" fmla="*/ 1950103 w 1970939"/>
              <a:gd name="connsiteY29" fmla="*/ 3548902 h 5571067"/>
              <a:gd name="connsiteX30" fmla="*/ 1945683 w 1970939"/>
              <a:gd name="connsiteY30" fmla="*/ 3661500 h 5571067"/>
              <a:gd name="connsiteX31" fmla="*/ 1933213 w 1970939"/>
              <a:gd name="connsiteY31" fmla="*/ 3881248 h 5571067"/>
              <a:gd name="connsiteX32" fmla="*/ 1919953 w 1970939"/>
              <a:gd name="connsiteY32" fmla="*/ 4091916 h 5571067"/>
              <a:gd name="connsiteX33" fmla="*/ 1906063 w 1970939"/>
              <a:gd name="connsiteY33" fmla="*/ 4294109 h 5571067"/>
              <a:gd name="connsiteX34" fmla="*/ 1890751 w 1970939"/>
              <a:gd name="connsiteY34" fmla="*/ 4485405 h 5571067"/>
              <a:gd name="connsiteX35" fmla="*/ 1874809 w 1970939"/>
              <a:gd name="connsiteY35" fmla="*/ 4668226 h 5571067"/>
              <a:gd name="connsiteX36" fmla="*/ 1857602 w 1970939"/>
              <a:gd name="connsiteY36" fmla="*/ 4837728 h 5571067"/>
              <a:gd name="connsiteX37" fmla="*/ 1840713 w 1970939"/>
              <a:gd name="connsiteY37" fmla="*/ 4996940 h 5571067"/>
              <a:gd name="connsiteX38" fmla="*/ 1823823 w 1970939"/>
              <a:gd name="connsiteY38" fmla="*/ 5143439 h 5571067"/>
              <a:gd name="connsiteX39" fmla="*/ 1807880 w 1970939"/>
              <a:gd name="connsiteY39" fmla="*/ 5277830 h 5571067"/>
              <a:gd name="connsiteX40" fmla="*/ 1792726 w 1970939"/>
              <a:gd name="connsiteY40" fmla="*/ 5397087 h 5571067"/>
              <a:gd name="connsiteX41" fmla="*/ 1778362 w 1970939"/>
              <a:gd name="connsiteY41" fmla="*/ 5504843 h 5571067"/>
              <a:gd name="connsiteX42" fmla="*/ 1769613 w 1970939"/>
              <a:gd name="connsiteY42" fmla="*/ 5571067 h 5571067"/>
              <a:gd name="connsiteX43" fmla="*/ 0 w 1970939"/>
              <a:gd name="connsiteY43" fmla="*/ 5571067 h 5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970939" h="5571067">
                <a:moveTo>
                  <a:pt x="0" y="0"/>
                </a:moveTo>
                <a:lnTo>
                  <a:pt x="1774861" y="0"/>
                </a:lnTo>
                <a:lnTo>
                  <a:pt x="1780256" y="32931"/>
                </a:lnTo>
                <a:lnTo>
                  <a:pt x="1802197" y="170349"/>
                </a:lnTo>
                <a:lnTo>
                  <a:pt x="1820981" y="308372"/>
                </a:lnTo>
                <a:lnTo>
                  <a:pt x="1839923" y="445791"/>
                </a:lnTo>
                <a:lnTo>
                  <a:pt x="1857602" y="583814"/>
                </a:lnTo>
                <a:lnTo>
                  <a:pt x="1872756" y="720022"/>
                </a:lnTo>
                <a:lnTo>
                  <a:pt x="1887120" y="858046"/>
                </a:lnTo>
                <a:lnTo>
                  <a:pt x="1900223" y="995464"/>
                </a:lnTo>
                <a:lnTo>
                  <a:pt x="1911588" y="1130461"/>
                </a:lnTo>
                <a:lnTo>
                  <a:pt x="1922953" y="1267274"/>
                </a:lnTo>
                <a:lnTo>
                  <a:pt x="1932424" y="1402271"/>
                </a:lnTo>
                <a:lnTo>
                  <a:pt x="1939842" y="1537267"/>
                </a:lnTo>
                <a:lnTo>
                  <a:pt x="1947577" y="1671659"/>
                </a:lnTo>
                <a:lnTo>
                  <a:pt x="1954049" y="1804840"/>
                </a:lnTo>
                <a:lnTo>
                  <a:pt x="1958627" y="1936810"/>
                </a:lnTo>
                <a:lnTo>
                  <a:pt x="1962573" y="2068780"/>
                </a:lnTo>
                <a:lnTo>
                  <a:pt x="1966361" y="2199539"/>
                </a:lnTo>
                <a:lnTo>
                  <a:pt x="1968098" y="2328482"/>
                </a:lnTo>
                <a:lnTo>
                  <a:pt x="1969992" y="2457425"/>
                </a:lnTo>
                <a:lnTo>
                  <a:pt x="1970939" y="2584552"/>
                </a:lnTo>
                <a:lnTo>
                  <a:pt x="1969992" y="2710469"/>
                </a:lnTo>
                <a:lnTo>
                  <a:pt x="1969992" y="2835174"/>
                </a:lnTo>
                <a:lnTo>
                  <a:pt x="1968098" y="2958669"/>
                </a:lnTo>
                <a:lnTo>
                  <a:pt x="1965256" y="3079742"/>
                </a:lnTo>
                <a:lnTo>
                  <a:pt x="1962573" y="3199605"/>
                </a:lnTo>
                <a:lnTo>
                  <a:pt x="1959574" y="3317046"/>
                </a:lnTo>
                <a:lnTo>
                  <a:pt x="1954996" y="3433882"/>
                </a:lnTo>
                <a:lnTo>
                  <a:pt x="1950103" y="3548902"/>
                </a:lnTo>
                <a:lnTo>
                  <a:pt x="1945683" y="3661500"/>
                </a:lnTo>
                <a:lnTo>
                  <a:pt x="1933213" y="3881248"/>
                </a:lnTo>
                <a:lnTo>
                  <a:pt x="1919953" y="4091916"/>
                </a:lnTo>
                <a:lnTo>
                  <a:pt x="1906063" y="4294109"/>
                </a:lnTo>
                <a:lnTo>
                  <a:pt x="1890751" y="4485405"/>
                </a:lnTo>
                <a:lnTo>
                  <a:pt x="1874809" y="4668226"/>
                </a:lnTo>
                <a:lnTo>
                  <a:pt x="1857602" y="4837728"/>
                </a:lnTo>
                <a:lnTo>
                  <a:pt x="1840713" y="4996940"/>
                </a:lnTo>
                <a:lnTo>
                  <a:pt x="1823823" y="5143439"/>
                </a:lnTo>
                <a:lnTo>
                  <a:pt x="1807880" y="5277830"/>
                </a:lnTo>
                <a:lnTo>
                  <a:pt x="1792726" y="5397087"/>
                </a:lnTo>
                <a:lnTo>
                  <a:pt x="1778362" y="5504843"/>
                </a:lnTo>
                <a:lnTo>
                  <a:pt x="1769613" y="5571067"/>
                </a:lnTo>
                <a:lnTo>
                  <a:pt x="0" y="5571067"/>
                </a:lnTo>
                <a:close/>
              </a:path>
            </a:pathLst>
          </a:custGeom>
          <a:ln>
            <a:noFill/>
          </a:ln>
        </p:spPr>
        <p:style>
          <a:lnRef idx="2">
            <a:schemeClr val="accent1">
              <a:shade val="50000"/>
            </a:schemeClr>
          </a:lnRef>
          <a:fillRef idx="1002">
            <a:schemeClr val="dk2"/>
          </a:fillRef>
          <a:effectRef idx="0">
            <a:schemeClr val="accent1"/>
          </a:effectRef>
          <a:fontRef idx="minor">
            <a:schemeClr val="lt1"/>
          </a:fontRef>
        </p:style>
        <p:txBody>
          <a:bodyPr wrap="square">
            <a:noAutofit/>
          </a:bodyPr>
          <a:lstStyle/>
          <a:p>
            <a:endParaRPr lang="en-US" dirty="0"/>
          </a:p>
        </p:txBody>
      </p:sp>
      <p:sp>
        <p:nvSpPr>
          <p:cNvPr id="15" name="Freeform: Shape 14">
            <a:extLst>
              <a:ext uri="{FF2B5EF4-FFF2-40B4-BE49-F238E27FC236}">
                <a16:creationId xmlns:a16="http://schemas.microsoft.com/office/drawing/2014/main" id="{0214736A-03B2-4B91-B0AF-B21213F3B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969335" y="1702087"/>
            <a:ext cx="3209207" cy="612850"/>
          </a:xfrm>
          <a:custGeom>
            <a:avLst/>
            <a:gdLst>
              <a:gd name="connsiteX0" fmla="*/ 3195151 w 3209207"/>
              <a:gd name="connsiteY0" fmla="*/ 612847 h 612850"/>
              <a:gd name="connsiteX1" fmla="*/ 3029871 w 3209207"/>
              <a:gd name="connsiteY1" fmla="*/ 611146 h 612850"/>
              <a:gd name="connsiteX2" fmla="*/ 2949639 w 3209207"/>
              <a:gd name="connsiteY2" fmla="*/ 608906 h 612850"/>
              <a:gd name="connsiteX3" fmla="*/ 2978018 w 3209207"/>
              <a:gd name="connsiteY3" fmla="*/ 258115 h 612850"/>
              <a:gd name="connsiteX4" fmla="*/ 2944764 w 3209207"/>
              <a:gd name="connsiteY4" fmla="*/ 260801 h 612850"/>
              <a:gd name="connsiteX5" fmla="*/ 2806036 w 3209207"/>
              <a:gd name="connsiteY5" fmla="*/ 271446 h 612850"/>
              <a:gd name="connsiteX6" fmla="*/ 2666958 w 3209207"/>
              <a:gd name="connsiteY6" fmla="*/ 278917 h 612850"/>
              <a:gd name="connsiteX7" fmla="*/ 2528469 w 3209207"/>
              <a:gd name="connsiteY7" fmla="*/ 286593 h 612850"/>
              <a:gd name="connsiteX8" fmla="*/ 2389479 w 3209207"/>
              <a:gd name="connsiteY8" fmla="*/ 292970 h 612850"/>
              <a:gd name="connsiteX9" fmla="*/ 2252501 w 3209207"/>
              <a:gd name="connsiteY9" fmla="*/ 296993 h 612850"/>
              <a:gd name="connsiteX10" fmla="*/ 2113775 w 3209207"/>
              <a:gd name="connsiteY10" fmla="*/ 300086 h 612850"/>
              <a:gd name="connsiteX11" fmla="*/ 1975755 w 3209207"/>
              <a:gd name="connsiteY11" fmla="*/ 301980 h 612850"/>
              <a:gd name="connsiteX12" fmla="*/ 1840287 w 3209207"/>
              <a:gd name="connsiteY12" fmla="*/ 302348 h 612850"/>
              <a:gd name="connsiteX13" fmla="*/ 1703009 w 3209207"/>
              <a:gd name="connsiteY13" fmla="*/ 302570 h 612850"/>
              <a:gd name="connsiteX14" fmla="*/ 1567693 w 3209207"/>
              <a:gd name="connsiteY14" fmla="*/ 301063 h 612850"/>
              <a:gd name="connsiteX15" fmla="*/ 1432543 w 3209207"/>
              <a:gd name="connsiteY15" fmla="*/ 297523 h 612850"/>
              <a:gd name="connsiteX16" fmla="*/ 1297969 w 3209207"/>
              <a:gd name="connsiteY16" fmla="*/ 294345 h 612850"/>
              <a:gd name="connsiteX17" fmla="*/ 1164703 w 3209207"/>
              <a:gd name="connsiteY17" fmla="*/ 290015 h 612850"/>
              <a:gd name="connsiteX18" fmla="*/ 1032796 w 3209207"/>
              <a:gd name="connsiteY18" fmla="*/ 283907 h 612850"/>
              <a:gd name="connsiteX19" fmla="*/ 900940 w 3209207"/>
              <a:gd name="connsiteY19" fmla="*/ 277172 h 612850"/>
              <a:gd name="connsiteX20" fmla="*/ 770303 w 3209207"/>
              <a:gd name="connsiteY20" fmla="*/ 270380 h 612850"/>
              <a:gd name="connsiteX21" fmla="*/ 641641 w 3209207"/>
              <a:gd name="connsiteY21" fmla="*/ 261702 h 612850"/>
              <a:gd name="connsiteX22" fmla="*/ 512966 w 3209207"/>
              <a:gd name="connsiteY22" fmla="*/ 253180 h 612850"/>
              <a:gd name="connsiteX23" fmla="*/ 386177 w 3209207"/>
              <a:gd name="connsiteY23" fmla="*/ 243867 h 612850"/>
              <a:gd name="connsiteX24" fmla="*/ 260746 w 3209207"/>
              <a:gd name="connsiteY24" fmla="*/ 232775 h 612850"/>
              <a:gd name="connsiteX25" fmla="*/ 136447 w 3209207"/>
              <a:gd name="connsiteY25" fmla="*/ 222719 h 612850"/>
              <a:gd name="connsiteX26" fmla="*/ 13506 w 3209207"/>
              <a:gd name="connsiteY26" fmla="*/ 210885 h 612850"/>
              <a:gd name="connsiteX27" fmla="*/ 0 w 3209207"/>
              <a:gd name="connsiteY27" fmla="*/ 209475 h 612850"/>
              <a:gd name="connsiteX28" fmla="*/ 40844 w 3209207"/>
              <a:gd name="connsiteY28" fmla="*/ 212313 h 612850"/>
              <a:gd name="connsiteX29" fmla="*/ 132211 w 3209207"/>
              <a:gd name="connsiteY29" fmla="*/ 216946 h 612850"/>
              <a:gd name="connsiteX30" fmla="*/ 225585 w 3209207"/>
              <a:gd name="connsiteY30" fmla="*/ 221811 h 612850"/>
              <a:gd name="connsiteX31" fmla="*/ 320298 w 3209207"/>
              <a:gd name="connsiteY31" fmla="*/ 226444 h 612850"/>
              <a:gd name="connsiteX32" fmla="*/ 415680 w 3209207"/>
              <a:gd name="connsiteY32" fmla="*/ 229340 h 612850"/>
              <a:gd name="connsiteX33" fmla="*/ 512735 w 3209207"/>
              <a:gd name="connsiteY33" fmla="*/ 232120 h 612850"/>
              <a:gd name="connsiteX34" fmla="*/ 611464 w 3209207"/>
              <a:gd name="connsiteY34" fmla="*/ 235015 h 612850"/>
              <a:gd name="connsiteX35" fmla="*/ 711532 w 3209207"/>
              <a:gd name="connsiteY35" fmla="*/ 236985 h 612850"/>
              <a:gd name="connsiteX36" fmla="*/ 812604 w 3209207"/>
              <a:gd name="connsiteY36" fmla="*/ 236985 h 612850"/>
              <a:gd name="connsiteX37" fmla="*/ 915014 w 3209207"/>
              <a:gd name="connsiteY37" fmla="*/ 237795 h 612850"/>
              <a:gd name="connsiteX38" fmla="*/ 1018428 w 3209207"/>
              <a:gd name="connsiteY38" fmla="*/ 236985 h 612850"/>
              <a:gd name="connsiteX39" fmla="*/ 1122847 w 3209207"/>
              <a:gd name="connsiteY39" fmla="*/ 235015 h 612850"/>
              <a:gd name="connsiteX40" fmla="*/ 1227600 w 3209207"/>
              <a:gd name="connsiteY40" fmla="*/ 233162 h 612850"/>
              <a:gd name="connsiteX41" fmla="*/ 1333692 w 3209207"/>
              <a:gd name="connsiteY41" fmla="*/ 229340 h 612850"/>
              <a:gd name="connsiteX42" fmla="*/ 1441122 w 3209207"/>
              <a:gd name="connsiteY42" fmla="*/ 225634 h 612850"/>
              <a:gd name="connsiteX43" fmla="*/ 1547883 w 3209207"/>
              <a:gd name="connsiteY43" fmla="*/ 220769 h 612850"/>
              <a:gd name="connsiteX44" fmla="*/ 1655983 w 3209207"/>
              <a:gd name="connsiteY44" fmla="*/ 214282 h 612850"/>
              <a:gd name="connsiteX45" fmla="*/ 1765421 w 3209207"/>
              <a:gd name="connsiteY45" fmla="*/ 206638 h 612850"/>
              <a:gd name="connsiteX46" fmla="*/ 1874860 w 3209207"/>
              <a:gd name="connsiteY46" fmla="*/ 199108 h 612850"/>
              <a:gd name="connsiteX47" fmla="*/ 1984299 w 3209207"/>
              <a:gd name="connsiteY47" fmla="*/ 189495 h 612850"/>
              <a:gd name="connsiteX48" fmla="*/ 2095745 w 3209207"/>
              <a:gd name="connsiteY48" fmla="*/ 178144 h 612850"/>
              <a:gd name="connsiteX49" fmla="*/ 2205184 w 3209207"/>
              <a:gd name="connsiteY49" fmla="*/ 166793 h 612850"/>
              <a:gd name="connsiteX50" fmla="*/ 2316631 w 3209207"/>
              <a:gd name="connsiteY50" fmla="*/ 153472 h 612850"/>
              <a:gd name="connsiteX51" fmla="*/ 2429081 w 3209207"/>
              <a:gd name="connsiteY51" fmla="*/ 139226 h 612850"/>
              <a:gd name="connsiteX52" fmla="*/ 2539523 w 3209207"/>
              <a:gd name="connsiteY52" fmla="*/ 124052 h 612850"/>
              <a:gd name="connsiteX53" fmla="*/ 2651305 w 3209207"/>
              <a:gd name="connsiteY53" fmla="*/ 106215 h 612850"/>
              <a:gd name="connsiteX54" fmla="*/ 2763086 w 3209207"/>
              <a:gd name="connsiteY54" fmla="*/ 87219 h 612850"/>
              <a:gd name="connsiteX55" fmla="*/ 2874867 w 3209207"/>
              <a:gd name="connsiteY55" fmla="*/ 68339 h 612850"/>
              <a:gd name="connsiteX56" fmla="*/ 2986314 w 3209207"/>
              <a:gd name="connsiteY56" fmla="*/ 46331 h 612850"/>
              <a:gd name="connsiteX57" fmla="*/ 3097760 w 3209207"/>
              <a:gd name="connsiteY57" fmla="*/ 23629 h 612850"/>
              <a:gd name="connsiteX58" fmla="*/ 3209207 w 3209207"/>
              <a:gd name="connsiteY58" fmla="*/ 0 h 612850"/>
              <a:gd name="connsiteX59" fmla="*/ 3195151 w 3209207"/>
              <a:gd name="connsiteY59" fmla="*/ 612847 h 612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209207" h="612850">
                <a:moveTo>
                  <a:pt x="3195151" y="612847"/>
                </a:moveTo>
                <a:cubicBezTo>
                  <a:pt x="3144238" y="612898"/>
                  <a:pt x="3088941" y="612318"/>
                  <a:pt x="3029871" y="611146"/>
                </a:cubicBezTo>
                <a:lnTo>
                  <a:pt x="2949639" y="608906"/>
                </a:lnTo>
                <a:lnTo>
                  <a:pt x="2978018" y="258115"/>
                </a:lnTo>
                <a:lnTo>
                  <a:pt x="2944764" y="260801"/>
                </a:lnTo>
                <a:lnTo>
                  <a:pt x="2806036" y="271446"/>
                </a:lnTo>
                <a:lnTo>
                  <a:pt x="2666958" y="278917"/>
                </a:lnTo>
                <a:lnTo>
                  <a:pt x="2528469" y="286593"/>
                </a:lnTo>
                <a:lnTo>
                  <a:pt x="2389479" y="292970"/>
                </a:lnTo>
                <a:lnTo>
                  <a:pt x="2252501" y="296993"/>
                </a:lnTo>
                <a:lnTo>
                  <a:pt x="2113775" y="300086"/>
                </a:lnTo>
                <a:lnTo>
                  <a:pt x="1975755" y="301980"/>
                </a:lnTo>
                <a:lnTo>
                  <a:pt x="1840287" y="302348"/>
                </a:lnTo>
                <a:lnTo>
                  <a:pt x="1703009" y="302570"/>
                </a:lnTo>
                <a:lnTo>
                  <a:pt x="1567693" y="301063"/>
                </a:lnTo>
                <a:lnTo>
                  <a:pt x="1432543" y="297523"/>
                </a:lnTo>
                <a:lnTo>
                  <a:pt x="1297969" y="294345"/>
                </a:lnTo>
                <a:lnTo>
                  <a:pt x="1164703" y="290015"/>
                </a:lnTo>
                <a:lnTo>
                  <a:pt x="1032796" y="283907"/>
                </a:lnTo>
                <a:lnTo>
                  <a:pt x="900940" y="277172"/>
                </a:lnTo>
                <a:lnTo>
                  <a:pt x="770303" y="270380"/>
                </a:lnTo>
                <a:lnTo>
                  <a:pt x="641641" y="261702"/>
                </a:lnTo>
                <a:lnTo>
                  <a:pt x="512966" y="253180"/>
                </a:lnTo>
                <a:lnTo>
                  <a:pt x="386177" y="243867"/>
                </a:lnTo>
                <a:lnTo>
                  <a:pt x="260746" y="232775"/>
                </a:lnTo>
                <a:lnTo>
                  <a:pt x="136447" y="222719"/>
                </a:lnTo>
                <a:lnTo>
                  <a:pt x="13506" y="210885"/>
                </a:lnTo>
                <a:lnTo>
                  <a:pt x="0" y="209475"/>
                </a:lnTo>
                <a:lnTo>
                  <a:pt x="40844" y="212313"/>
                </a:lnTo>
                <a:lnTo>
                  <a:pt x="132211" y="216946"/>
                </a:lnTo>
                <a:lnTo>
                  <a:pt x="225585" y="221811"/>
                </a:lnTo>
                <a:lnTo>
                  <a:pt x="320298" y="226444"/>
                </a:lnTo>
                <a:lnTo>
                  <a:pt x="415680" y="229340"/>
                </a:lnTo>
                <a:lnTo>
                  <a:pt x="512735" y="232120"/>
                </a:lnTo>
                <a:lnTo>
                  <a:pt x="611464" y="235015"/>
                </a:lnTo>
                <a:lnTo>
                  <a:pt x="711532" y="236985"/>
                </a:lnTo>
                <a:lnTo>
                  <a:pt x="812604" y="236985"/>
                </a:lnTo>
                <a:lnTo>
                  <a:pt x="915014" y="237795"/>
                </a:lnTo>
                <a:lnTo>
                  <a:pt x="1018428" y="236985"/>
                </a:lnTo>
                <a:lnTo>
                  <a:pt x="1122847" y="235015"/>
                </a:lnTo>
                <a:lnTo>
                  <a:pt x="1227600" y="233162"/>
                </a:lnTo>
                <a:lnTo>
                  <a:pt x="1333692" y="229340"/>
                </a:lnTo>
                <a:lnTo>
                  <a:pt x="1441122" y="225634"/>
                </a:lnTo>
                <a:lnTo>
                  <a:pt x="1547883" y="220769"/>
                </a:lnTo>
                <a:lnTo>
                  <a:pt x="1655983" y="214282"/>
                </a:lnTo>
                <a:lnTo>
                  <a:pt x="1765421" y="206638"/>
                </a:lnTo>
                <a:lnTo>
                  <a:pt x="1874860" y="199108"/>
                </a:lnTo>
                <a:lnTo>
                  <a:pt x="1984299" y="189495"/>
                </a:lnTo>
                <a:lnTo>
                  <a:pt x="2095745" y="178144"/>
                </a:lnTo>
                <a:lnTo>
                  <a:pt x="2205184" y="166793"/>
                </a:lnTo>
                <a:lnTo>
                  <a:pt x="2316631" y="153472"/>
                </a:lnTo>
                <a:lnTo>
                  <a:pt x="2429081" y="139226"/>
                </a:lnTo>
                <a:lnTo>
                  <a:pt x="2539523" y="124052"/>
                </a:lnTo>
                <a:lnTo>
                  <a:pt x="2651305" y="106215"/>
                </a:lnTo>
                <a:lnTo>
                  <a:pt x="2763086" y="87219"/>
                </a:lnTo>
                <a:lnTo>
                  <a:pt x="2874867" y="68339"/>
                </a:lnTo>
                <a:lnTo>
                  <a:pt x="2986314" y="46331"/>
                </a:lnTo>
                <a:lnTo>
                  <a:pt x="3097760" y="23629"/>
                </a:lnTo>
                <a:lnTo>
                  <a:pt x="3209207" y="0"/>
                </a:lnTo>
                <a:cubicBezTo>
                  <a:pt x="3198832" y="386055"/>
                  <a:pt x="3205525" y="226792"/>
                  <a:pt x="3195151" y="612847"/>
                </a:cubicBezTo>
                <a:close/>
              </a:path>
            </a:pathLst>
          </a:custGeom>
          <a:solidFill>
            <a:schemeClr val="bg1">
              <a:alpha val="20000"/>
            </a:schemeClr>
          </a:solidFill>
          <a:ln>
            <a:noFill/>
          </a:ln>
        </p:spPr>
        <p:txBody>
          <a:bodyPr wrap="square">
            <a:noAutofit/>
          </a:bodyPr>
          <a:lstStyle/>
          <a:p>
            <a:endParaRPr lang="en-US" dirty="0"/>
          </a:p>
        </p:txBody>
      </p:sp>
      <p:pic>
        <p:nvPicPr>
          <p:cNvPr id="4" name="Content Placeholder 3" descr="snapshot survey.pdf">
            <a:extLst>
              <a:ext uri="{FF2B5EF4-FFF2-40B4-BE49-F238E27FC236}">
                <a16:creationId xmlns:a16="http://schemas.microsoft.com/office/drawing/2014/main" id="{86B20B83-AAE5-64CA-001F-A9A83A81CD6F}"/>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202028" y="102691"/>
            <a:ext cx="6400157" cy="8228773"/>
          </a:xfrm>
          <a:prstGeom prst="rect">
            <a:avLst/>
          </a:prstGeom>
        </p:spPr>
      </p:pic>
      <p:sp>
        <p:nvSpPr>
          <p:cNvPr id="5" name="TextBox 4">
            <a:extLst>
              <a:ext uri="{FF2B5EF4-FFF2-40B4-BE49-F238E27FC236}">
                <a16:creationId xmlns:a16="http://schemas.microsoft.com/office/drawing/2014/main" id="{CC4A7771-DA0E-9BA0-49D9-0B9A92C6B706}"/>
              </a:ext>
            </a:extLst>
          </p:cNvPr>
          <p:cNvSpPr txBox="1"/>
          <p:nvPr/>
        </p:nvSpPr>
        <p:spPr>
          <a:xfrm>
            <a:off x="9869863" y="6565612"/>
            <a:ext cx="2813243" cy="584775"/>
          </a:xfrm>
          <a:prstGeom prst="rect">
            <a:avLst/>
          </a:prstGeom>
          <a:noFill/>
        </p:spPr>
        <p:txBody>
          <a:bodyPr wrap="square" rtlCol="0">
            <a:spAutoFit/>
          </a:bodyPr>
          <a:lstStyle/>
          <a:p>
            <a:r>
              <a:rPr lang="en-US" sz="1400" dirty="0">
                <a:latin typeface="Futura Lt BT" panose="020B0402020204020303" pitchFamily="34" charset="0"/>
                <a:hlinkClick r:id="rId4"/>
              </a:rPr>
              <a:t>http://www.solution-tree.com</a:t>
            </a:r>
            <a:endParaRPr lang="en-US" sz="1400" dirty="0">
              <a:latin typeface="Futura Lt BT" panose="020B0402020204020303" pitchFamily="34" charset="0"/>
            </a:endParaRPr>
          </a:p>
          <a:p>
            <a:endParaRPr lang="en-US" dirty="0"/>
          </a:p>
        </p:txBody>
      </p:sp>
    </p:spTree>
    <p:extLst>
      <p:ext uri="{BB962C8B-B14F-4D97-AF65-F5344CB8AC3E}">
        <p14:creationId xmlns:p14="http://schemas.microsoft.com/office/powerpoint/2010/main" val="81443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F300E-6F77-F98E-4688-02531EC1ECB2}"/>
              </a:ext>
            </a:extLst>
          </p:cNvPr>
          <p:cNvSpPr>
            <a:spLocks noGrp="1"/>
          </p:cNvSpPr>
          <p:nvPr>
            <p:ph type="title"/>
          </p:nvPr>
        </p:nvSpPr>
        <p:spPr/>
        <p:txBody>
          <a:bodyPr/>
          <a:lstStyle/>
          <a:p>
            <a:r>
              <a:rPr lang="en-US" dirty="0">
                <a:latin typeface="Futura Lt BT" panose="020B0402020204020303" pitchFamily="34" charset="0"/>
              </a:rPr>
              <a:t>Shared Vision for School and Student Success Considerations</a:t>
            </a:r>
          </a:p>
        </p:txBody>
      </p:sp>
      <p:sp>
        <p:nvSpPr>
          <p:cNvPr id="3" name="Content Placeholder 2">
            <a:extLst>
              <a:ext uri="{FF2B5EF4-FFF2-40B4-BE49-F238E27FC236}">
                <a16:creationId xmlns:a16="http://schemas.microsoft.com/office/drawing/2014/main" id="{EAC8B7BD-F3B1-9EB9-3266-3BC8EFBEACF4}"/>
              </a:ext>
            </a:extLst>
          </p:cNvPr>
          <p:cNvSpPr>
            <a:spLocks noGrp="1"/>
          </p:cNvSpPr>
          <p:nvPr>
            <p:ph idx="1"/>
          </p:nvPr>
        </p:nvSpPr>
        <p:spPr>
          <a:xfrm>
            <a:off x="509047" y="2281287"/>
            <a:ext cx="11227323" cy="4440024"/>
          </a:xfrm>
        </p:spPr>
        <p:txBody>
          <a:bodyPr/>
          <a:lstStyle/>
          <a:p>
            <a:pPr>
              <a:buAutoNum type="arabicPeriod"/>
            </a:pPr>
            <a:r>
              <a:rPr lang="en-US" dirty="0">
                <a:latin typeface="Futura Lt BT" panose="020B0402020204020303" pitchFamily="34" charset="0"/>
              </a:rPr>
              <a:t>Does our school have a clear mission statement?</a:t>
            </a:r>
          </a:p>
          <a:p>
            <a:pPr>
              <a:buAutoNum type="arabicPeriod"/>
            </a:pPr>
            <a:endParaRPr lang="en-US" dirty="0">
              <a:latin typeface="Futura Lt BT" panose="020B0402020204020303" pitchFamily="34" charset="0"/>
            </a:endParaRPr>
          </a:p>
          <a:p>
            <a:pPr>
              <a:buAutoNum type="arabicPeriod"/>
            </a:pPr>
            <a:r>
              <a:rPr lang="en-US" dirty="0">
                <a:latin typeface="Futura Lt BT" panose="020B0402020204020303" pitchFamily="34" charset="0"/>
              </a:rPr>
              <a:t>Was our mission statement developed collectively?</a:t>
            </a:r>
          </a:p>
          <a:p>
            <a:pPr>
              <a:buAutoNum type="arabicPeriod"/>
            </a:pPr>
            <a:endParaRPr lang="en-US" dirty="0">
              <a:latin typeface="Futura Lt BT" panose="020B0402020204020303" pitchFamily="34" charset="0"/>
            </a:endParaRPr>
          </a:p>
          <a:p>
            <a:pPr>
              <a:buAutoNum type="arabicPeriod"/>
            </a:pPr>
            <a:r>
              <a:rPr lang="en-US" dirty="0">
                <a:latin typeface="Futura Lt BT" panose="020B0402020204020303" pitchFamily="34" charset="0"/>
              </a:rPr>
              <a:t>Is our mission statement frequently referenced by faculty members in formal and informal meetings?</a:t>
            </a:r>
          </a:p>
          <a:p>
            <a:pPr>
              <a:buAutoNum type="arabicPeriod"/>
            </a:pPr>
            <a:endParaRPr lang="en-US" dirty="0">
              <a:latin typeface="Futura Lt BT" panose="020B0402020204020303" pitchFamily="34" charset="0"/>
            </a:endParaRPr>
          </a:p>
          <a:p>
            <a:pPr>
              <a:buAutoNum type="arabicPeriod"/>
            </a:pPr>
            <a:r>
              <a:rPr lang="en-US" dirty="0">
                <a:latin typeface="Futura Lt BT" panose="020B0402020204020303" pitchFamily="34" charset="0"/>
              </a:rPr>
              <a:t>Have we defined vision statements or guiding principles that describe what our mission should look like in action?</a:t>
            </a:r>
          </a:p>
          <a:p>
            <a:pPr>
              <a:buAutoNum type="arabicPeriod"/>
            </a:pPr>
            <a:endParaRPr lang="en-US" dirty="0">
              <a:latin typeface="Futura Lt BT" panose="020B0402020204020303" pitchFamily="34" charset="0"/>
            </a:endParaRPr>
          </a:p>
          <a:p>
            <a:pPr>
              <a:buAutoNum type="arabicPeriod"/>
            </a:pPr>
            <a:r>
              <a:rPr lang="en-US" dirty="0">
                <a:latin typeface="Futura Lt BT" panose="020B0402020204020303" pitchFamily="34" charset="0"/>
              </a:rPr>
              <a:t>Do we allocate both human and financial resources toward efforts that support our mission?</a:t>
            </a:r>
          </a:p>
        </p:txBody>
      </p:sp>
    </p:spTree>
    <p:extLst>
      <p:ext uri="{BB962C8B-B14F-4D97-AF65-F5344CB8AC3E}">
        <p14:creationId xmlns:p14="http://schemas.microsoft.com/office/powerpoint/2010/main" val="703235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F225-23E4-9835-151B-93D7792F9C5C}"/>
              </a:ext>
            </a:extLst>
          </p:cNvPr>
          <p:cNvSpPr>
            <a:spLocks noGrp="1"/>
          </p:cNvSpPr>
          <p:nvPr>
            <p:ph type="title"/>
          </p:nvPr>
        </p:nvSpPr>
        <p:spPr/>
        <p:txBody>
          <a:bodyPr/>
          <a:lstStyle/>
          <a:p>
            <a:r>
              <a:rPr lang="en-US" dirty="0">
                <a:latin typeface="Futura Lt BT" panose="020B0402020204020303" pitchFamily="34" charset="0"/>
              </a:rPr>
              <a:t>Shared Vision for School and Student Success Considerations</a:t>
            </a:r>
            <a:endParaRPr lang="en-US" dirty="0"/>
          </a:p>
        </p:txBody>
      </p:sp>
      <p:sp>
        <p:nvSpPr>
          <p:cNvPr id="3" name="Content Placeholder 2">
            <a:extLst>
              <a:ext uri="{FF2B5EF4-FFF2-40B4-BE49-F238E27FC236}">
                <a16:creationId xmlns:a16="http://schemas.microsoft.com/office/drawing/2014/main" id="{234DFE00-882E-5310-E750-B6382E8838EA}"/>
              </a:ext>
            </a:extLst>
          </p:cNvPr>
          <p:cNvSpPr>
            <a:spLocks noGrp="1"/>
          </p:cNvSpPr>
          <p:nvPr>
            <p:ph idx="1"/>
          </p:nvPr>
        </p:nvSpPr>
        <p:spPr>
          <a:xfrm>
            <a:off x="471340" y="2290713"/>
            <a:ext cx="11274458" cy="4128941"/>
          </a:xfrm>
        </p:spPr>
        <p:txBody>
          <a:bodyPr>
            <a:normAutofit lnSpcReduction="10000"/>
          </a:bodyPr>
          <a:lstStyle/>
          <a:p>
            <a:pPr marL="0" indent="0">
              <a:buNone/>
            </a:pPr>
            <a:r>
              <a:rPr lang="en-US" sz="1900" dirty="0">
                <a:latin typeface="Futura Lt BT" panose="020B0402020204020303" pitchFamily="34" charset="0"/>
              </a:rPr>
              <a:t>6.    Do we make hiring decisions that support our mission?</a:t>
            </a:r>
          </a:p>
          <a:p>
            <a:pPr marL="0" indent="0">
              <a:buNone/>
            </a:pPr>
            <a:endParaRPr lang="en-US" sz="1900" dirty="0">
              <a:latin typeface="Futura Lt BT" panose="020B0402020204020303" pitchFamily="34" charset="0"/>
            </a:endParaRPr>
          </a:p>
          <a:p>
            <a:pPr marL="0" indent="0">
              <a:buNone/>
            </a:pPr>
            <a:r>
              <a:rPr lang="en-US" sz="1900" dirty="0">
                <a:latin typeface="Futura Lt BT" panose="020B0402020204020303" pitchFamily="34" charset="0"/>
              </a:rPr>
              <a:t>7.    Do our grade level/content level, and/or learning teams have the flexibility/freedom to make decisions when they are aligned with our mission?</a:t>
            </a:r>
          </a:p>
          <a:p>
            <a:pPr marL="0" indent="0">
              <a:buNone/>
            </a:pPr>
            <a:endParaRPr lang="en-US" sz="1900" dirty="0">
              <a:latin typeface="Futura Lt BT" panose="020B0402020204020303" pitchFamily="34" charset="0"/>
            </a:endParaRPr>
          </a:p>
          <a:p>
            <a:pPr marL="0" indent="0">
              <a:buNone/>
            </a:pPr>
            <a:r>
              <a:rPr lang="en-US" sz="1900" dirty="0">
                <a:latin typeface="Futura Lt BT" panose="020B0402020204020303" pitchFamily="34" charset="0"/>
              </a:rPr>
              <a:t>8.    When faced with decisions that are not aligned with our mission, do we as administrators question the decisions even when the question might be unpopular with our staff?</a:t>
            </a:r>
          </a:p>
          <a:p>
            <a:pPr marL="0" indent="0">
              <a:buNone/>
            </a:pPr>
            <a:endParaRPr lang="en-US" sz="1900" dirty="0">
              <a:latin typeface="Futura Lt BT" panose="020B0402020204020303" pitchFamily="34" charset="0"/>
            </a:endParaRPr>
          </a:p>
          <a:p>
            <a:pPr marL="0" indent="0">
              <a:buNone/>
            </a:pPr>
            <a:r>
              <a:rPr lang="en-US" sz="1900" dirty="0">
                <a:latin typeface="Futura Lt BT" panose="020B0402020204020303" pitchFamily="34" charset="0"/>
              </a:rPr>
              <a:t>9.    Do community partnerships support our mission?</a:t>
            </a:r>
          </a:p>
          <a:p>
            <a:pPr marL="0" indent="0">
              <a:buNone/>
            </a:pPr>
            <a:endParaRPr lang="en-US" sz="1900" dirty="0">
              <a:latin typeface="Futura Lt BT" panose="020B0402020204020303" pitchFamily="34" charset="0"/>
            </a:endParaRPr>
          </a:p>
          <a:p>
            <a:pPr marL="0" indent="0">
              <a:buNone/>
            </a:pPr>
            <a:r>
              <a:rPr lang="en-US" sz="1900" dirty="0">
                <a:latin typeface="Futura Lt BT" panose="020B0402020204020303" pitchFamily="34" charset="0"/>
              </a:rPr>
              <a:t>10.  Do we regularly review our mission and vision?</a:t>
            </a:r>
          </a:p>
        </p:txBody>
      </p:sp>
    </p:spTree>
    <p:extLst>
      <p:ext uri="{BB962C8B-B14F-4D97-AF65-F5344CB8AC3E}">
        <p14:creationId xmlns:p14="http://schemas.microsoft.com/office/powerpoint/2010/main" val="125261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687E-9169-84F5-311D-3A62567557C7}"/>
              </a:ext>
            </a:extLst>
          </p:cNvPr>
          <p:cNvSpPr>
            <a:spLocks noGrp="1"/>
          </p:cNvSpPr>
          <p:nvPr>
            <p:ph type="title"/>
          </p:nvPr>
        </p:nvSpPr>
        <p:spPr>
          <a:xfrm>
            <a:off x="722406" y="838200"/>
            <a:ext cx="9690754" cy="706964"/>
          </a:xfrm>
        </p:spPr>
        <p:txBody>
          <a:bodyPr/>
          <a:lstStyle/>
          <a:p>
            <a:r>
              <a:rPr lang="en-US" dirty="0">
                <a:latin typeface="Futura Lt BT" panose="020B0402020204020303" pitchFamily="34" charset="0"/>
              </a:rPr>
              <a:t>Shared Vision for School and Student Success</a:t>
            </a:r>
          </a:p>
        </p:txBody>
      </p:sp>
      <p:grpSp>
        <p:nvGrpSpPr>
          <p:cNvPr id="4" name="Group 3">
            <a:extLst>
              <a:ext uri="{FF2B5EF4-FFF2-40B4-BE49-F238E27FC236}">
                <a16:creationId xmlns:a16="http://schemas.microsoft.com/office/drawing/2014/main" id="{3F233787-462B-E4C6-5937-534F2B256606}"/>
              </a:ext>
            </a:extLst>
          </p:cNvPr>
          <p:cNvGrpSpPr/>
          <p:nvPr/>
        </p:nvGrpSpPr>
        <p:grpSpPr>
          <a:xfrm>
            <a:off x="541839" y="2138343"/>
            <a:ext cx="1098425" cy="1632380"/>
            <a:chOff x="0" y="35451"/>
            <a:chExt cx="1226230" cy="1751755"/>
          </a:xfrm>
          <a:solidFill>
            <a:srgbClr val="3B2450"/>
          </a:solidFill>
        </p:grpSpPr>
        <p:sp>
          <p:nvSpPr>
            <p:cNvPr id="5" name="Arrow: Chevron 4">
              <a:extLst>
                <a:ext uri="{FF2B5EF4-FFF2-40B4-BE49-F238E27FC236}">
                  <a16:creationId xmlns:a16="http://schemas.microsoft.com/office/drawing/2014/main" id="{3237E4A6-A7F6-A314-C752-1A9CE9FC3048}"/>
                </a:ext>
              </a:extLst>
            </p:cNvPr>
            <p:cNvSpPr/>
            <p:nvPr/>
          </p:nvSpPr>
          <p:spPr>
            <a:xfrm rot="5400000">
              <a:off x="-262763" y="298214"/>
              <a:ext cx="1751755" cy="1226229"/>
            </a:xfrm>
            <a:prstGeom prst="chevron">
              <a:avLst/>
            </a:prstGeom>
            <a:grpFill/>
            <a:ln>
              <a:solidFill>
                <a:srgbClr val="37234E"/>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6" name="Arrow: Chevron 4">
              <a:extLst>
                <a:ext uri="{FF2B5EF4-FFF2-40B4-BE49-F238E27FC236}">
                  <a16:creationId xmlns:a16="http://schemas.microsoft.com/office/drawing/2014/main" id="{07EA7AD3-5A21-CA06-C60F-8B1B60BACF2C}"/>
                </a:ext>
              </a:extLst>
            </p:cNvPr>
            <p:cNvSpPr txBox="1"/>
            <p:nvPr/>
          </p:nvSpPr>
          <p:spPr>
            <a:xfrm>
              <a:off x="1" y="648566"/>
              <a:ext cx="1226229" cy="525526"/>
            </a:xfrm>
            <a:prstGeom prst="rect">
              <a:avLst/>
            </a:prstGeom>
            <a:grpFill/>
            <a:ln>
              <a:solidFill>
                <a:srgbClr val="37234E"/>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Futura Lt BT" panose="020B0402020204020303" pitchFamily="34" charset="0"/>
                </a:rPr>
                <a:t>BASIC</a:t>
              </a:r>
            </a:p>
          </p:txBody>
        </p:sp>
      </p:grpSp>
      <p:grpSp>
        <p:nvGrpSpPr>
          <p:cNvPr id="7" name="Group 6">
            <a:extLst>
              <a:ext uri="{FF2B5EF4-FFF2-40B4-BE49-F238E27FC236}">
                <a16:creationId xmlns:a16="http://schemas.microsoft.com/office/drawing/2014/main" id="{8BC300FA-5F1F-F6A2-C0A2-D6EF8B79E305}"/>
              </a:ext>
            </a:extLst>
          </p:cNvPr>
          <p:cNvGrpSpPr/>
          <p:nvPr/>
        </p:nvGrpSpPr>
        <p:grpSpPr>
          <a:xfrm>
            <a:off x="541838" y="3698726"/>
            <a:ext cx="1098424" cy="1632380"/>
            <a:chOff x="0" y="1889091"/>
            <a:chExt cx="1226230" cy="1751755"/>
          </a:xfrm>
          <a:solidFill>
            <a:srgbClr val="602E60"/>
          </a:solidFill>
        </p:grpSpPr>
        <p:sp>
          <p:nvSpPr>
            <p:cNvPr id="8" name="Arrow: Chevron 7">
              <a:extLst>
                <a:ext uri="{FF2B5EF4-FFF2-40B4-BE49-F238E27FC236}">
                  <a16:creationId xmlns:a16="http://schemas.microsoft.com/office/drawing/2014/main" id="{89059D1F-FD2E-1414-B68F-5245580F9315}"/>
                </a:ext>
              </a:extLst>
            </p:cNvPr>
            <p:cNvSpPr/>
            <p:nvPr/>
          </p:nvSpPr>
          <p:spPr>
            <a:xfrm rot="5400000">
              <a:off x="-262763" y="2151854"/>
              <a:ext cx="1751755" cy="1226229"/>
            </a:xfrm>
            <a:prstGeom prst="chevron">
              <a:avLst/>
            </a:prstGeom>
            <a:grpFill/>
            <a:ln>
              <a:solidFill>
                <a:srgbClr val="602E60"/>
              </a:solidFill>
            </a:ln>
          </p:spPr>
          <p:style>
            <a:lnRef idx="2">
              <a:schemeClr val="accent3">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en-US"/>
            </a:p>
          </p:txBody>
        </p:sp>
        <p:sp>
          <p:nvSpPr>
            <p:cNvPr id="9" name="Arrow: Chevron 4">
              <a:extLst>
                <a:ext uri="{FF2B5EF4-FFF2-40B4-BE49-F238E27FC236}">
                  <a16:creationId xmlns:a16="http://schemas.microsoft.com/office/drawing/2014/main" id="{DF57C28E-823D-1A52-2A01-6DE6BFF87D79}"/>
                </a:ext>
              </a:extLst>
            </p:cNvPr>
            <p:cNvSpPr txBox="1"/>
            <p:nvPr/>
          </p:nvSpPr>
          <p:spPr>
            <a:xfrm>
              <a:off x="1" y="2502206"/>
              <a:ext cx="1226229" cy="525526"/>
            </a:xfrm>
            <a:prstGeom prst="rect">
              <a:avLst/>
            </a:prstGeom>
            <a:grpFill/>
            <a:ln>
              <a:solidFill>
                <a:srgbClr val="602E60"/>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Futura Lt BT" panose="020B0402020204020303" pitchFamily="34" charset="0"/>
                </a:rPr>
                <a:t>PROFICIENT</a:t>
              </a:r>
            </a:p>
          </p:txBody>
        </p:sp>
      </p:grpSp>
      <p:grpSp>
        <p:nvGrpSpPr>
          <p:cNvPr id="10" name="Group 9">
            <a:extLst>
              <a:ext uri="{FF2B5EF4-FFF2-40B4-BE49-F238E27FC236}">
                <a16:creationId xmlns:a16="http://schemas.microsoft.com/office/drawing/2014/main" id="{8A150418-B1FD-0395-1F9A-B025E8961C81}"/>
              </a:ext>
            </a:extLst>
          </p:cNvPr>
          <p:cNvGrpSpPr/>
          <p:nvPr/>
        </p:nvGrpSpPr>
        <p:grpSpPr>
          <a:xfrm>
            <a:off x="541837" y="5251091"/>
            <a:ext cx="1098422" cy="1451367"/>
            <a:chOff x="0" y="3876993"/>
            <a:chExt cx="1226229" cy="1751755"/>
          </a:xfrm>
          <a:solidFill>
            <a:srgbClr val="6C3265"/>
          </a:solidFill>
        </p:grpSpPr>
        <p:sp>
          <p:nvSpPr>
            <p:cNvPr id="11" name="Arrow: Chevron 10">
              <a:extLst>
                <a:ext uri="{FF2B5EF4-FFF2-40B4-BE49-F238E27FC236}">
                  <a16:creationId xmlns:a16="http://schemas.microsoft.com/office/drawing/2014/main" id="{FF1AC1FC-2EF5-B424-4099-09DF85DDFD53}"/>
                </a:ext>
              </a:extLst>
            </p:cNvPr>
            <p:cNvSpPr/>
            <p:nvPr/>
          </p:nvSpPr>
          <p:spPr>
            <a:xfrm rot="5400000">
              <a:off x="-262763" y="4139756"/>
              <a:ext cx="1751755" cy="1226229"/>
            </a:xfrm>
            <a:prstGeom prst="chevron">
              <a:avLst/>
            </a:prstGeom>
            <a:grpFill/>
            <a:ln>
              <a:solidFill>
                <a:srgbClr val="6C3265"/>
              </a:solidFill>
            </a:ln>
          </p:spPr>
          <p:style>
            <a:lnRef idx="2">
              <a:schemeClr val="accent4">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en-US"/>
            </a:p>
          </p:txBody>
        </p:sp>
        <p:sp>
          <p:nvSpPr>
            <p:cNvPr id="12" name="Arrow: Chevron 4">
              <a:extLst>
                <a:ext uri="{FF2B5EF4-FFF2-40B4-BE49-F238E27FC236}">
                  <a16:creationId xmlns:a16="http://schemas.microsoft.com/office/drawing/2014/main" id="{80828929-EDEE-E69C-D5D9-C687CF99FC8B}"/>
                </a:ext>
              </a:extLst>
            </p:cNvPr>
            <p:cNvSpPr txBox="1"/>
            <p:nvPr/>
          </p:nvSpPr>
          <p:spPr>
            <a:xfrm>
              <a:off x="1" y="4566573"/>
              <a:ext cx="1226226" cy="399078"/>
            </a:xfrm>
            <a:prstGeom prst="rect">
              <a:avLst/>
            </a:prstGeom>
            <a:grpFill/>
            <a:ln>
              <a:solidFill>
                <a:srgbClr val="6C3265"/>
              </a:solidFill>
            </a:ln>
          </p:spPr>
          <p:style>
            <a:lnRef idx="0">
              <a:scrgbClr r="0" g="0" b="0"/>
            </a:lnRef>
            <a:fillRef idx="0">
              <a:scrgbClr r="0" g="0" b="0"/>
            </a:fillRef>
            <a:effectRef idx="0">
              <a:scrgbClr r="0" g="0" b="0"/>
            </a:effectRef>
            <a:fontRef idx="minor">
              <a:schemeClr val="lt1"/>
            </a:fontRef>
          </p:style>
          <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Futura Lt BT" panose="020B0402020204020303" pitchFamily="34" charset="0"/>
                </a:rPr>
                <a:t>DISTINGUISHED</a:t>
              </a:r>
            </a:p>
          </p:txBody>
        </p:sp>
      </p:grpSp>
      <p:sp>
        <p:nvSpPr>
          <p:cNvPr id="13" name="TextBox 12">
            <a:extLst>
              <a:ext uri="{FF2B5EF4-FFF2-40B4-BE49-F238E27FC236}">
                <a16:creationId xmlns:a16="http://schemas.microsoft.com/office/drawing/2014/main" id="{F89A43D2-7361-F815-BBFC-B2B287EFE87C}"/>
              </a:ext>
            </a:extLst>
          </p:cNvPr>
          <p:cNvSpPr txBox="1"/>
          <p:nvPr/>
        </p:nvSpPr>
        <p:spPr>
          <a:xfrm>
            <a:off x="1640260" y="2234153"/>
            <a:ext cx="10077258" cy="1354217"/>
          </a:xfrm>
          <a:prstGeom prst="rect">
            <a:avLst/>
          </a:prstGeom>
          <a:noFill/>
        </p:spPr>
        <p:txBody>
          <a:bodyPr wrap="square" rtlCol="0">
            <a:spAutoFit/>
          </a:bodyPr>
          <a:lstStyle/>
          <a:p>
            <a:pPr marL="285750" lvl="0" indent="-285750">
              <a:buFont typeface="Arial" panose="020B0604020202020204" pitchFamily="34" charset="0"/>
              <a:buChar char="•"/>
            </a:pPr>
            <a:r>
              <a:rPr lang="en-US" sz="1600" u="none" dirty="0">
                <a:latin typeface="Futura Lt BT" panose="020B0402020204020303" pitchFamily="34" charset="0"/>
              </a:rPr>
              <a:t>Establishes specific and measurable goals and objectives related to student achievement.</a:t>
            </a:r>
          </a:p>
          <a:p>
            <a:pPr marL="285750" lvl="0" indent="-285750">
              <a:buFont typeface="Arial" panose="020B0604020202020204" pitchFamily="34" charset="0"/>
              <a:buChar char="•"/>
            </a:pPr>
            <a:r>
              <a:rPr lang="en-US" sz="1600" u="none" dirty="0">
                <a:latin typeface="Futura Lt BT" panose="020B0402020204020303" pitchFamily="34" charset="0"/>
              </a:rPr>
              <a:t>Leads and implement a process for developing a shared vision, strategic goals, and objectives for student achievement that reflect high expectations for students and staff.</a:t>
            </a:r>
          </a:p>
          <a:p>
            <a:pPr marL="285750" lvl="0" indent="-285750">
              <a:buFont typeface="Arial" panose="020B0604020202020204" pitchFamily="34" charset="0"/>
              <a:buChar char="•"/>
            </a:pPr>
            <a:r>
              <a:rPr lang="en-US" sz="1600" u="none" dirty="0">
                <a:latin typeface="Futura Lt BT" panose="020B0402020204020303" pitchFamily="34" charset="0"/>
              </a:rPr>
              <a:t>Maintains a focus on the vision and strategic goals throughout the school year.</a:t>
            </a:r>
          </a:p>
          <a:p>
            <a:endParaRPr lang="en-US" dirty="0">
              <a:latin typeface="Futura Lt BT" panose="020B0402020204020303" pitchFamily="34" charset="0"/>
            </a:endParaRPr>
          </a:p>
        </p:txBody>
      </p:sp>
      <p:sp>
        <p:nvSpPr>
          <p:cNvPr id="14" name="TextBox 13">
            <a:extLst>
              <a:ext uri="{FF2B5EF4-FFF2-40B4-BE49-F238E27FC236}">
                <a16:creationId xmlns:a16="http://schemas.microsoft.com/office/drawing/2014/main" id="{8963E34D-2A59-E0A9-0BCF-89B1CBBD7ACA}"/>
              </a:ext>
            </a:extLst>
          </p:cNvPr>
          <p:cNvSpPr txBox="1"/>
          <p:nvPr/>
        </p:nvSpPr>
        <p:spPr>
          <a:xfrm>
            <a:off x="1640259" y="3520753"/>
            <a:ext cx="10077257" cy="1661993"/>
          </a:xfrm>
          <a:prstGeom prst="rect">
            <a:avLst/>
          </a:prstGeom>
          <a:noFill/>
        </p:spPr>
        <p:txBody>
          <a:bodyPr wrap="square" rtlCol="0">
            <a:spAutoFit/>
          </a:bodyPr>
          <a:lstStyle/>
          <a:p>
            <a:pPr marL="285750" lvl="0" indent="-285750">
              <a:buFont typeface="Arial" panose="020B0604020202020204" pitchFamily="34" charset="0"/>
              <a:buChar char="•"/>
            </a:pPr>
            <a:r>
              <a:rPr lang="en-US" sz="1400" u="none" dirty="0">
                <a:latin typeface="Futura Lt BT" panose="020B0402020204020303" pitchFamily="34" charset="0"/>
              </a:rPr>
              <a:t>Insures actions of teachers and leaders are aligned to the school’s goals, objectives and strategies.</a:t>
            </a:r>
          </a:p>
          <a:p>
            <a:pPr marL="285750" lvl="0" indent="-285750">
              <a:buFont typeface="Arial" panose="020B0604020202020204" pitchFamily="34" charset="0"/>
              <a:buChar char="•"/>
            </a:pPr>
            <a:r>
              <a:rPr lang="en-US" sz="1400" u="none" dirty="0">
                <a:latin typeface="Futura Lt BT" panose="020B0402020204020303" pitchFamily="34" charset="0"/>
              </a:rPr>
              <a:t>Makes decisions consistent with vision of the school as reflected in SIP.</a:t>
            </a:r>
          </a:p>
          <a:p>
            <a:pPr marL="285750" lvl="0" indent="-285750">
              <a:buFont typeface="Arial" panose="020B0604020202020204" pitchFamily="34" charset="0"/>
              <a:buChar char="•"/>
            </a:pPr>
            <a:r>
              <a:rPr lang="en-US" sz="1400" u="none" dirty="0">
                <a:latin typeface="Futura Lt BT" panose="020B0402020204020303" pitchFamily="34" charset="0"/>
              </a:rPr>
              <a:t>With stakeholders, creates a vision that inspires action.</a:t>
            </a:r>
          </a:p>
          <a:p>
            <a:pPr marL="285750" lvl="0" indent="-285750">
              <a:buFont typeface="Arial" panose="020B0604020202020204" pitchFamily="34" charset="0"/>
              <a:buChar char="•"/>
            </a:pPr>
            <a:r>
              <a:rPr lang="en-US" sz="1400" u="none" dirty="0">
                <a:latin typeface="Futura Lt BT" panose="020B0402020204020303" pitchFamily="34" charset="0"/>
              </a:rPr>
              <a:t>Demonstrates (through strategy development) a general understanding of the research on school and instructional effectiveness.</a:t>
            </a:r>
          </a:p>
          <a:p>
            <a:pPr marL="285750" lvl="0" indent="-285750">
              <a:buFont typeface="Arial" panose="020B0604020202020204" pitchFamily="34" charset="0"/>
              <a:buChar char="•"/>
            </a:pPr>
            <a:r>
              <a:rPr lang="en-US" sz="1400" u="none" dirty="0">
                <a:latin typeface="Futura Lt BT" panose="020B0402020204020303" pitchFamily="34" charset="0"/>
              </a:rPr>
              <a:t>Supports a vision that reflects high expectations for learning and teaching.</a:t>
            </a:r>
          </a:p>
          <a:p>
            <a:pPr marL="285750" lvl="0" indent="-285750">
              <a:buFont typeface="Arial" panose="020B0604020202020204" pitchFamily="34" charset="0"/>
              <a:buChar char="•"/>
            </a:pPr>
            <a:r>
              <a:rPr lang="en-US" sz="1400" u="none" dirty="0">
                <a:latin typeface="Futura Lt BT" panose="020B0402020204020303" pitchFamily="34" charset="0"/>
              </a:rPr>
              <a:t>Promotes continuous improvement for administrators, staff, and students.</a:t>
            </a:r>
          </a:p>
          <a:p>
            <a:endParaRPr lang="en-US" dirty="0"/>
          </a:p>
        </p:txBody>
      </p:sp>
      <p:sp>
        <p:nvSpPr>
          <p:cNvPr id="15" name="TextBox 14">
            <a:extLst>
              <a:ext uri="{FF2B5EF4-FFF2-40B4-BE49-F238E27FC236}">
                <a16:creationId xmlns:a16="http://schemas.microsoft.com/office/drawing/2014/main" id="{71B822D1-B88E-71ED-0220-CCD5B9A6DDA8}"/>
              </a:ext>
            </a:extLst>
          </p:cNvPr>
          <p:cNvSpPr txBox="1"/>
          <p:nvPr/>
        </p:nvSpPr>
        <p:spPr>
          <a:xfrm>
            <a:off x="1640259" y="5182746"/>
            <a:ext cx="10077257" cy="1877437"/>
          </a:xfrm>
          <a:prstGeom prst="rect">
            <a:avLst/>
          </a:prstGeom>
          <a:noFill/>
        </p:spPr>
        <p:txBody>
          <a:bodyPr wrap="square" rtlCol="0">
            <a:spAutoFit/>
          </a:bodyPr>
          <a:lstStyle/>
          <a:p>
            <a:pPr marL="285750" lvl="0" indent="-285750">
              <a:buFont typeface="Arial" panose="020B0604020202020204" pitchFamily="34" charset="0"/>
              <a:buChar char="•"/>
            </a:pPr>
            <a:r>
              <a:rPr lang="en-US" sz="1400" u="none" dirty="0">
                <a:latin typeface="Futura Lt BT" panose="020B0402020204020303" pitchFamily="34" charset="0"/>
              </a:rPr>
              <a:t>Involves stakeholders in a comprehensive diagnosis of school’s strengths and weaknesses using appropriate data and leads a collaborative process to develop annual goals.</a:t>
            </a:r>
          </a:p>
          <a:p>
            <a:pPr marL="285750" lvl="0" indent="-285750">
              <a:buFont typeface="Arial" panose="020B0604020202020204" pitchFamily="34" charset="0"/>
              <a:buChar char="•"/>
            </a:pPr>
            <a:r>
              <a:rPr lang="en-US" sz="1400" u="none" dirty="0">
                <a:latin typeface="Futura Lt BT" panose="020B0402020204020303" pitchFamily="34" charset="0"/>
              </a:rPr>
              <a:t>Insures a visible vision ingrained in the culture of the organization and routinely used a reference point for decision making</a:t>
            </a:r>
          </a:p>
          <a:p>
            <a:pPr marL="285750" lvl="0" indent="-285750">
              <a:buFont typeface="Arial" panose="020B0604020202020204" pitchFamily="34" charset="0"/>
              <a:buChar char="•"/>
            </a:pPr>
            <a:r>
              <a:rPr lang="en-US" sz="1400" u="sng" dirty="0">
                <a:latin typeface="Futura Lt BT" panose="020B0402020204020303" pitchFamily="34" charset="0"/>
              </a:rPr>
              <a:t>Insures that strategies in the SIP cite specific research that shows high effect sizes and influence on student achievement.</a:t>
            </a:r>
          </a:p>
          <a:p>
            <a:pPr marL="285750" lvl="0" indent="-285750">
              <a:buFont typeface="Arial" panose="020B0604020202020204" pitchFamily="34" charset="0"/>
              <a:buChar char="•"/>
            </a:pPr>
            <a:r>
              <a:rPr lang="en-US" sz="1400" u="sng" dirty="0">
                <a:latin typeface="Futura Lt BT" panose="020B0402020204020303" pitchFamily="34" charset="0"/>
              </a:rPr>
              <a:t>Uses strategic guidelines for decision making to avoid time wasted on unproductive arguments.</a:t>
            </a:r>
          </a:p>
          <a:p>
            <a:pPr marL="285750" lvl="0" indent="-285750">
              <a:buFont typeface="Arial" panose="020B0604020202020204" pitchFamily="34" charset="0"/>
              <a:buChar char="•"/>
            </a:pPr>
            <a:r>
              <a:rPr lang="en-US" sz="1400" u="none" dirty="0">
                <a:latin typeface="Futura Lt BT" panose="020B0402020204020303" pitchFamily="34" charset="0"/>
              </a:rPr>
              <a:t>Ensures that the school’s identity (vision, mission, goals, objectives, strategies) actually drives decisions and informs the culture of the school.</a:t>
            </a:r>
          </a:p>
          <a:p>
            <a:endParaRPr lang="en-US" dirty="0"/>
          </a:p>
        </p:txBody>
      </p:sp>
    </p:spTree>
    <p:extLst>
      <p:ext uri="{BB962C8B-B14F-4D97-AF65-F5344CB8AC3E}">
        <p14:creationId xmlns:p14="http://schemas.microsoft.com/office/powerpoint/2010/main" val="2261001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0D8-B076-8A3D-3526-99038FBD1DD7}"/>
              </a:ext>
            </a:extLst>
          </p:cNvPr>
          <p:cNvSpPr>
            <a:spLocks noGrp="1"/>
          </p:cNvSpPr>
          <p:nvPr>
            <p:ph type="title"/>
          </p:nvPr>
        </p:nvSpPr>
        <p:spPr>
          <a:xfrm>
            <a:off x="461913" y="395925"/>
            <a:ext cx="9964131" cy="1630837"/>
          </a:xfrm>
        </p:spPr>
        <p:txBody>
          <a:bodyPr/>
          <a:lstStyle/>
          <a:p>
            <a:r>
              <a:rPr lang="en-US" dirty="0">
                <a:latin typeface="Futura Lt BT" panose="020B0402020204020303" pitchFamily="34" charset="0"/>
              </a:rPr>
              <a:t>Reviewing and Monitoring for School Improvement </a:t>
            </a:r>
            <a:br>
              <a:rPr lang="en-US" dirty="0">
                <a:latin typeface="Futura Lt BT" panose="020B0402020204020303" pitchFamily="34" charset="0"/>
              </a:rPr>
            </a:br>
            <a:r>
              <a:rPr lang="en-US" dirty="0">
                <a:latin typeface="Futura Lt BT" panose="020B0402020204020303" pitchFamily="34" charset="0"/>
              </a:rPr>
              <a:t>Domain 1.2</a:t>
            </a:r>
          </a:p>
        </p:txBody>
      </p:sp>
      <p:sp>
        <p:nvSpPr>
          <p:cNvPr id="3" name="Content Placeholder 2">
            <a:extLst>
              <a:ext uri="{FF2B5EF4-FFF2-40B4-BE49-F238E27FC236}">
                <a16:creationId xmlns:a16="http://schemas.microsoft.com/office/drawing/2014/main" id="{124A2C41-6D46-81E2-BE4C-49B512D46EC7}"/>
              </a:ext>
            </a:extLst>
          </p:cNvPr>
          <p:cNvSpPr>
            <a:spLocks noGrp="1"/>
          </p:cNvSpPr>
          <p:nvPr>
            <p:ph idx="1"/>
          </p:nvPr>
        </p:nvSpPr>
        <p:spPr>
          <a:xfrm>
            <a:off x="622170" y="2603500"/>
            <a:ext cx="10821970" cy="3416300"/>
          </a:xfrm>
        </p:spPr>
        <p:txBody>
          <a:bodyPr>
            <a:normAutofit/>
          </a:bodyPr>
          <a:lstStyle/>
          <a:p>
            <a:pPr marL="0" indent="0">
              <a:buNone/>
            </a:pPr>
            <a:r>
              <a:rPr lang="en-US" sz="3600" dirty="0">
                <a:latin typeface="Futura Lt BT" panose="020B0402020204020303" pitchFamily="34" charset="0"/>
              </a:rPr>
              <a:t>“Leadership is about vision. But Leadership is equally about creating a climate where the truth is heard and the brutal facts confronted.”</a:t>
            </a:r>
          </a:p>
          <a:p>
            <a:pPr marL="0" indent="0">
              <a:buNone/>
            </a:pPr>
            <a:endParaRPr lang="en-US" sz="3600" dirty="0">
              <a:latin typeface="Futura Lt BT" panose="020B0402020204020303" pitchFamily="34" charset="0"/>
            </a:endParaRPr>
          </a:p>
          <a:p>
            <a:pPr marL="0" indent="0">
              <a:buNone/>
            </a:pPr>
            <a:r>
              <a:rPr lang="en-US" sz="3600" dirty="0">
                <a:latin typeface="Futura Lt BT" panose="020B0402020204020303" pitchFamily="34" charset="0"/>
              </a:rPr>
              <a:t>~Jim Collins in </a:t>
            </a:r>
            <a:r>
              <a:rPr lang="en-US" sz="3600" i="1" dirty="0">
                <a:latin typeface="Futura Lt BT" panose="020B0402020204020303" pitchFamily="34" charset="0"/>
              </a:rPr>
              <a:t>Good to Great</a:t>
            </a:r>
            <a:endParaRPr lang="en-US" sz="3600" dirty="0">
              <a:latin typeface="Futura Lt BT" panose="020B0402020204020303" pitchFamily="34" charset="0"/>
            </a:endParaRPr>
          </a:p>
        </p:txBody>
      </p:sp>
    </p:spTree>
    <p:extLst>
      <p:ext uri="{BB962C8B-B14F-4D97-AF65-F5344CB8AC3E}">
        <p14:creationId xmlns:p14="http://schemas.microsoft.com/office/powerpoint/2010/main" val="3690304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CC200-9797-1C6C-8746-DB92F78BDA2F}"/>
              </a:ext>
            </a:extLst>
          </p:cNvPr>
          <p:cNvSpPr>
            <a:spLocks noGrp="1"/>
          </p:cNvSpPr>
          <p:nvPr>
            <p:ph type="title"/>
          </p:nvPr>
        </p:nvSpPr>
        <p:spPr>
          <a:xfrm>
            <a:off x="480768" y="461914"/>
            <a:ext cx="9926424" cy="1404594"/>
          </a:xfrm>
        </p:spPr>
        <p:txBody>
          <a:bodyPr/>
          <a:lstStyle/>
          <a:p>
            <a:r>
              <a:rPr lang="en-US" dirty="0">
                <a:latin typeface="Futura Lt BT" panose="020B0402020204020303" pitchFamily="34" charset="0"/>
              </a:rPr>
              <a:t>Reviewing and Monitoring for School Improvement Resources, Strategies, Protocols, and Procedures</a:t>
            </a:r>
          </a:p>
        </p:txBody>
      </p:sp>
      <p:sp>
        <p:nvSpPr>
          <p:cNvPr id="3" name="Content Placeholder 2">
            <a:extLst>
              <a:ext uri="{FF2B5EF4-FFF2-40B4-BE49-F238E27FC236}">
                <a16:creationId xmlns:a16="http://schemas.microsoft.com/office/drawing/2014/main" id="{723FF631-BDDA-EE85-9098-59DF0E47F178}"/>
              </a:ext>
            </a:extLst>
          </p:cNvPr>
          <p:cNvSpPr>
            <a:spLocks noGrp="1"/>
          </p:cNvSpPr>
          <p:nvPr>
            <p:ph idx="1"/>
          </p:nvPr>
        </p:nvSpPr>
        <p:spPr>
          <a:xfrm>
            <a:off x="480768" y="2271860"/>
            <a:ext cx="11246176" cy="4477732"/>
          </a:xfrm>
        </p:spPr>
        <p:txBody>
          <a:bodyPr>
            <a:normAutofit fontScale="55000" lnSpcReduction="20000"/>
          </a:bodyPr>
          <a:lstStyle/>
          <a:p>
            <a:pPr marL="0" indent="0">
              <a:buNone/>
            </a:pPr>
            <a:r>
              <a:rPr lang="en-US" sz="2900" dirty="0">
                <a:solidFill>
                  <a:schemeClr val="tx2"/>
                </a:solidFill>
                <a:latin typeface="Futura Lt BT" panose="020B0402020204020303" pitchFamily="34" charset="0"/>
              </a:rPr>
              <a:t>DuFour, R., DuFour, R., </a:t>
            </a:r>
            <a:r>
              <a:rPr lang="en-US" sz="2900" dirty="0" err="1">
                <a:solidFill>
                  <a:schemeClr val="tx2"/>
                </a:solidFill>
                <a:latin typeface="Futura Lt BT" panose="020B0402020204020303" pitchFamily="34" charset="0"/>
              </a:rPr>
              <a:t>Eaker</a:t>
            </a:r>
            <a:r>
              <a:rPr lang="en-US" sz="2900" dirty="0">
                <a:solidFill>
                  <a:schemeClr val="tx2"/>
                </a:solidFill>
                <a:latin typeface="Futura Lt BT" panose="020B0402020204020303" pitchFamily="34" charset="0"/>
              </a:rPr>
              <a:t>, R., &amp; Many, T. (2006). </a:t>
            </a:r>
            <a:r>
              <a:rPr lang="en-US" sz="2900" i="1" dirty="0">
                <a:solidFill>
                  <a:schemeClr val="tx2"/>
                </a:solidFill>
                <a:latin typeface="Futura Lt BT" panose="020B0402020204020303" pitchFamily="34" charset="0"/>
              </a:rPr>
              <a:t>Learning by doing: A handbook for professional learning communities at work (pp.19-57 ). </a:t>
            </a:r>
            <a:r>
              <a:rPr lang="en-US" sz="2900" dirty="0">
                <a:solidFill>
                  <a:schemeClr val="tx2"/>
                </a:solidFill>
                <a:latin typeface="Futura Lt BT" panose="020B0402020204020303" pitchFamily="34" charset="0"/>
              </a:rPr>
              <a:t>Bloomington, IN: Solution Tree Press. </a:t>
            </a:r>
          </a:p>
          <a:p>
            <a:pPr marL="0" indent="0">
              <a:buNone/>
            </a:pPr>
            <a:endParaRPr lang="en-US" sz="2900" dirty="0">
              <a:solidFill>
                <a:schemeClr val="tx2"/>
              </a:solidFill>
              <a:latin typeface="Futura Lt BT" panose="020B0402020204020303" pitchFamily="34" charset="0"/>
            </a:endParaRPr>
          </a:p>
          <a:p>
            <a:pPr marL="0" indent="0">
              <a:buNone/>
            </a:pPr>
            <a:r>
              <a:rPr lang="en-US" sz="2900" dirty="0">
                <a:solidFill>
                  <a:schemeClr val="tx2"/>
                </a:solidFill>
                <a:latin typeface="Futura Lt BT" panose="020B0402020204020303" pitchFamily="34" charset="0"/>
              </a:rPr>
              <a:t>Graham, P., &amp; </a:t>
            </a:r>
            <a:r>
              <a:rPr lang="en-US" sz="2900" dirty="0" err="1">
                <a:solidFill>
                  <a:schemeClr val="tx2"/>
                </a:solidFill>
                <a:latin typeface="Futura Lt BT" panose="020B0402020204020303" pitchFamily="34" charset="0"/>
              </a:rPr>
              <a:t>Ferriter</a:t>
            </a:r>
            <a:r>
              <a:rPr lang="en-US" sz="2900" dirty="0">
                <a:solidFill>
                  <a:schemeClr val="tx2"/>
                </a:solidFill>
                <a:latin typeface="Futura Lt BT" panose="020B0402020204020303" pitchFamily="34" charset="0"/>
              </a:rPr>
              <a:t>, W. (2010). </a:t>
            </a:r>
            <a:r>
              <a:rPr lang="en-US" sz="2900" i="1" dirty="0">
                <a:solidFill>
                  <a:schemeClr val="tx2"/>
                </a:solidFill>
                <a:latin typeface="Futura Lt BT" panose="020B0402020204020303" pitchFamily="34" charset="0"/>
              </a:rPr>
              <a:t>Building a Professional Learning Community at Work, A Guide to the First Year.  </a:t>
            </a:r>
            <a:r>
              <a:rPr lang="en-US" sz="2900" dirty="0">
                <a:solidFill>
                  <a:schemeClr val="tx2"/>
                </a:solidFill>
                <a:latin typeface="Futura Lt BT" panose="020B0402020204020303" pitchFamily="34" charset="0"/>
              </a:rPr>
              <a:t>Bloomington, IN: Solution Tree Press.</a:t>
            </a:r>
          </a:p>
          <a:p>
            <a:pPr marL="0" indent="0">
              <a:buNone/>
            </a:pPr>
            <a:endParaRPr lang="en-US" sz="2900" dirty="0">
              <a:solidFill>
                <a:schemeClr val="tx2"/>
              </a:solidFill>
              <a:latin typeface="Futura Lt BT" panose="020B0402020204020303" pitchFamily="34" charset="0"/>
            </a:endParaRPr>
          </a:p>
          <a:p>
            <a:pPr marL="0" indent="0">
              <a:buNone/>
            </a:pPr>
            <a:r>
              <a:rPr lang="en-US" sz="2900" dirty="0" err="1">
                <a:solidFill>
                  <a:schemeClr val="tx2"/>
                </a:solidFill>
                <a:latin typeface="Futura Lt BT" panose="020B0402020204020303" pitchFamily="34" charset="0"/>
              </a:rPr>
              <a:t>Guskey</a:t>
            </a:r>
            <a:r>
              <a:rPr lang="en-US" sz="2900" dirty="0">
                <a:solidFill>
                  <a:schemeClr val="tx2"/>
                </a:solidFill>
                <a:latin typeface="Futura Lt BT" panose="020B0402020204020303" pitchFamily="34" charset="0"/>
              </a:rPr>
              <a:t>, Thomas. (2009). </a:t>
            </a:r>
            <a:r>
              <a:rPr lang="en-US" sz="2900" i="1" dirty="0">
                <a:solidFill>
                  <a:schemeClr val="tx2"/>
                </a:solidFill>
                <a:latin typeface="Futura Lt BT" panose="020B0402020204020303" pitchFamily="34" charset="0"/>
              </a:rPr>
              <a:t>The Principal as Assessment Leader.</a:t>
            </a:r>
          </a:p>
          <a:p>
            <a:pPr marL="0" indent="0">
              <a:buNone/>
            </a:pPr>
            <a:endParaRPr lang="en-US" sz="2900" i="1" dirty="0">
              <a:solidFill>
                <a:schemeClr val="tx2"/>
              </a:solidFill>
              <a:latin typeface="Futura Lt BT" panose="020B0402020204020303" pitchFamily="34" charset="0"/>
            </a:endParaRPr>
          </a:p>
          <a:p>
            <a:pPr marL="0" indent="0">
              <a:buNone/>
            </a:pPr>
            <a:r>
              <a:rPr lang="en-US" sz="2900" dirty="0">
                <a:solidFill>
                  <a:schemeClr val="tx2"/>
                </a:solidFill>
                <a:latin typeface="Futura Lt BT" panose="020B0402020204020303" pitchFamily="34" charset="0"/>
              </a:rPr>
              <a:t>Peery, Angela. (2011). </a:t>
            </a:r>
            <a:r>
              <a:rPr lang="en-US" sz="2900" i="1" dirty="0">
                <a:solidFill>
                  <a:schemeClr val="tx2"/>
                </a:solidFill>
                <a:latin typeface="Futura Lt BT" panose="020B0402020204020303" pitchFamily="34" charset="0"/>
              </a:rPr>
              <a:t>The Data Teams Experience, A Guide for Effective Meetings (pp. 1-8, 53-59). </a:t>
            </a:r>
            <a:r>
              <a:rPr lang="en-US" sz="2900" dirty="0">
                <a:solidFill>
                  <a:schemeClr val="tx2"/>
                </a:solidFill>
                <a:latin typeface="Futura Lt BT" panose="020B0402020204020303" pitchFamily="34" charset="0"/>
              </a:rPr>
              <a:t>Englewood, Colorado: The Leadership and Learning Center. </a:t>
            </a:r>
          </a:p>
          <a:p>
            <a:pPr marL="0" indent="0">
              <a:buNone/>
            </a:pPr>
            <a:endParaRPr lang="en-US" sz="2900" dirty="0">
              <a:solidFill>
                <a:schemeClr val="tx2"/>
              </a:solidFill>
              <a:latin typeface="Futura Lt BT" panose="020B0402020204020303" pitchFamily="34" charset="0"/>
            </a:endParaRPr>
          </a:p>
          <a:p>
            <a:pPr marL="0" indent="0">
              <a:buNone/>
            </a:pPr>
            <a:r>
              <a:rPr lang="en-US" sz="2900" dirty="0" err="1">
                <a:latin typeface="Futura Lt BT" panose="020B0402020204020303" pitchFamily="34" charset="0"/>
              </a:rPr>
              <a:t>Schmoker</a:t>
            </a:r>
            <a:r>
              <a:rPr lang="en-US" sz="2900" dirty="0">
                <a:latin typeface="Futura Lt BT" panose="020B0402020204020303" pitchFamily="34" charset="0"/>
              </a:rPr>
              <a:t>, Mike. (2001). </a:t>
            </a:r>
            <a:r>
              <a:rPr lang="en-US" sz="2900" i="1" dirty="0">
                <a:latin typeface="Futura Lt BT" panose="020B0402020204020303" pitchFamily="34" charset="0"/>
              </a:rPr>
              <a:t>The Results </a:t>
            </a:r>
            <a:r>
              <a:rPr lang="en-US" sz="2900" i="1" dirty="0" err="1">
                <a:latin typeface="Futura Lt BT" panose="020B0402020204020303" pitchFamily="34" charset="0"/>
              </a:rPr>
              <a:t>Fieldbook</a:t>
            </a:r>
            <a:r>
              <a:rPr lang="en-US" sz="2900" i="1" dirty="0">
                <a:latin typeface="Futura Lt BT" panose="020B0402020204020303" pitchFamily="34" charset="0"/>
              </a:rPr>
              <a:t>, Practical Strategies from Dramatically Improved Schools. </a:t>
            </a:r>
            <a:r>
              <a:rPr lang="en-US" sz="2900" dirty="0">
                <a:latin typeface="Futura Lt BT" panose="020B0402020204020303" pitchFamily="34" charset="0"/>
              </a:rPr>
              <a:t>(pp. 30-43). Alexandria, VA: Association for Supervision and Curriculum Development.</a:t>
            </a:r>
          </a:p>
          <a:p>
            <a:pPr marL="0" indent="0">
              <a:buNone/>
            </a:pPr>
            <a:endParaRPr lang="en-US" sz="2900" dirty="0">
              <a:latin typeface="Futura Lt BT" panose="020B0402020204020303" pitchFamily="34" charset="0"/>
            </a:endParaRPr>
          </a:p>
          <a:p>
            <a:pPr marL="0" indent="0">
              <a:buNone/>
            </a:pPr>
            <a:r>
              <a:rPr lang="en-US" sz="2900" dirty="0" err="1">
                <a:latin typeface="Futura Lt BT" panose="020B0402020204020303" pitchFamily="34" charset="0"/>
              </a:rPr>
              <a:t>Schmoker</a:t>
            </a:r>
            <a:r>
              <a:rPr lang="en-US" sz="2900" dirty="0">
                <a:latin typeface="Futura Lt BT" panose="020B0402020204020303" pitchFamily="34" charset="0"/>
              </a:rPr>
              <a:t>, Mike. (2006). </a:t>
            </a:r>
            <a:r>
              <a:rPr lang="en-US" sz="2900" i="1" dirty="0">
                <a:latin typeface="Futura Lt BT" panose="020B0402020204020303" pitchFamily="34" charset="0"/>
              </a:rPr>
              <a:t>Results Now. </a:t>
            </a:r>
            <a:r>
              <a:rPr lang="en-US" sz="2900" dirty="0">
                <a:latin typeface="Futura Lt BT" panose="020B0402020204020303" pitchFamily="34" charset="0"/>
              </a:rPr>
              <a:t>(pp. 103-124). Alexandria, VA: Association for Supervision and Curriculum Development.</a:t>
            </a:r>
          </a:p>
          <a:p>
            <a:pPr marL="0" indent="0">
              <a:buNone/>
            </a:pPr>
            <a:endParaRPr lang="en-US" dirty="0"/>
          </a:p>
        </p:txBody>
      </p:sp>
    </p:spTree>
    <p:extLst>
      <p:ext uri="{BB962C8B-B14F-4D97-AF65-F5344CB8AC3E}">
        <p14:creationId xmlns:p14="http://schemas.microsoft.com/office/powerpoint/2010/main" val="35160213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9260d0cd-db01-4cbd-9425-961b5769df06&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2.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a1dfc32a-93f8-409e-88f7-da27a78d56d1&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ags/tag3.xml><?xml version="1.0" encoding="utf-8"?>
<p:tagLst xmlns:a="http://schemas.openxmlformats.org/drawingml/2006/main" xmlns:r="http://schemas.openxmlformats.org/officeDocument/2006/relationships" xmlns:p="http://schemas.openxmlformats.org/presentationml/2006/main">
  <p:tag name="_|QOMOQUESTION" val="&lt;?xml version=&quot;1.0&quot;?&gt;&#10;&lt;Question xmlns:xsd=&quot;http://www.w3.org/2001/XMLSchema&quot; xmlns:xsi=&quot;http://www.w3.org/2001/XMLSchema-instance&quot;&gt;&#10;  &lt;Timer&gt;30&lt;/Timer&gt;&#10;  &lt;Answer /&gt;&#10;  &lt;Point&gt;10&lt;/Point&gt;&#10;  &lt;ID&gt;b9ed2647-d5be-4697-88de-5c0786b6619f&lt;/ID&gt;&#10;  &lt;No&gt;0&lt;/No&gt;&#10;  &lt;Options&gt;&#10;    &lt;Option&gt;&#10;      &lt;IsCorrect&gt;false&lt;/IsCorrect&gt;&#10;      &lt;ID&gt;1&lt;/ID&gt;&#10;      &lt;Text /&gt;&#10;      &lt;Point&gt;1&lt;/Point&gt;&#10;    &lt;/Option&gt;&#10;    &lt;Option&gt;&#10;      &lt;IsCorrect&gt;false&lt;/IsCorrect&gt;&#10;      &lt;ID&gt;2&lt;/ID&gt;&#10;      &lt;Text /&gt;&#10;      &lt;Point&gt;2&lt;/Point&gt;&#10;    &lt;/Option&gt;&#10;  &lt;/Options&gt;&#10;  &lt;Text /&gt;&#10;  &lt;Type&gt;2&lt;/Type&gt;&#10;  &lt;Mode&gt;0&lt;/Mode&gt;&#10;  &lt;FOption&gt;0&lt;/FOption&gt;&#10;&lt;/Question&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09794CFAA299147B2E1944CDB1E891E" ma:contentTypeVersion="14" ma:contentTypeDescription="Create a new document." ma:contentTypeScope="" ma:versionID="b5918f26653a74d17a12134b644d4de7">
  <xsd:schema xmlns:xsd="http://www.w3.org/2001/XMLSchema" xmlns:xs="http://www.w3.org/2001/XMLSchema" xmlns:p="http://schemas.microsoft.com/office/2006/metadata/properties" xmlns:ns2="43f58a11-f7c6-4403-a5cb-a614c2a87166" xmlns:ns3="853c9343-3086-4295-8dfc-e14ff63cbec1" targetNamespace="http://schemas.microsoft.com/office/2006/metadata/properties" ma:root="true" ma:fieldsID="6afa4bef324131a1064abc90c3d80e45" ns2:_="" ns3:_="">
    <xsd:import namespace="43f58a11-f7c6-4403-a5cb-a614c2a87166"/>
    <xsd:import namespace="853c9343-3086-4295-8dfc-e14ff63cbec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f58a11-f7c6-4403-a5cb-a614c2a871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53c9343-3086-4295-8dfc-e14ff63cbec1"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ddb54592-6790-4803-8b53-5bb808c8d57b}" ma:internalName="TaxCatchAll" ma:showField="CatchAllData" ma:web="853c9343-3086-4295-8dfc-e14ff63cbec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53c9343-3086-4295-8dfc-e14ff63cbec1" xsi:nil="true"/>
    <lcf76f155ced4ddcb4097134ff3c332f xmlns="43f58a11-f7c6-4403-a5cb-a614c2a87166">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757B7EF-596C-4293-B947-92A754C4D0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f58a11-f7c6-4403-a5cb-a614c2a87166"/>
    <ds:schemaRef ds:uri="853c9343-3086-4295-8dfc-e14ff63cbe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96AADEC-587F-452D-B057-1EBDA126D614}">
  <ds:schemaRefs>
    <ds:schemaRef ds:uri="http://schemas.microsoft.com/office/2006/documentManagement/types"/>
    <ds:schemaRef ds:uri="http://www.w3.org/XML/1998/namespace"/>
    <ds:schemaRef ds:uri="853c9343-3086-4295-8dfc-e14ff63cbec1"/>
    <ds:schemaRef ds:uri="http://schemas.microsoft.com/office/2006/metadata/properties"/>
    <ds:schemaRef ds:uri="43f58a11-f7c6-4403-a5cb-a614c2a87166"/>
    <ds:schemaRef ds:uri="http://purl.org/dc/elements/1.1/"/>
    <ds:schemaRef ds:uri="http://schemas.openxmlformats.org/package/2006/metadata/core-properties"/>
    <ds:schemaRef ds:uri="http://purl.org/dc/dcmitype/"/>
    <ds:schemaRef ds:uri="http://schemas.microsoft.com/office/infopath/2007/PartnerControls"/>
    <ds:schemaRef ds:uri="http://purl.org/dc/terms/"/>
  </ds:schemaRefs>
</ds:datastoreItem>
</file>

<file path=customXml/itemProps3.xml><?xml version="1.0" encoding="utf-8"?>
<ds:datastoreItem xmlns:ds="http://schemas.openxmlformats.org/officeDocument/2006/customXml" ds:itemID="{CC5FEF16-212B-4E7D-9F25-683807D95A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TM02900722[[fn=Ion Boardroom]]</Template>
  <TotalTime>119</TotalTime>
  <Words>3048</Words>
  <Application>Microsoft Office PowerPoint</Application>
  <PresentationFormat>Widescreen</PresentationFormat>
  <Paragraphs>167</Paragraphs>
  <Slides>19</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Century Gothic</vt:lpstr>
      <vt:lpstr>Futura Lt BT</vt:lpstr>
      <vt:lpstr>Wingdings 3</vt:lpstr>
      <vt:lpstr>Ion Boardroom</vt:lpstr>
      <vt:lpstr>Document</vt:lpstr>
      <vt:lpstr>South Dakota Principal Effectiveness Model</vt:lpstr>
      <vt:lpstr>Vision and Goals Domain 1</vt:lpstr>
      <vt:lpstr>Shared Vision for School and Student Success 1.1</vt:lpstr>
      <vt:lpstr>PowerPoint Presentation</vt:lpstr>
      <vt:lpstr>Shared Vision for School and Student Success Considerations</vt:lpstr>
      <vt:lpstr>Shared Vision for School and Student Success Considerations</vt:lpstr>
      <vt:lpstr>Shared Vision for School and Student Success</vt:lpstr>
      <vt:lpstr>Reviewing and Monitoring for School Improvement  Domain 1.2</vt:lpstr>
      <vt:lpstr>Reviewing and Monitoring for School Improvement Resources, Strategies, Protocols, and Procedures</vt:lpstr>
      <vt:lpstr>Reviewing and Monitoring for School Improvement Considerations </vt:lpstr>
      <vt:lpstr>Reviewing and Monitoring for School Improvement Considerations </vt:lpstr>
      <vt:lpstr>Reviewing and Monitoring for School Improvement</vt:lpstr>
      <vt:lpstr>Domain 1 Sample Artifact List</vt:lpstr>
      <vt:lpstr>Domain 1 Sample Artifact List</vt:lpstr>
      <vt:lpstr>PE to TE Crosswalk</vt:lpstr>
      <vt:lpstr>PowerPoint Presentation</vt:lpstr>
      <vt:lpstr>Principal Effectiveness Comparison to Turnaround Principles</vt:lpstr>
      <vt:lpstr>Principal Effectiveness Tools</vt:lpstr>
      <vt:lpstr>Other 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Odean-Carlin, Kodi</dc:creator>
  <cp:lastModifiedBy>Reichenbach, Hope</cp:lastModifiedBy>
  <cp:revision>45</cp:revision>
  <dcterms:created xsi:type="dcterms:W3CDTF">2021-06-09T21:29:36Z</dcterms:created>
  <dcterms:modified xsi:type="dcterms:W3CDTF">2025-02-26T16:33:54Z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0x010100D09794CFAA299147B2E1944CDB1E891E</vt:lpwstr>
  </property>
  <property fmtid="{D5CDD505-2E9C-101B-9397-08002B2CF9AE}" pid="3" name="MediaServiceImageTags">
    <vt:lpwstr/>
  </property>
</Properties>
</file>