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258" r:id="rId5"/>
    <p:sldId id="259" r:id="rId6"/>
    <p:sldId id="261" r:id="rId7"/>
    <p:sldId id="262" r:id="rId8"/>
    <p:sldId id="266" r:id="rId9"/>
    <p:sldId id="265" r:id="rId10"/>
    <p:sldId id="263" r:id="rId11"/>
    <p:sldId id="276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300"/>
    <a:srgbClr val="512A44"/>
    <a:srgbClr val="30000D"/>
    <a:srgbClr val="172A7B"/>
    <a:srgbClr val="6D0000"/>
    <a:srgbClr val="3E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7853C-536D-4A76-A0AE-DD22124D55A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14" autoAdjust="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2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EDD3B8-5E68-48E9-AAB1-5DE570C28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97E35-4312-4077-83D3-69953080BC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36F02-AF67-416B-AB85-08CFF698F86D}" type="datetimeFigureOut">
              <a:rPr lang="en-US" smtClean="0"/>
              <a:t>08/27/2024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53C52-2B92-4B9E-86F4-DB78684BE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0EA4-BAD2-4335-9446-CA4CCFEC1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5BC62-3B36-43F8-8B69-D6E5E743DA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1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7E8F0-931C-4E43-98D1-A3CD0E0034DC}" type="datetimeFigureOut">
              <a:rPr lang="en-US" smtClean="0"/>
              <a:t>08/27/2024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EB063-7F11-4E3B-BA52-07405B1C2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3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6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ltGray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691502"/>
            <a:ext cx="10572000" cy="434974"/>
          </a:xfrm>
        </p:spPr>
        <p:txBody>
          <a:bodyPr anchor="t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South Dakota Department of Education">
            <a:extLst>
              <a:ext uri="{FF2B5EF4-FFF2-40B4-BE49-F238E27FC236}">
                <a16:creationId xmlns:a16="http://schemas.microsoft.com/office/drawing/2014/main" id="{2AC2A37F-EE00-5423-72B0-0D3C3E721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787" y="218700"/>
            <a:ext cx="3342968" cy="7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ltGray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06669"/>
            <a:ext cx="10561418" cy="3813527"/>
          </a:xfrm>
        </p:spPr>
        <p:txBody>
          <a:bodyPr anchor="ctr" anchorCtr="0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593516"/>
            <a:ext cx="10561418" cy="43395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South Dakota Department of Education">
            <a:extLst>
              <a:ext uri="{FF2B5EF4-FFF2-40B4-BE49-F238E27FC236}">
                <a16:creationId xmlns:a16="http://schemas.microsoft.com/office/drawing/2014/main" id="{9553A1B1-A0B8-741E-09CC-431E969C8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787" y="218700"/>
            <a:ext cx="3342968" cy="7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South Dakota Department of Education">
            <a:extLst>
              <a:ext uri="{FF2B5EF4-FFF2-40B4-BE49-F238E27FC236}">
                <a16:creationId xmlns:a16="http://schemas.microsoft.com/office/drawing/2014/main" id="{67D65BB9-60DD-2191-2E65-5460A1C4B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237" y="619371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3" name="Picture 2" descr="South Dakota Department of Education">
            <a:extLst>
              <a:ext uri="{FF2B5EF4-FFF2-40B4-BE49-F238E27FC236}">
                <a16:creationId xmlns:a16="http://schemas.microsoft.com/office/drawing/2014/main" id="{40796F76-69DF-8376-791A-D80DDC23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237" y="619371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 Dakota Department of Education">
            <a:extLst>
              <a:ext uri="{FF2B5EF4-FFF2-40B4-BE49-F238E27FC236}">
                <a16:creationId xmlns:a16="http://schemas.microsoft.com/office/drawing/2014/main" id="{A013C35F-3881-291C-9F99-2EE7B4498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237" y="619371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6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ltGray">
          <a:xfrm>
            <a:off x="7669651" y="0"/>
            <a:ext cx="4522349" cy="5861051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3754460" cy="5134798"/>
          </a:xfrm>
        </p:spPr>
        <p:txBody>
          <a:bodyPr vert="horz" anchor="ctr" anchorCtr="1"/>
          <a:lstStyle>
            <a:lvl1pPr algn="l">
              <a:defRPr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10001" y="446089"/>
            <a:ext cx="6611540" cy="5414962"/>
          </a:xfrm>
        </p:spPr>
        <p:txBody>
          <a:bodyPr vert="horz" anchor="ctr" anchorCtr="1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4" name="Picture 3" descr="South Dakota Department of Education">
            <a:extLst>
              <a:ext uri="{FF2B5EF4-FFF2-40B4-BE49-F238E27FC236}">
                <a16:creationId xmlns:a16="http://schemas.microsoft.com/office/drawing/2014/main" id="{3C75F50D-E26C-EC74-3502-2785AFC4D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237" y="619371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9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4059F8-A688-4FFE-AA79-3B6D811FA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2287"/>
            <a:ext cx="5181600" cy="3638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outh Dakota Department of Education">
            <a:extLst>
              <a:ext uri="{FF2B5EF4-FFF2-40B4-BE49-F238E27FC236}">
                <a16:creationId xmlns:a16="http://schemas.microsoft.com/office/drawing/2014/main" id="{0827A61E-4034-BC44-A477-1EB7D12B3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237" y="619371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1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ntent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ltGray">
          <a:xfrm>
            <a:off x="0" y="1"/>
            <a:ext cx="12192000" cy="625133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451513"/>
            <a:ext cx="11288972" cy="5149187"/>
          </a:xfrm>
        </p:spPr>
        <p:txBody>
          <a:bodyPr anchor="ctr" anchorCtr="0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South Dakota Department of Education">
            <a:extLst>
              <a:ext uri="{FF2B5EF4-FFF2-40B4-BE49-F238E27FC236}">
                <a16:creationId xmlns:a16="http://schemas.microsoft.com/office/drawing/2014/main" id="{4DB7002E-1556-041C-3ABA-AA8CD94A6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787" y="218700"/>
            <a:ext cx="3342968" cy="7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 flipH="1">
            <a:off x="12699" y="0"/>
            <a:ext cx="6004585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514" y="2222287"/>
            <a:ext cx="5553071" cy="3638763"/>
          </a:xfrm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95D556F-51D2-4EF4-B60F-D319BF23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099" y="375312"/>
            <a:ext cx="5186363" cy="5485737"/>
          </a:xfrm>
        </p:spPr>
        <p:txBody>
          <a:bodyPr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outh Dakota Department of Education">
            <a:extLst>
              <a:ext uri="{FF2B5EF4-FFF2-40B4-BE49-F238E27FC236}">
                <a16:creationId xmlns:a16="http://schemas.microsoft.com/office/drawing/2014/main" id="{33BFB40D-62C6-4B34-2995-8D975B0742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237" y="619371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4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 flipH="1">
            <a:off x="6187414" y="0"/>
            <a:ext cx="6004583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696" y="359551"/>
            <a:ext cx="5114017" cy="113989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1514" y="451513"/>
            <a:ext cx="5553071" cy="5409537"/>
          </a:xfrm>
        </p:spPr>
        <p:txBody>
          <a:bodyPr anchor="t" anchorCtr="0">
            <a:normAutofit/>
          </a:bodyPr>
          <a:lstStyle>
            <a:lvl1pPr>
              <a:defRPr sz="3200" b="1"/>
            </a:lvl1pPr>
            <a:lvl2pPr>
              <a:defRPr sz="3200"/>
            </a:lvl2pPr>
            <a:lvl3pPr>
              <a:defRPr sz="28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4563" y="2222287"/>
            <a:ext cx="5553071" cy="3638764"/>
          </a:xfrm>
          <a:ln>
            <a:gradFill>
              <a:gsLst>
                <a:gs pos="0">
                  <a:schemeClr val="bg2"/>
                </a:gs>
                <a:gs pos="5000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South Dakota Department of Education">
            <a:extLst>
              <a:ext uri="{FF2B5EF4-FFF2-40B4-BE49-F238E27FC236}">
                <a16:creationId xmlns:a16="http://schemas.microsoft.com/office/drawing/2014/main" id="{8EBA2751-8A06-A019-66FD-5473F0EAB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237" y="619371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3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2B99B50-4971-48A5-8202-4CC55C7F97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905"/>
            <a:ext cx="6096000" cy="6857999"/>
          </a:xfrm>
          <a:custGeom>
            <a:avLst/>
            <a:gdLst>
              <a:gd name="connsiteX0" fmla="*/ 404916 w 6526400"/>
              <a:gd name="connsiteY0" fmla="*/ 0 h 6857999"/>
              <a:gd name="connsiteX1" fmla="*/ 1425163 w 6526400"/>
              <a:gd name="connsiteY1" fmla="*/ 0 h 6857999"/>
              <a:gd name="connsiteX2" fmla="*/ 2955534 w 6526400"/>
              <a:gd name="connsiteY2" fmla="*/ 0 h 6857999"/>
              <a:gd name="connsiteX3" fmla="*/ 6526400 w 6526400"/>
              <a:gd name="connsiteY3" fmla="*/ 0 h 6857999"/>
              <a:gd name="connsiteX4" fmla="*/ 6526400 w 6526400"/>
              <a:gd name="connsiteY4" fmla="*/ 6857999 h 6857999"/>
              <a:gd name="connsiteX5" fmla="*/ 404916 w 6526400"/>
              <a:gd name="connsiteY5" fmla="*/ 6857999 h 6857999"/>
              <a:gd name="connsiteX6" fmla="*/ 377830 w 6526400"/>
              <a:gd name="connsiteY6" fmla="*/ 2463800 h 6857999"/>
              <a:gd name="connsiteX7" fmla="*/ 0 w 6526400"/>
              <a:gd name="connsiteY7" fmla="*/ 2203407 h 6857999"/>
              <a:gd name="connsiteX8" fmla="*/ 391373 w 6526400"/>
              <a:gd name="connsiteY8" fmla="*/ 1854200 h 6857999"/>
              <a:gd name="connsiteX9" fmla="*/ 404916 w 65264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6400" h="6857999">
                <a:moveTo>
                  <a:pt x="404916" y="0"/>
                </a:moveTo>
                <a:lnTo>
                  <a:pt x="1425163" y="0"/>
                </a:lnTo>
                <a:lnTo>
                  <a:pt x="2955534" y="0"/>
                </a:lnTo>
                <a:lnTo>
                  <a:pt x="6526400" y="0"/>
                </a:lnTo>
                <a:lnTo>
                  <a:pt x="6526400" y="6857999"/>
                </a:lnTo>
                <a:lnTo>
                  <a:pt x="404916" y="6857999"/>
                </a:lnTo>
                <a:lnTo>
                  <a:pt x="377830" y="2463800"/>
                </a:lnTo>
                <a:lnTo>
                  <a:pt x="0" y="2203407"/>
                </a:lnTo>
                <a:lnTo>
                  <a:pt x="391373" y="1854200"/>
                </a:lnTo>
                <a:cubicBezTo>
                  <a:pt x="395887" y="1282700"/>
                  <a:pt x="400402" y="571500"/>
                  <a:pt x="404916" y="0"/>
                </a:cubicBezTo>
                <a:close/>
              </a:path>
            </a:pathLst>
          </a:cu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96" y="1429413"/>
            <a:ext cx="5334448" cy="1453488"/>
          </a:xfrm>
          <a:effectLst/>
        </p:spPr>
        <p:txBody>
          <a:bodyPr anchor="b">
            <a:normAutofit/>
          </a:bodyPr>
          <a:lstStyle>
            <a:lvl1pPr algn="l">
              <a:defRPr sz="4000" b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B4FB892-38DF-40F9-B034-BC1E61FC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6" y="3175000"/>
            <a:ext cx="5334448" cy="381158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South Dakota Department of Education">
            <a:extLst>
              <a:ext uri="{FF2B5EF4-FFF2-40B4-BE49-F238E27FC236}">
                <a16:creationId xmlns:a16="http://schemas.microsoft.com/office/drawing/2014/main" id="{FF570070-3709-417F-654B-9B365FA4D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396" y="21963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0001" y="2222287"/>
            <a:ext cx="10571998" cy="3638764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3200"/>
            </a:lvl2pPr>
            <a:lvl3pPr>
              <a:defRPr sz="28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South Dakota Department of Education">
            <a:extLst>
              <a:ext uri="{FF2B5EF4-FFF2-40B4-BE49-F238E27FC236}">
                <a16:creationId xmlns:a16="http://schemas.microsoft.com/office/drawing/2014/main" id="{8848838A-7135-D7B3-75DD-0D0D95399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237" y="619371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89884"/>
            <a:ext cx="10561418" cy="1426004"/>
          </a:xfrm>
        </p:spPr>
        <p:txBody>
          <a:bodyPr anchor="ctr" anchorCtr="0">
            <a:normAutofit/>
          </a:bodyPr>
          <a:lstStyle>
            <a:lvl1pPr algn="ctr">
              <a:defRPr sz="4000" b="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1FEB3F-0898-4AE0-B8C4-970BF80A3766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-5291" y="-57584"/>
            <a:ext cx="12192000" cy="4851400"/>
          </a:xfrm>
          <a:custGeom>
            <a:avLst/>
            <a:gdLst>
              <a:gd name="connsiteX0" fmla="*/ 0 w 10561638"/>
              <a:gd name="connsiteY0" fmla="*/ 0 h 3937000"/>
              <a:gd name="connsiteX1" fmla="*/ 1760273 w 10561638"/>
              <a:gd name="connsiteY1" fmla="*/ 0 h 3937000"/>
              <a:gd name="connsiteX2" fmla="*/ 1760273 w 10561638"/>
              <a:gd name="connsiteY2" fmla="*/ 0 h 3937000"/>
              <a:gd name="connsiteX3" fmla="*/ 4400683 w 10561638"/>
              <a:gd name="connsiteY3" fmla="*/ 0 h 3937000"/>
              <a:gd name="connsiteX4" fmla="*/ 10561638 w 10561638"/>
              <a:gd name="connsiteY4" fmla="*/ 0 h 3937000"/>
              <a:gd name="connsiteX5" fmla="*/ 10561638 w 10561638"/>
              <a:gd name="connsiteY5" fmla="*/ 2296583 h 3937000"/>
              <a:gd name="connsiteX6" fmla="*/ 10561638 w 10561638"/>
              <a:gd name="connsiteY6" fmla="*/ 2296583 h 3937000"/>
              <a:gd name="connsiteX7" fmla="*/ 10561638 w 10561638"/>
              <a:gd name="connsiteY7" fmla="*/ 3280833 h 3937000"/>
              <a:gd name="connsiteX8" fmla="*/ 10561638 w 10561638"/>
              <a:gd name="connsiteY8" fmla="*/ 3937000 h 3937000"/>
              <a:gd name="connsiteX9" fmla="*/ 4400683 w 10561638"/>
              <a:gd name="connsiteY9" fmla="*/ 3937000 h 3937000"/>
              <a:gd name="connsiteX10" fmla="*/ 2077263 w 10561638"/>
              <a:gd name="connsiteY10" fmla="*/ 4251330 h 3937000"/>
              <a:gd name="connsiteX11" fmla="*/ 1760273 w 10561638"/>
              <a:gd name="connsiteY11" fmla="*/ 3937000 h 3937000"/>
              <a:gd name="connsiteX12" fmla="*/ 0 w 10561638"/>
              <a:gd name="connsiteY12" fmla="*/ 3937000 h 3937000"/>
              <a:gd name="connsiteX13" fmla="*/ 0 w 10561638"/>
              <a:gd name="connsiteY13" fmla="*/ 3280833 h 3937000"/>
              <a:gd name="connsiteX14" fmla="*/ 0 w 10561638"/>
              <a:gd name="connsiteY14" fmla="*/ 2296583 h 3937000"/>
              <a:gd name="connsiteX15" fmla="*/ 0 w 10561638"/>
              <a:gd name="connsiteY15" fmla="*/ 2296583 h 3937000"/>
              <a:gd name="connsiteX16" fmla="*/ 0 w 10561638"/>
              <a:gd name="connsiteY16" fmla="*/ 0 h 393700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482983 w 10561638"/>
              <a:gd name="connsiteY9" fmla="*/ 39751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878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624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243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1638" h="4251330">
                <a:moveTo>
                  <a:pt x="0" y="0"/>
                </a:moveTo>
                <a:lnTo>
                  <a:pt x="1760273" y="0"/>
                </a:lnTo>
                <a:lnTo>
                  <a:pt x="1760273" y="0"/>
                </a:lnTo>
                <a:lnTo>
                  <a:pt x="4400683" y="0"/>
                </a:lnTo>
                <a:lnTo>
                  <a:pt x="10561638" y="0"/>
                </a:lnTo>
                <a:lnTo>
                  <a:pt x="10561638" y="2296583"/>
                </a:lnTo>
                <a:lnTo>
                  <a:pt x="10561638" y="2296583"/>
                </a:lnTo>
                <a:lnTo>
                  <a:pt x="10561638" y="3280833"/>
                </a:lnTo>
                <a:lnTo>
                  <a:pt x="10561638" y="3937000"/>
                </a:lnTo>
                <a:lnTo>
                  <a:pt x="2343283" y="3924300"/>
                </a:lnTo>
                <a:lnTo>
                  <a:pt x="2077263" y="4251330"/>
                </a:lnTo>
                <a:lnTo>
                  <a:pt x="1760273" y="3937000"/>
                </a:lnTo>
                <a:lnTo>
                  <a:pt x="0" y="3937000"/>
                </a:lnTo>
                <a:lnTo>
                  <a:pt x="0" y="3280833"/>
                </a:lnTo>
                <a:lnTo>
                  <a:pt x="0" y="2296583"/>
                </a:lnTo>
                <a:lnTo>
                  <a:pt x="0" y="2296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outh Dakota Department of Education">
            <a:extLst>
              <a:ext uri="{FF2B5EF4-FFF2-40B4-BE49-F238E27FC236}">
                <a16:creationId xmlns:a16="http://schemas.microsoft.com/office/drawing/2014/main" id="{C3F9E708-2D59-D1CA-0F57-8B267BB659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787" y="218700"/>
            <a:ext cx="3342968" cy="739595"/>
          </a:xfrm>
          <a:prstGeom prst="rect">
            <a:avLst/>
          </a:prstGeom>
        </p:spPr>
      </p:pic>
      <p:pic>
        <p:nvPicPr>
          <p:cNvPr id="6" name="Picture 5" descr="South Dakota Department of Education">
            <a:extLst>
              <a:ext uri="{FF2B5EF4-FFF2-40B4-BE49-F238E27FC236}">
                <a16:creationId xmlns:a16="http://schemas.microsoft.com/office/drawing/2014/main" id="{2D08F1BE-40E9-3BBD-C935-C22EBB1764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1237" y="619371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ctr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South Dakota Department of Education">
            <a:extLst>
              <a:ext uri="{FF2B5EF4-FFF2-40B4-BE49-F238E27FC236}">
                <a16:creationId xmlns:a16="http://schemas.microsoft.com/office/drawing/2014/main" id="{A93E3D4E-F76D-5B79-86AA-1BAA4A90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237" y="6193716"/>
            <a:ext cx="1959894" cy="4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B7F6C47-B260-4BB6-8230-7D14D5CDE026}" type="datetimeFigureOut">
              <a:rPr lang="en-US" noProof="0" smtClean="0"/>
              <a:t>08/27/2024</a:t>
            </a:fld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4942799-31AF-4FF8-9D79-C1A3E01FB20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948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7" r:id="rId3"/>
    <p:sldLayoutId id="2147483688" r:id="rId4"/>
    <p:sldLayoutId id="2147483689" r:id="rId5"/>
    <p:sldLayoutId id="2147483681" r:id="rId6"/>
    <p:sldLayoutId id="2147483690" r:id="rId7"/>
    <p:sldLayoutId id="2147483682" r:id="rId8"/>
    <p:sldLayoutId id="2147483674" r:id="rId9"/>
    <p:sldLayoutId id="2147483675" r:id="rId10"/>
    <p:sldLayoutId id="2147483677" r:id="rId11"/>
    <p:sldLayoutId id="2147483678" r:id="rId12"/>
    <p:sldLayoutId id="2147483679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625842-AC78-6773-31BE-4CCE37512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Personal Learning Plans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64CD269-81B9-1548-C7C2-89EA4F56C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3355891"/>
            <a:ext cx="10572000" cy="434974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FOR ACCREDITATION REVIEW</a:t>
            </a: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D21CC639-9E63-249E-D938-B128D42C141C}"/>
              </a:ext>
            </a:extLst>
          </p:cNvPr>
          <p:cNvSpPr txBox="1">
            <a:spLocks/>
          </p:cNvSpPr>
          <p:nvPr/>
        </p:nvSpPr>
        <p:spPr>
          <a:xfrm>
            <a:off x="2582334" y="5220639"/>
            <a:ext cx="6615585" cy="13462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Kara Schweitzer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SDMyLife and Career Development Specialist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Kara.Schweitzer@state.sd.us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605.280.7501</a:t>
            </a:r>
          </a:p>
        </p:txBody>
      </p:sp>
      <p:pic>
        <p:nvPicPr>
          <p:cNvPr id="11" name="Graphic 10" descr="Employee badge with solid fill">
            <a:extLst>
              <a:ext uri="{FF2B5EF4-FFF2-40B4-BE49-F238E27FC236}">
                <a16:creationId xmlns:a16="http://schemas.microsoft.com/office/drawing/2014/main" id="{E62B9382-4B33-A6A3-DEB8-06DD1E40E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333" y="5220639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C22F-C95F-4E38-2599-8DAC148E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447188"/>
            <a:ext cx="9451598" cy="970450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B61F9-2143-F58F-C73F-92B0DCD79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0222" y="1634854"/>
            <a:ext cx="5486400" cy="1702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6D0000"/>
                </a:solidFill>
              </a:rPr>
              <a:t>What should school districts submit?</a:t>
            </a:r>
          </a:p>
        </p:txBody>
      </p:sp>
      <p:sp>
        <p:nvSpPr>
          <p:cNvPr id="19" name="Google Shape;1195;p63">
            <a:extLst>
              <a:ext uri="{FF2B5EF4-FFF2-40B4-BE49-F238E27FC236}">
                <a16:creationId xmlns:a16="http://schemas.microsoft.com/office/drawing/2014/main" id="{0B6CD94B-3132-F3CB-D892-33A5FBB78555}"/>
              </a:ext>
            </a:extLst>
          </p:cNvPr>
          <p:cNvSpPr/>
          <p:nvPr/>
        </p:nvSpPr>
        <p:spPr>
          <a:xfrm>
            <a:off x="1871780" y="2887708"/>
            <a:ext cx="591900" cy="591900"/>
          </a:xfrm>
          <a:prstGeom prst="ellipse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rgbClr val="512A44"/>
                </a:solidFill>
                <a:sym typeface="Open Sans"/>
              </a:rPr>
              <a:t>3</a:t>
            </a:r>
            <a:endParaRPr sz="2000" b="1" dirty="0">
              <a:solidFill>
                <a:srgbClr val="512A44"/>
              </a:solidFill>
              <a:sym typeface="Open Sans"/>
            </a:endParaRPr>
          </a:p>
        </p:txBody>
      </p:sp>
      <p:sp>
        <p:nvSpPr>
          <p:cNvPr id="20" name="Google Shape;1196;p63">
            <a:extLst>
              <a:ext uri="{FF2B5EF4-FFF2-40B4-BE49-F238E27FC236}">
                <a16:creationId xmlns:a16="http://schemas.microsoft.com/office/drawing/2014/main" id="{CA124B01-B3A4-2DF3-6134-EA57870C7728}"/>
              </a:ext>
            </a:extLst>
          </p:cNvPr>
          <p:cNvSpPr/>
          <p:nvPr/>
        </p:nvSpPr>
        <p:spPr>
          <a:xfrm>
            <a:off x="1871780" y="3588175"/>
            <a:ext cx="591900" cy="591900"/>
          </a:xfrm>
          <a:prstGeom prst="ellipse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rgbClr val="512A44"/>
                </a:solidFill>
                <a:sym typeface="Open Sans"/>
              </a:rPr>
              <a:t>3</a:t>
            </a:r>
            <a:endParaRPr b="1" dirty="0">
              <a:solidFill>
                <a:srgbClr val="512A44"/>
              </a:solidFill>
              <a:sym typeface="Open Sans"/>
            </a:endParaRPr>
          </a:p>
        </p:txBody>
      </p:sp>
      <p:sp>
        <p:nvSpPr>
          <p:cNvPr id="21" name="Google Shape;1197;p63">
            <a:extLst>
              <a:ext uri="{FF2B5EF4-FFF2-40B4-BE49-F238E27FC236}">
                <a16:creationId xmlns:a16="http://schemas.microsoft.com/office/drawing/2014/main" id="{A6F054E9-C216-4994-70C1-1F2706A40A78}"/>
              </a:ext>
            </a:extLst>
          </p:cNvPr>
          <p:cNvSpPr/>
          <p:nvPr/>
        </p:nvSpPr>
        <p:spPr>
          <a:xfrm>
            <a:off x="1871780" y="4334933"/>
            <a:ext cx="591900" cy="591900"/>
          </a:xfrm>
          <a:prstGeom prst="ellipse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chemeClr val="accent1"/>
              </a:buClr>
              <a:buSzPct val="80000"/>
            </a:pPr>
            <a:endParaRPr b="1" dirty="0">
              <a:sym typeface="Open Sans"/>
            </a:endParaRPr>
          </a:p>
        </p:txBody>
      </p:sp>
      <p:sp>
        <p:nvSpPr>
          <p:cNvPr id="25" name="Google Shape;1202;p63">
            <a:extLst>
              <a:ext uri="{FF2B5EF4-FFF2-40B4-BE49-F238E27FC236}">
                <a16:creationId xmlns:a16="http://schemas.microsoft.com/office/drawing/2014/main" id="{1DF380A9-F020-D62C-046D-09AF3C93DB91}"/>
              </a:ext>
            </a:extLst>
          </p:cNvPr>
          <p:cNvSpPr txBox="1">
            <a:spLocks/>
          </p:cNvSpPr>
          <p:nvPr/>
        </p:nvSpPr>
        <p:spPr>
          <a:xfrm>
            <a:off x="2633794" y="2909338"/>
            <a:ext cx="5946583" cy="548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000"/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/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/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5pPr>
            <a:lvl6pPr marL="24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6pPr>
            <a:lvl7pPr marL="28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7pPr>
            <a:lvl8pPr marL="32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8pPr>
            <a:lvl9pPr marL="36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9pPr>
          </a:lstStyle>
          <a:p>
            <a:pPr algn="l"/>
            <a:r>
              <a:rPr lang="en-US" dirty="0"/>
              <a:t>Completed Personal Learning Plans</a:t>
            </a:r>
          </a:p>
        </p:txBody>
      </p:sp>
      <p:sp>
        <p:nvSpPr>
          <p:cNvPr id="26" name="Google Shape;1203;p63">
            <a:extLst>
              <a:ext uri="{FF2B5EF4-FFF2-40B4-BE49-F238E27FC236}">
                <a16:creationId xmlns:a16="http://schemas.microsoft.com/office/drawing/2014/main" id="{DCB1B28E-8F47-D1F9-AF11-DDC665298AF5}"/>
              </a:ext>
            </a:extLst>
          </p:cNvPr>
          <p:cNvSpPr txBox="1">
            <a:spLocks/>
          </p:cNvSpPr>
          <p:nvPr/>
        </p:nvSpPr>
        <p:spPr>
          <a:xfrm>
            <a:off x="2633794" y="3608443"/>
            <a:ext cx="5945605" cy="548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000"/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/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/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5pPr>
            <a:lvl6pPr marL="24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6pPr>
            <a:lvl7pPr marL="28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7pPr>
            <a:lvl8pPr marL="32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8pPr>
            <a:lvl9pPr marL="36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9pPr>
          </a:lstStyle>
          <a:p>
            <a:pPr algn="l"/>
            <a:r>
              <a:rPr lang="en-US" dirty="0"/>
              <a:t>Different Grade Levels</a:t>
            </a:r>
          </a:p>
        </p:txBody>
      </p:sp>
      <p:sp>
        <p:nvSpPr>
          <p:cNvPr id="27" name="Google Shape;1204;p63">
            <a:extLst>
              <a:ext uri="{FF2B5EF4-FFF2-40B4-BE49-F238E27FC236}">
                <a16:creationId xmlns:a16="http://schemas.microsoft.com/office/drawing/2014/main" id="{DDE110A3-F955-93E6-4BDA-08A4FDD7EBC2}"/>
              </a:ext>
            </a:extLst>
          </p:cNvPr>
          <p:cNvSpPr txBox="1">
            <a:spLocks/>
          </p:cNvSpPr>
          <p:nvPr/>
        </p:nvSpPr>
        <p:spPr>
          <a:xfrm>
            <a:off x="2633794" y="4354584"/>
            <a:ext cx="5946582" cy="548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000"/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/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/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5pPr>
            <a:lvl6pPr marL="24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6pPr>
            <a:lvl7pPr marL="28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7pPr>
            <a:lvl8pPr marL="32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8pPr>
            <a:lvl9pPr marL="36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9pPr>
          </a:lstStyle>
          <a:p>
            <a:pPr algn="l"/>
            <a:r>
              <a:rPr lang="en-US" dirty="0"/>
              <a:t>Units of credit</a:t>
            </a:r>
          </a:p>
        </p:txBody>
      </p:sp>
      <p:sp>
        <p:nvSpPr>
          <p:cNvPr id="28" name="Google Shape;1196;p63">
            <a:extLst>
              <a:ext uri="{FF2B5EF4-FFF2-40B4-BE49-F238E27FC236}">
                <a16:creationId xmlns:a16="http://schemas.microsoft.com/office/drawing/2014/main" id="{688CC75B-B2F1-0B81-3AB5-333CF0B15E51}"/>
              </a:ext>
            </a:extLst>
          </p:cNvPr>
          <p:cNvSpPr/>
          <p:nvPr/>
        </p:nvSpPr>
        <p:spPr>
          <a:xfrm>
            <a:off x="1872757" y="5080703"/>
            <a:ext cx="591900" cy="591900"/>
          </a:xfrm>
          <a:prstGeom prst="ellipse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chemeClr val="accent1"/>
              </a:buClr>
              <a:buSzPct val="80000"/>
            </a:pPr>
            <a:endParaRPr dirty="0">
              <a:sym typeface="Open Sans"/>
            </a:endParaRPr>
          </a:p>
        </p:txBody>
      </p:sp>
      <p:sp>
        <p:nvSpPr>
          <p:cNvPr id="29" name="Google Shape;1197;p63">
            <a:extLst>
              <a:ext uri="{FF2B5EF4-FFF2-40B4-BE49-F238E27FC236}">
                <a16:creationId xmlns:a16="http://schemas.microsoft.com/office/drawing/2014/main" id="{A81CF638-7415-9AC1-AFDA-856493808B2B}"/>
              </a:ext>
            </a:extLst>
          </p:cNvPr>
          <p:cNvSpPr/>
          <p:nvPr/>
        </p:nvSpPr>
        <p:spPr>
          <a:xfrm>
            <a:off x="1871780" y="5863178"/>
            <a:ext cx="591900" cy="591900"/>
          </a:xfrm>
          <a:prstGeom prst="ellipse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chemeClr val="accent1"/>
              </a:buClr>
              <a:buSzPct val="80000"/>
            </a:pPr>
            <a:endParaRPr dirty="0">
              <a:sym typeface="Open Sans"/>
            </a:endParaRPr>
          </a:p>
        </p:txBody>
      </p:sp>
      <p:sp>
        <p:nvSpPr>
          <p:cNvPr id="30" name="Google Shape;1203;p63">
            <a:extLst>
              <a:ext uri="{FF2B5EF4-FFF2-40B4-BE49-F238E27FC236}">
                <a16:creationId xmlns:a16="http://schemas.microsoft.com/office/drawing/2014/main" id="{EDF5887C-0F2F-B802-843E-F7D9394C1A2C}"/>
              </a:ext>
            </a:extLst>
          </p:cNvPr>
          <p:cNvSpPr txBox="1">
            <a:spLocks/>
          </p:cNvSpPr>
          <p:nvPr/>
        </p:nvSpPr>
        <p:spPr>
          <a:xfrm>
            <a:off x="2634770" y="5108373"/>
            <a:ext cx="5945606" cy="548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000"/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/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/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5pPr>
            <a:lvl6pPr marL="24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6pPr>
            <a:lvl7pPr marL="28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7pPr>
            <a:lvl8pPr marL="32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8pPr>
            <a:lvl9pPr marL="36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9pPr>
          </a:lstStyle>
          <a:p>
            <a:pPr algn="l"/>
            <a:r>
              <a:rPr lang="en-US" dirty="0"/>
              <a:t>Remove student identification information</a:t>
            </a:r>
          </a:p>
        </p:txBody>
      </p:sp>
      <p:sp>
        <p:nvSpPr>
          <p:cNvPr id="31" name="Google Shape;1204;p63">
            <a:extLst>
              <a:ext uri="{FF2B5EF4-FFF2-40B4-BE49-F238E27FC236}">
                <a16:creationId xmlns:a16="http://schemas.microsoft.com/office/drawing/2014/main" id="{8A69367A-30F7-B259-0B40-0428CCB43D73}"/>
              </a:ext>
            </a:extLst>
          </p:cNvPr>
          <p:cNvSpPr txBox="1">
            <a:spLocks/>
          </p:cNvSpPr>
          <p:nvPr/>
        </p:nvSpPr>
        <p:spPr>
          <a:xfrm>
            <a:off x="2634770" y="5839088"/>
            <a:ext cx="5945605" cy="6400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000"/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/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/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5pPr>
            <a:lvl6pPr marL="24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6pPr>
            <a:lvl7pPr marL="28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7pPr>
            <a:lvl8pPr marL="32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8pPr>
            <a:lvl9pPr marL="36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9pPr>
          </a:lstStyle>
          <a:p>
            <a:pPr algn="l"/>
            <a:r>
              <a:rPr lang="en-US" dirty="0"/>
              <a:t>Upload as PDF with no punctuation or special characters in file names</a:t>
            </a:r>
          </a:p>
        </p:txBody>
      </p:sp>
      <p:grpSp>
        <p:nvGrpSpPr>
          <p:cNvPr id="32" name="Google Shape;10675;p87">
            <a:extLst>
              <a:ext uri="{FF2B5EF4-FFF2-40B4-BE49-F238E27FC236}">
                <a16:creationId xmlns:a16="http://schemas.microsoft.com/office/drawing/2014/main" id="{57D1D23C-CEE2-CA96-289F-FD6B75E0D15F}"/>
              </a:ext>
            </a:extLst>
          </p:cNvPr>
          <p:cNvGrpSpPr/>
          <p:nvPr/>
        </p:nvGrpSpPr>
        <p:grpSpPr>
          <a:xfrm>
            <a:off x="2003176" y="5208044"/>
            <a:ext cx="340080" cy="340063"/>
            <a:chOff x="5053975" y="4399375"/>
            <a:chExt cx="483000" cy="482975"/>
          </a:xfrm>
          <a:solidFill>
            <a:srgbClr val="512A44"/>
          </a:solidFill>
        </p:grpSpPr>
        <p:sp>
          <p:nvSpPr>
            <p:cNvPr id="33" name="Google Shape;10676;p87">
              <a:extLst>
                <a:ext uri="{FF2B5EF4-FFF2-40B4-BE49-F238E27FC236}">
                  <a16:creationId xmlns:a16="http://schemas.microsoft.com/office/drawing/2014/main" id="{0A85FC7A-9FB5-F79D-B580-8B294D3DB6EE}"/>
                </a:ext>
              </a:extLst>
            </p:cNvPr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grpFill/>
            <a:ln w="3175">
              <a:solidFill>
                <a:srgbClr val="512A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" name="Google Shape;10677;p87">
              <a:extLst>
                <a:ext uri="{FF2B5EF4-FFF2-40B4-BE49-F238E27FC236}">
                  <a16:creationId xmlns:a16="http://schemas.microsoft.com/office/drawing/2014/main" id="{5FFD7F66-D034-DD48-8283-F53F285DA6A0}"/>
                </a:ext>
              </a:extLst>
            </p:cNvPr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grpFill/>
            <a:ln w="3175">
              <a:solidFill>
                <a:srgbClr val="512A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10678;p87">
              <a:extLst>
                <a:ext uri="{FF2B5EF4-FFF2-40B4-BE49-F238E27FC236}">
                  <a16:creationId xmlns:a16="http://schemas.microsoft.com/office/drawing/2014/main" id="{522F5B09-E3EC-3284-F7FE-FE38FD5AE528}"/>
                </a:ext>
              </a:extLst>
            </p:cNvPr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grpFill/>
            <a:ln w="3175">
              <a:solidFill>
                <a:srgbClr val="512A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36" name="Google Shape;2368;p81">
            <a:extLst>
              <a:ext uri="{FF2B5EF4-FFF2-40B4-BE49-F238E27FC236}">
                <a16:creationId xmlns:a16="http://schemas.microsoft.com/office/drawing/2014/main" id="{D4F68F8C-96B2-83DE-D26E-3E505159E6C7}"/>
              </a:ext>
            </a:extLst>
          </p:cNvPr>
          <p:cNvSpPr>
            <a:spLocks noChangeAspect="1"/>
          </p:cNvSpPr>
          <p:nvPr/>
        </p:nvSpPr>
        <p:spPr>
          <a:xfrm rot="16200000">
            <a:off x="2023871" y="6049705"/>
            <a:ext cx="300282" cy="208959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 cap="flat" cmpd="sng">
            <a:solidFill>
              <a:srgbClr val="512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203;p63">
            <a:extLst>
              <a:ext uri="{FF2B5EF4-FFF2-40B4-BE49-F238E27FC236}">
                <a16:creationId xmlns:a16="http://schemas.microsoft.com/office/drawing/2014/main" id="{EF63E3D6-4C3A-1AF5-B810-4A69BF714902}"/>
              </a:ext>
            </a:extLst>
          </p:cNvPr>
          <p:cNvSpPr txBox="1">
            <a:spLocks/>
          </p:cNvSpPr>
          <p:nvPr/>
        </p:nvSpPr>
        <p:spPr>
          <a:xfrm>
            <a:off x="1938026" y="4371252"/>
            <a:ext cx="470380" cy="5243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000"/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/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/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/>
            </a:lvl5pPr>
            <a:lvl6pPr marL="24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6pPr>
            <a:lvl7pPr marL="28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7pPr>
            <a:lvl8pPr marL="32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8pPr>
            <a:lvl9pPr marL="3600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9pPr>
          </a:lstStyle>
          <a:p>
            <a:r>
              <a:rPr lang="en-US" b="1" dirty="0">
                <a:solidFill>
                  <a:srgbClr val="512A44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3908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5" grpId="0" build="p"/>
      <p:bldP spid="26" grpId="0" build="p"/>
      <p:bldP spid="27" grpId="0" build="p"/>
      <p:bldP spid="28" grpId="0" animBg="1"/>
      <p:bldP spid="29" grpId="0" animBg="1"/>
      <p:bldP spid="30" grpId="0"/>
      <p:bldP spid="31" grpId="0"/>
      <p:bldP spid="36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2278-8875-9200-C248-2ABA0714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PLP Examples</a:t>
            </a:r>
          </a:p>
        </p:txBody>
      </p:sp>
    </p:spTree>
    <p:extLst>
      <p:ext uri="{BB962C8B-B14F-4D97-AF65-F5344CB8AC3E}">
        <p14:creationId xmlns:p14="http://schemas.microsoft.com/office/powerpoint/2010/main" val="51045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6B982-455D-88B2-7B4E-326CA637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V="1">
            <a:off x="0" y="-571501"/>
            <a:ext cx="12192000" cy="7448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66E62A-AC63-E615-48B3-948D24066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202" y="272292"/>
            <a:ext cx="9140560" cy="5861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91A2BB-889D-9D95-F631-C85E2A55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3" y="5241069"/>
            <a:ext cx="793749" cy="7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cil,paper,stationery,note,white - free image from needpix.com">
            <a:extLst>
              <a:ext uri="{FF2B5EF4-FFF2-40B4-BE49-F238E27FC236}">
                <a16:creationId xmlns:a16="http://schemas.microsoft.com/office/drawing/2014/main" id="{8EFF2E88-DBFE-8E23-258A-1925B0B3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7" y="3971682"/>
            <a:ext cx="65151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sticky note png">
            <a:extLst>
              <a:ext uri="{FF2B5EF4-FFF2-40B4-BE49-F238E27FC236}">
                <a16:creationId xmlns:a16="http://schemas.microsoft.com/office/drawing/2014/main" id="{3020ACF2-F2EB-70FA-FAC9-E96C840B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68" y="4156014"/>
            <a:ext cx="1866543" cy="1554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8;p20">
            <a:extLst>
              <a:ext uri="{FF2B5EF4-FFF2-40B4-BE49-F238E27FC236}">
                <a16:creationId xmlns:a16="http://schemas.microsoft.com/office/drawing/2014/main" id="{228A68D0-C26E-EE5F-66CD-F5FEB661BA23}"/>
              </a:ext>
            </a:extLst>
          </p:cNvPr>
          <p:cNvSpPr txBox="1">
            <a:spLocks/>
          </p:cNvSpPr>
          <p:nvPr/>
        </p:nvSpPr>
        <p:spPr>
          <a:xfrm rot="21375454">
            <a:off x="10445192" y="4372316"/>
            <a:ext cx="1212447" cy="83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 algn="ctr">
              <a:buNone/>
            </a:pPr>
            <a:r>
              <a:rPr lang="en-US" sz="17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PLP Template by DOE</a:t>
            </a:r>
          </a:p>
        </p:txBody>
      </p:sp>
    </p:spTree>
    <p:extLst>
      <p:ext uri="{BB962C8B-B14F-4D97-AF65-F5344CB8AC3E}">
        <p14:creationId xmlns:p14="http://schemas.microsoft.com/office/powerpoint/2010/main" val="36653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6B982-455D-88B2-7B4E-326CA637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V="1">
            <a:off x="0" y="-571501"/>
            <a:ext cx="12192000" cy="744854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A495E25-9FCF-21E9-9BB5-2781AE114987}"/>
              </a:ext>
            </a:extLst>
          </p:cNvPr>
          <p:cNvGrpSpPr/>
          <p:nvPr/>
        </p:nvGrpSpPr>
        <p:grpSpPr>
          <a:xfrm>
            <a:off x="127074" y="160486"/>
            <a:ext cx="5097378" cy="6545114"/>
            <a:chOff x="127074" y="160486"/>
            <a:chExt cx="5097378" cy="65451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8694DF-B98A-ED7F-7F84-1AA51E686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74" y="160486"/>
              <a:ext cx="5097378" cy="6545114"/>
            </a:xfrm>
            <a:prstGeom prst="rect">
              <a:avLst/>
            </a:prstGeom>
          </p:spPr>
        </p:pic>
        <p:sp>
          <p:nvSpPr>
            <p:cNvPr id="19" name="Google Shape;98;p20">
              <a:extLst>
                <a:ext uri="{FF2B5EF4-FFF2-40B4-BE49-F238E27FC236}">
                  <a16:creationId xmlns:a16="http://schemas.microsoft.com/office/drawing/2014/main" id="{A3A36F71-DD1E-CC23-3AD4-23A899A543BC}"/>
                </a:ext>
              </a:extLst>
            </p:cNvPr>
            <p:cNvSpPr txBox="1">
              <a:spLocks/>
            </p:cNvSpPr>
            <p:nvPr/>
          </p:nvSpPr>
          <p:spPr>
            <a:xfrm rot="52375">
              <a:off x="1277446" y="402509"/>
              <a:ext cx="369694" cy="269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Patrick Hand"/>
                <a:buChar char="&gt;"/>
                <a:defRPr sz="24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Patrick Hand"/>
                <a:buChar char="-"/>
                <a:defRPr sz="24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Patrick Hand"/>
                <a:buChar char="-"/>
                <a:defRPr sz="24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Patrick Hand"/>
                <a:buChar char="-"/>
                <a:defRPr sz="24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Patrick Hand"/>
                <a:buChar char="-"/>
                <a:defRPr sz="24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Patrick Hand"/>
                <a:buChar char="-"/>
                <a:defRPr sz="24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Patrick Hand"/>
                <a:buChar char="-"/>
                <a:defRPr sz="24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Patrick Hand"/>
                <a:buChar char="-"/>
                <a:defRPr sz="24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Patrick Hand"/>
                <a:buChar char="-"/>
                <a:defRPr sz="24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marL="0" indent="0" algn="ctr">
                <a:buNone/>
              </a:pPr>
              <a:r>
                <a:rPr lang="en-US" sz="830" dirty="0">
                  <a:solidFill>
                    <a:srgbClr val="30000D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0</a:t>
              </a:r>
            </a:p>
          </p:txBody>
        </p:sp>
      </p:grpSp>
      <p:pic>
        <p:nvPicPr>
          <p:cNvPr id="9" name="Picture 3" descr="image004">
            <a:extLst>
              <a:ext uri="{FF2B5EF4-FFF2-40B4-BE49-F238E27FC236}">
                <a16:creationId xmlns:a16="http://schemas.microsoft.com/office/drawing/2014/main" id="{F53B3150-8155-8466-3C74-CDE0CEF4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98" y="285099"/>
            <a:ext cx="6590356" cy="4030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encil,paper,stationery,note,white - free image from needpix.com">
            <a:extLst>
              <a:ext uri="{FF2B5EF4-FFF2-40B4-BE49-F238E27FC236}">
                <a16:creationId xmlns:a16="http://schemas.microsoft.com/office/drawing/2014/main" id="{1E56E5F5-61B5-D35E-39D6-28CB8ABF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825" y="5319226"/>
            <a:ext cx="65151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sticky note png">
            <a:extLst>
              <a:ext uri="{FF2B5EF4-FFF2-40B4-BE49-F238E27FC236}">
                <a16:creationId xmlns:a16="http://schemas.microsoft.com/office/drawing/2014/main" id="{B2FFEAB2-4782-1545-6D99-0115CBCF0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83" y="5244296"/>
            <a:ext cx="1866543" cy="1554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8;p20">
            <a:extLst>
              <a:ext uri="{FF2B5EF4-FFF2-40B4-BE49-F238E27FC236}">
                <a16:creationId xmlns:a16="http://schemas.microsoft.com/office/drawing/2014/main" id="{D777B082-A785-41ED-2C55-7E22C4404A36}"/>
              </a:ext>
            </a:extLst>
          </p:cNvPr>
          <p:cNvSpPr txBox="1">
            <a:spLocks/>
          </p:cNvSpPr>
          <p:nvPr/>
        </p:nvSpPr>
        <p:spPr>
          <a:xfrm rot="21375454">
            <a:off x="5101158" y="5385115"/>
            <a:ext cx="1402015" cy="101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This example includes both the course planner and transcript Audit. </a:t>
            </a:r>
          </a:p>
        </p:txBody>
      </p:sp>
      <p:pic>
        <p:nvPicPr>
          <p:cNvPr id="7" name="Picture 12" descr="Image result for sticky note png">
            <a:extLst>
              <a:ext uri="{FF2B5EF4-FFF2-40B4-BE49-F238E27FC236}">
                <a16:creationId xmlns:a16="http://schemas.microsoft.com/office/drawing/2014/main" id="{1D8F4866-6760-166A-FCF6-FA068633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21">
            <a:off x="8027924" y="4526865"/>
            <a:ext cx="1991000" cy="16271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98;p20">
            <a:extLst>
              <a:ext uri="{FF2B5EF4-FFF2-40B4-BE49-F238E27FC236}">
                <a16:creationId xmlns:a16="http://schemas.microsoft.com/office/drawing/2014/main" id="{9B1DCD77-FA83-A5AE-140A-048843038167}"/>
              </a:ext>
            </a:extLst>
          </p:cNvPr>
          <p:cNvSpPr txBox="1">
            <a:spLocks/>
          </p:cNvSpPr>
          <p:nvPr/>
        </p:nvSpPr>
        <p:spPr>
          <a:xfrm rot="52375">
            <a:off x="8173062" y="4831905"/>
            <a:ext cx="1627285" cy="101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Recommendation: Include how many credits each course is worth.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E54E31-5232-40BC-9978-380C524C999D}"/>
              </a:ext>
            </a:extLst>
          </p:cNvPr>
          <p:cNvSpPr/>
          <p:nvPr/>
        </p:nvSpPr>
        <p:spPr>
          <a:xfrm>
            <a:off x="307665" y="1239521"/>
            <a:ext cx="3146702" cy="5152930"/>
          </a:xfrm>
          <a:prstGeom prst="roundRect">
            <a:avLst>
              <a:gd name="adj" fmla="val 7514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B6225B-70F6-0FED-EB44-34CE34C11A15}"/>
              </a:ext>
            </a:extLst>
          </p:cNvPr>
          <p:cNvCxnSpPr/>
          <p:nvPr/>
        </p:nvCxnSpPr>
        <p:spPr>
          <a:xfrm flipH="1">
            <a:off x="2313971" y="465550"/>
            <a:ext cx="483541" cy="711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BEEA76-492E-0BF9-1578-3D74227BDD84}"/>
              </a:ext>
            </a:extLst>
          </p:cNvPr>
          <p:cNvCxnSpPr/>
          <p:nvPr/>
        </p:nvCxnSpPr>
        <p:spPr>
          <a:xfrm flipH="1">
            <a:off x="2825159" y="4181059"/>
            <a:ext cx="483541" cy="711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C6E2DE-D171-C118-5B7B-0FB14C5CB144}"/>
              </a:ext>
            </a:extLst>
          </p:cNvPr>
          <p:cNvCxnSpPr/>
          <p:nvPr/>
        </p:nvCxnSpPr>
        <p:spPr>
          <a:xfrm flipH="1">
            <a:off x="2825159" y="5471379"/>
            <a:ext cx="483541" cy="711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4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6B982-455D-88B2-7B4E-326CA637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V="1">
            <a:off x="0" y="-571501"/>
            <a:ext cx="12192000" cy="7448549"/>
          </a:xfrm>
          <a:prstGeom prst="rect">
            <a:avLst/>
          </a:prstGeom>
        </p:spPr>
      </p:pic>
      <p:pic>
        <p:nvPicPr>
          <p:cNvPr id="3" name="Picture 2" descr="image005">
            <a:extLst>
              <a:ext uri="{FF2B5EF4-FFF2-40B4-BE49-F238E27FC236}">
                <a16:creationId xmlns:a16="http://schemas.microsoft.com/office/drawing/2014/main" id="{FF294B68-96FA-0137-8A7F-611D50A26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78412" y="197254"/>
            <a:ext cx="5817587" cy="47764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005">
            <a:extLst>
              <a:ext uri="{FF2B5EF4-FFF2-40B4-BE49-F238E27FC236}">
                <a16:creationId xmlns:a16="http://schemas.microsoft.com/office/drawing/2014/main" id="{B7F98FCC-3AFA-BF32-71D9-F0715AD03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85193" y="2228851"/>
            <a:ext cx="5450391" cy="4474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253DEE4-11C6-CF02-8743-ED099004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47" y="716623"/>
            <a:ext cx="850641" cy="80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6B982-455D-88B2-7B4E-326CA637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V="1">
            <a:off x="0" y="-590549"/>
            <a:ext cx="12192000" cy="7448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5FC29-9758-A269-F413-C582B40D8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11"/>
          <a:stretch/>
        </p:blipFill>
        <p:spPr>
          <a:xfrm>
            <a:off x="1535934" y="367368"/>
            <a:ext cx="7208213" cy="6123264"/>
          </a:xfrm>
          <a:prstGeom prst="rect">
            <a:avLst/>
          </a:prstGeom>
        </p:spPr>
      </p:pic>
      <p:pic>
        <p:nvPicPr>
          <p:cNvPr id="6" name="Picture 12" descr="Image result for sticky note png">
            <a:extLst>
              <a:ext uri="{FF2B5EF4-FFF2-40B4-BE49-F238E27FC236}">
                <a16:creationId xmlns:a16="http://schemas.microsoft.com/office/drawing/2014/main" id="{DAF3F4A5-EFBF-6F23-5C6F-64A7870BD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4" y="4194490"/>
            <a:ext cx="2474566" cy="20608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98;p20">
            <a:extLst>
              <a:ext uri="{FF2B5EF4-FFF2-40B4-BE49-F238E27FC236}">
                <a16:creationId xmlns:a16="http://schemas.microsoft.com/office/drawing/2014/main" id="{73FF0936-AE03-8493-B941-B01CE4E1A656}"/>
              </a:ext>
            </a:extLst>
          </p:cNvPr>
          <p:cNvSpPr txBox="1">
            <a:spLocks/>
          </p:cNvSpPr>
          <p:nvPr/>
        </p:nvSpPr>
        <p:spPr>
          <a:xfrm rot="21375454">
            <a:off x="613324" y="4437056"/>
            <a:ext cx="1889173" cy="83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Contact our office for more information about setting up the Course  Planner in SDMyLife powered by Xello.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B6B215C-466B-598D-83E0-036C4AFBA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364" y="0"/>
            <a:ext cx="3414636" cy="2283720"/>
          </a:xfrm>
          <a:prstGeom prst="rect">
            <a:avLst/>
          </a:prstGeom>
        </p:spPr>
      </p:pic>
      <p:sp>
        <p:nvSpPr>
          <p:cNvPr id="9" name="Google Shape;133;p24">
            <a:extLst>
              <a:ext uri="{FF2B5EF4-FFF2-40B4-BE49-F238E27FC236}">
                <a16:creationId xmlns:a16="http://schemas.microsoft.com/office/drawing/2014/main" id="{257E07B5-CB7B-3E07-3907-496C8D46B2CF}"/>
              </a:ext>
            </a:extLst>
          </p:cNvPr>
          <p:cNvSpPr txBox="1">
            <a:spLocks/>
          </p:cNvSpPr>
          <p:nvPr/>
        </p:nvSpPr>
        <p:spPr>
          <a:xfrm>
            <a:off x="9804194" y="1885176"/>
            <a:ext cx="1327758" cy="7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defTabSz="457200">
              <a:buClr>
                <a:prstClr val="black"/>
              </a:buClr>
            </a:pPr>
            <a:r>
              <a:rPr lang="en-US" sz="1600" kern="1200" dirty="0">
                <a:solidFill>
                  <a:prstClr val="black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powered by</a:t>
            </a:r>
          </a:p>
        </p:txBody>
      </p:sp>
      <p:pic>
        <p:nvPicPr>
          <p:cNvPr id="10" name="Picture 2" descr="Xello | Educational Technology | CBGF Portfolio">
            <a:extLst>
              <a:ext uri="{FF2B5EF4-FFF2-40B4-BE49-F238E27FC236}">
                <a16:creationId xmlns:a16="http://schemas.microsoft.com/office/drawing/2014/main" id="{A7616D1A-A079-4CB9-99FC-98D1F5CE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08" y="2377209"/>
            <a:ext cx="1957547" cy="6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6B982-455D-88B2-7B4E-326CA637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V="1">
            <a:off x="0" y="-571501"/>
            <a:ext cx="12192000" cy="7448549"/>
          </a:xfrm>
          <a:prstGeom prst="rect">
            <a:avLst/>
          </a:prstGeom>
        </p:spPr>
      </p:pic>
      <p:pic>
        <p:nvPicPr>
          <p:cNvPr id="5" name="Picture 4" descr="Infinite Campus (@InfiniteCampus) / X">
            <a:extLst>
              <a:ext uri="{FF2B5EF4-FFF2-40B4-BE49-F238E27FC236}">
                <a16:creationId xmlns:a16="http://schemas.microsoft.com/office/drawing/2014/main" id="{5DFD6077-80D5-BA15-9DDF-793EAD45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1" y="1902910"/>
            <a:ext cx="1122902" cy="112290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DCEBAD5-C045-89F7-4A2F-2F4FA52722F1}"/>
              </a:ext>
            </a:extLst>
          </p:cNvPr>
          <p:cNvGrpSpPr/>
          <p:nvPr/>
        </p:nvGrpSpPr>
        <p:grpSpPr>
          <a:xfrm>
            <a:off x="353072" y="461050"/>
            <a:ext cx="9571332" cy="5463499"/>
            <a:chOff x="353072" y="461050"/>
            <a:chExt cx="9571332" cy="54634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13418E-08AF-3A70-BCCA-90016A03D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72" y="461050"/>
              <a:ext cx="9571332" cy="546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0844FC-8095-3996-01B5-BA5BD1D56E7E}"/>
                </a:ext>
              </a:extLst>
            </p:cNvPr>
            <p:cNvSpPr/>
            <p:nvPr/>
          </p:nvSpPr>
          <p:spPr>
            <a:xfrm>
              <a:off x="2438400" y="1469103"/>
              <a:ext cx="1611086" cy="185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9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Flag outline">
            <a:extLst>
              <a:ext uri="{FF2B5EF4-FFF2-40B4-BE49-F238E27FC236}">
                <a16:creationId xmlns:a16="http://schemas.microsoft.com/office/drawing/2014/main" id="{FF67E62F-8AFD-CBA6-C7F8-51E57DD924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6BCB4F-0DE5-CA57-6F8C-02CD1CB15FFC}"/>
              </a:ext>
            </a:extLst>
          </p:cNvPr>
          <p:cNvSpPr txBox="1">
            <a:spLocks/>
          </p:cNvSpPr>
          <p:nvPr/>
        </p:nvSpPr>
        <p:spPr>
          <a:xfrm flipV="1">
            <a:off x="358537" y="1086752"/>
            <a:ext cx="2632313" cy="2342247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5DF05C0-E11F-A741-C607-029F4B691C44}"/>
              </a:ext>
            </a:extLst>
          </p:cNvPr>
          <p:cNvSpPr txBox="1">
            <a:spLocks/>
          </p:cNvSpPr>
          <p:nvPr/>
        </p:nvSpPr>
        <p:spPr>
          <a:xfrm>
            <a:off x="565580" y="1220096"/>
            <a:ext cx="2218226" cy="20184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400" b="1" dirty="0">
                <a:solidFill>
                  <a:srgbClr val="512A44"/>
                </a:solidFill>
              </a:rPr>
              <a:t>Less than 22 units of credit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i="1" dirty="0"/>
              <a:t>Are students planning ahead? Is this a transcript audit?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4D3486-367A-D38F-5870-58DAFDC8F16B}"/>
              </a:ext>
            </a:extLst>
          </p:cNvPr>
          <p:cNvSpPr txBox="1">
            <a:spLocks/>
          </p:cNvSpPr>
          <p:nvPr/>
        </p:nvSpPr>
        <p:spPr>
          <a:xfrm>
            <a:off x="395627" y="3849002"/>
            <a:ext cx="2595223" cy="2342247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ACAA57F8-2E16-C64E-DF6C-1E7F4C80F02A}"/>
              </a:ext>
            </a:extLst>
          </p:cNvPr>
          <p:cNvSpPr txBox="1">
            <a:spLocks/>
          </p:cNvSpPr>
          <p:nvPr/>
        </p:nvSpPr>
        <p:spPr>
          <a:xfrm>
            <a:off x="7667832" y="1280403"/>
            <a:ext cx="2952336" cy="1287293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Red Flags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F9FC8A8-CF01-6D82-3510-5CCCCA3902C8}"/>
              </a:ext>
            </a:extLst>
          </p:cNvPr>
          <p:cNvSpPr txBox="1">
            <a:spLocks/>
          </p:cNvSpPr>
          <p:nvPr/>
        </p:nvSpPr>
        <p:spPr>
          <a:xfrm>
            <a:off x="3329621" y="3849001"/>
            <a:ext cx="2595223" cy="2342247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BA06C0F-9313-E02E-EAF4-346BD07FA959}"/>
              </a:ext>
            </a:extLst>
          </p:cNvPr>
          <p:cNvSpPr txBox="1">
            <a:spLocks/>
          </p:cNvSpPr>
          <p:nvPr/>
        </p:nvSpPr>
        <p:spPr>
          <a:xfrm flipV="1">
            <a:off x="3329621" y="1086752"/>
            <a:ext cx="2632313" cy="2342247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A9CD5EBB-A6DB-C244-3D6C-E97B974BF702}"/>
              </a:ext>
            </a:extLst>
          </p:cNvPr>
          <p:cNvSpPr txBox="1">
            <a:spLocks/>
          </p:cNvSpPr>
          <p:nvPr/>
        </p:nvSpPr>
        <p:spPr>
          <a:xfrm>
            <a:off x="3554577" y="1220096"/>
            <a:ext cx="2218226" cy="20184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400" b="1" dirty="0">
                <a:solidFill>
                  <a:srgbClr val="512A44"/>
                </a:solidFill>
              </a:rPr>
              <a:t>No credit values added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i="1" dirty="0"/>
              <a:t>Is the student planning to take a minimum of 22 units?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69F858C-F018-2410-B181-B55D43161854}"/>
              </a:ext>
            </a:extLst>
          </p:cNvPr>
          <p:cNvSpPr txBox="1">
            <a:spLocks/>
          </p:cNvSpPr>
          <p:nvPr/>
        </p:nvSpPr>
        <p:spPr>
          <a:xfrm>
            <a:off x="565580" y="4010922"/>
            <a:ext cx="2218226" cy="20184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400" b="1" dirty="0">
                <a:solidFill>
                  <a:srgbClr val="512A44"/>
                </a:solidFill>
              </a:rPr>
              <a:t>Only senior examples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i="1" dirty="0"/>
              <a:t>Are underclassmen planning ahead or are these transcript audits?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67E196A-A5CF-3849-1F83-434D721A79A6}"/>
              </a:ext>
            </a:extLst>
          </p:cNvPr>
          <p:cNvSpPr txBox="1">
            <a:spLocks/>
          </p:cNvSpPr>
          <p:nvPr/>
        </p:nvSpPr>
        <p:spPr>
          <a:xfrm>
            <a:off x="3518119" y="4010922"/>
            <a:ext cx="2218226" cy="20184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400" b="1" dirty="0">
                <a:solidFill>
                  <a:srgbClr val="512A44"/>
                </a:solidFill>
              </a:rPr>
              <a:t>Only career and life goals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i="1" dirty="0"/>
              <a:t>Does the student have 22 units of credit planned?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904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7AE8B-539D-29DA-56DD-8B59F8B4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3512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656B-500F-0E22-9903-072A611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332" y="3706855"/>
            <a:ext cx="6200400" cy="970450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4" name="Google Shape;1499;p72">
            <a:extLst>
              <a:ext uri="{FF2B5EF4-FFF2-40B4-BE49-F238E27FC236}">
                <a16:creationId xmlns:a16="http://schemas.microsoft.com/office/drawing/2014/main" id="{482CB962-472E-3A10-B966-C4602979F7AA}"/>
              </a:ext>
            </a:extLst>
          </p:cNvPr>
          <p:cNvSpPr txBox="1">
            <a:spLocks/>
          </p:cNvSpPr>
          <p:nvPr/>
        </p:nvSpPr>
        <p:spPr>
          <a:xfrm>
            <a:off x="409184" y="758179"/>
            <a:ext cx="4061621" cy="381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Kara.Schweitzer@state.sd.us</a:t>
            </a:r>
          </a:p>
        </p:txBody>
      </p:sp>
      <p:sp>
        <p:nvSpPr>
          <p:cNvPr id="6" name="Google Shape;1499;p72">
            <a:extLst>
              <a:ext uri="{FF2B5EF4-FFF2-40B4-BE49-F238E27FC236}">
                <a16:creationId xmlns:a16="http://schemas.microsoft.com/office/drawing/2014/main" id="{B5A070EE-7F50-5C70-8B58-5B4D3F5D875D}"/>
              </a:ext>
            </a:extLst>
          </p:cNvPr>
          <p:cNvSpPr txBox="1">
            <a:spLocks/>
          </p:cNvSpPr>
          <p:nvPr/>
        </p:nvSpPr>
        <p:spPr>
          <a:xfrm>
            <a:off x="409183" y="249100"/>
            <a:ext cx="4061621" cy="38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en-US" sz="3200" b="1" dirty="0">
                <a:solidFill>
                  <a:schemeClr val="bg1"/>
                </a:solidFill>
                <a:latin typeface="+mn-lt"/>
              </a:rPr>
              <a:t>Kara Schweitzer</a:t>
            </a:r>
          </a:p>
        </p:txBody>
      </p: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5915F4D8-0959-DCFC-4114-C15FA1D5A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458" y="3064933"/>
            <a:ext cx="2005007" cy="20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2F8-C0A8-3E24-7D36-4EBAC40C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021919"/>
          </a:xfrm>
        </p:spPr>
        <p:txBody>
          <a:bodyPr/>
          <a:lstStyle/>
          <a:p>
            <a:r>
              <a:rPr lang="en-US" dirty="0"/>
              <a:t>Topics to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4A634-8E39-6D94-0DB9-2AC742682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286" y="2627751"/>
            <a:ext cx="7167439" cy="3799087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The Why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Admin Rules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PLP Contents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FAQs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Red Flags </a:t>
            </a:r>
          </a:p>
        </p:txBody>
      </p:sp>
      <p:pic>
        <p:nvPicPr>
          <p:cNvPr id="1026" name="Picture 2" descr="shrugging">
            <a:extLst>
              <a:ext uri="{FF2B5EF4-FFF2-40B4-BE49-F238E27FC236}">
                <a16:creationId xmlns:a16="http://schemas.microsoft.com/office/drawing/2014/main" id="{1FA6A268-190A-B1D5-E2BD-A03B5F58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96" y="-7354687"/>
            <a:ext cx="3165071" cy="31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ed">
            <a:extLst>
              <a:ext uri="{FF2B5EF4-FFF2-40B4-BE49-F238E27FC236}">
                <a16:creationId xmlns:a16="http://schemas.microsoft.com/office/drawing/2014/main" id="{85A88785-B7EE-E7D7-BF64-96E9BE1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3" y="-5743131"/>
            <a:ext cx="3503814" cy="350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A77E41-AA6D-E167-A765-8AF6C24F8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24266" y="-4185773"/>
            <a:ext cx="4632960" cy="4632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4F1E6-E80D-363B-DD13-041144541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8033" y="-6310921"/>
            <a:ext cx="3253065" cy="3253065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B7A56E9-CE99-E461-7C72-B4D1E2A3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567" y="-2495520"/>
            <a:ext cx="2224736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1CEC3-68D8-BC57-B932-E595F44E8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2807" y="-7751492"/>
            <a:ext cx="2687856" cy="2687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D386B8-2668-A923-2A7D-76FBA17580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921" y="-8043950"/>
            <a:ext cx="2202873" cy="2202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40CC65-F469-68C9-3FDF-65B2CC91B0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3937" y="-3296836"/>
            <a:ext cx="3744023" cy="37440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95A53D-BC63-93CA-A50D-D1C865650D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9799" y="-6531703"/>
            <a:ext cx="3028079" cy="3028079"/>
          </a:xfrm>
          <a:prstGeom prst="rect">
            <a:avLst/>
          </a:prstGeom>
        </p:spPr>
      </p:pic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id="{8E3E6CC5-E225-A413-C067-B32557D6E3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72521" y="3008107"/>
            <a:ext cx="2205022" cy="22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Question Mark outline">
            <a:extLst>
              <a:ext uri="{FF2B5EF4-FFF2-40B4-BE49-F238E27FC236}">
                <a16:creationId xmlns:a16="http://schemas.microsoft.com/office/drawing/2014/main" id="{A66806D1-B389-E496-3A44-BAE22BCF99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399D4E-83FC-E816-BADE-CF37C4F0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699" y="1593670"/>
            <a:ext cx="2255101" cy="128729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The Why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9E0D5-FF85-2968-FBB0-2ADF708E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049" y="1522300"/>
            <a:ext cx="5334448" cy="381158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The Personal Learning Plan section of the accreditation process ensures that all South Dakota students are strategically planning for life after high school. </a:t>
            </a:r>
          </a:p>
        </p:txBody>
      </p:sp>
    </p:spTree>
    <p:extLst>
      <p:ext uri="{BB962C8B-B14F-4D97-AF65-F5344CB8AC3E}">
        <p14:creationId xmlns:p14="http://schemas.microsoft.com/office/powerpoint/2010/main" val="108212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963E-9888-2E73-5653-0A48F1DC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447188"/>
            <a:ext cx="8848348" cy="970450"/>
          </a:xfrm>
        </p:spPr>
        <p:txBody>
          <a:bodyPr/>
          <a:lstStyle/>
          <a:p>
            <a:r>
              <a:rPr lang="en-US" dirty="0"/>
              <a:t>Administrative Rules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6A641-0AB1-8BCE-FBF3-4F7C0162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229" y="2788458"/>
            <a:ext cx="4970930" cy="5762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/>
              <a:t>24:43:11:01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i="1" dirty="0"/>
              <a:t>(The requirement)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AFA96-C2BF-8B12-F529-7FBBFD3FB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29" y="3525594"/>
            <a:ext cx="4970929" cy="310991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“All students in grades 9 through 12 must have a personal learning plan. The personal learning plan must document a minimum of 22 units of credit.”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BAA91-9A92-1AA7-DF97-5B84A5131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7794" y="2813858"/>
            <a:ext cx="4975654" cy="5762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/>
              <a:t>24:43:01:01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i="1" dirty="0"/>
              <a:t>(The definition)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80BBB-1959-F64F-24F1-3DF4CD9E6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7794" y="3550994"/>
            <a:ext cx="4975654" cy="310991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“ ‘Personal learning plan,’ a plan based on a student's skills and interests that identifies the specific coursework a student needs to reach the student's academic and career goals.”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9" name="Graphic 8" descr="Sort outline">
            <a:extLst>
              <a:ext uri="{FF2B5EF4-FFF2-40B4-BE49-F238E27FC236}">
                <a16:creationId xmlns:a16="http://schemas.microsoft.com/office/drawing/2014/main" id="{A81C95AC-0DD2-BA19-7D63-E752EC90F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10002" y="273292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 uiExpand="1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ddress Book outline">
            <a:extLst>
              <a:ext uri="{FF2B5EF4-FFF2-40B4-BE49-F238E27FC236}">
                <a16:creationId xmlns:a16="http://schemas.microsoft.com/office/drawing/2014/main" id="{0EC4253F-3B9E-CCC3-0F7A-67F779C9E2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56" r="5556"/>
          <a:stretch>
            <a:fillRect/>
          </a:stretch>
        </p:blipFill>
        <p:spPr>
          <a:xfrm flipH="1">
            <a:off x="0" y="0"/>
            <a:ext cx="6096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399D4E-83FC-E816-BADE-CF37C4F0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741" y="975567"/>
            <a:ext cx="3356399" cy="99103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PLP 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9E0D5-FF85-2968-FBB0-2ADF708E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3811" y="298597"/>
            <a:ext cx="5334448" cy="977753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6D0000"/>
                </a:solidFill>
              </a:rPr>
              <a:t>What is Required?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A43CEB8-FEB7-4432-2717-D27B334B6497}"/>
              </a:ext>
            </a:extLst>
          </p:cNvPr>
          <p:cNvSpPr txBox="1">
            <a:spLocks/>
          </p:cNvSpPr>
          <p:nvPr/>
        </p:nvSpPr>
        <p:spPr>
          <a:xfrm>
            <a:off x="6776935" y="861256"/>
            <a:ext cx="4648200" cy="25316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Every PLP, </a:t>
            </a:r>
            <a:br>
              <a:rPr lang="en-US" sz="2800" dirty="0"/>
            </a:br>
            <a:r>
              <a:rPr lang="en-US" sz="2800" dirty="0"/>
              <a:t>for all students grades 9-12, </a:t>
            </a:r>
            <a:br>
              <a:rPr lang="en-US" sz="2800" dirty="0"/>
            </a:br>
            <a:r>
              <a:rPr lang="en-US" sz="2800" b="1" dirty="0"/>
              <a:t>must document a minimum of 22 units of credit</a:t>
            </a:r>
            <a:r>
              <a:rPr lang="en-US" sz="2800" dirty="0"/>
              <a:t>.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A0CCF6B-DF28-BEEB-5441-9D0E0C14CCD0}"/>
              </a:ext>
            </a:extLst>
          </p:cNvPr>
          <p:cNvSpPr txBox="1">
            <a:spLocks/>
          </p:cNvSpPr>
          <p:nvPr/>
        </p:nvSpPr>
        <p:spPr>
          <a:xfrm>
            <a:off x="6433811" y="3865121"/>
            <a:ext cx="5334448" cy="9777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6D0000"/>
                </a:solidFill>
              </a:rPr>
              <a:t>What else is included?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5073BDD-70A9-373E-D55B-CCABDB80014C}"/>
              </a:ext>
            </a:extLst>
          </p:cNvPr>
          <p:cNvSpPr txBox="1">
            <a:spLocks/>
          </p:cNvSpPr>
          <p:nvPr/>
        </p:nvSpPr>
        <p:spPr>
          <a:xfrm>
            <a:off x="7340601" y="5147080"/>
            <a:ext cx="3717720" cy="783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You Decide! </a:t>
            </a:r>
          </a:p>
        </p:txBody>
      </p:sp>
    </p:spTree>
    <p:extLst>
      <p:ext uri="{BB962C8B-B14F-4D97-AF65-F5344CB8AC3E}">
        <p14:creationId xmlns:p14="http://schemas.microsoft.com/office/powerpoint/2010/main" val="1528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5A34D4D-6C7A-EF7B-0DB3-2F2F7EA3E2B2}"/>
              </a:ext>
            </a:extLst>
          </p:cNvPr>
          <p:cNvSpPr/>
          <p:nvPr/>
        </p:nvSpPr>
        <p:spPr>
          <a:xfrm>
            <a:off x="9503539" y="6006682"/>
            <a:ext cx="2688461" cy="82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F6267-9750-B45E-52E2-26A559FE4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4053840" y="3848913"/>
            <a:ext cx="4069080" cy="3009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C3DC0-53C8-C5FC-056D-9FDD30447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122920" y="-18788"/>
            <a:ext cx="4069080" cy="30363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221E75-F470-13E2-25E6-2A9E9E0E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85" y="2898388"/>
            <a:ext cx="10571998" cy="970450"/>
          </a:xfrm>
        </p:spPr>
        <p:txBody>
          <a:bodyPr/>
          <a:lstStyle/>
          <a:p>
            <a:r>
              <a:rPr lang="en-US" dirty="0"/>
              <a:t>PLP Content Examples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19FD02-D2E4-3F56-8375-67B25569B40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4053839" y="-18787"/>
            <a:ext cx="4069080" cy="3017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58003F-869E-4B53-71A0-F1088993561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V="1">
            <a:off x="0" y="3839416"/>
            <a:ext cx="4069080" cy="3037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6E6D3F-9BC0-56FD-8CFC-59F1F9599D1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V="1">
            <a:off x="8122920" y="3848913"/>
            <a:ext cx="4069080" cy="3018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6A655E-67BF-2CC7-20E9-B707AD381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5241" y="-37838"/>
            <a:ext cx="4069080" cy="303630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9D0EE7-608A-7308-7713-C3A3DC6B02E9}"/>
              </a:ext>
            </a:extLst>
          </p:cNvPr>
          <p:cNvSpPr txBox="1">
            <a:spLocks/>
          </p:cNvSpPr>
          <p:nvPr/>
        </p:nvSpPr>
        <p:spPr>
          <a:xfrm>
            <a:off x="495301" y="247650"/>
            <a:ext cx="3067050" cy="19304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Aspirations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Career, college, &amp; life goals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E3A268-B74E-934D-99A9-3C5F1BABBA9D}"/>
              </a:ext>
            </a:extLst>
          </p:cNvPr>
          <p:cNvSpPr txBox="1">
            <a:spLocks/>
          </p:cNvSpPr>
          <p:nvPr/>
        </p:nvSpPr>
        <p:spPr>
          <a:xfrm>
            <a:off x="4545327" y="247649"/>
            <a:ext cx="3086105" cy="19304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Talents</a:t>
            </a:r>
          </a:p>
          <a:p>
            <a:pPr algn="ctr"/>
            <a:r>
              <a:rPr lang="en-US" sz="2800" dirty="0"/>
              <a:t>Strengths and weaknesses 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C31524-E48A-FE37-1CD9-1AC385EABA3C}"/>
              </a:ext>
            </a:extLst>
          </p:cNvPr>
          <p:cNvSpPr txBox="1">
            <a:spLocks/>
          </p:cNvSpPr>
          <p:nvPr/>
        </p:nvSpPr>
        <p:spPr>
          <a:xfrm>
            <a:off x="8614407" y="247649"/>
            <a:ext cx="3082291" cy="19304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Achievements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Successes, awards, milestones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A208FB3-FBCF-60FE-A13C-41A2701A1EF0}"/>
              </a:ext>
            </a:extLst>
          </p:cNvPr>
          <p:cNvSpPr txBox="1">
            <a:spLocks/>
          </p:cNvSpPr>
          <p:nvPr/>
        </p:nvSpPr>
        <p:spPr>
          <a:xfrm>
            <a:off x="190500" y="4709522"/>
            <a:ext cx="3396591" cy="19008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Skills</a:t>
            </a:r>
          </a:p>
          <a:p>
            <a:pPr algn="ctr"/>
            <a:r>
              <a:rPr lang="en-US" sz="2800" dirty="0"/>
              <a:t>Knowledge and skills the student have or would like to acquire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E114F0D-3207-8D88-2D8D-79EC5525225C}"/>
              </a:ext>
            </a:extLst>
          </p:cNvPr>
          <p:cNvSpPr txBox="1">
            <a:spLocks/>
          </p:cNvSpPr>
          <p:nvPr/>
        </p:nvSpPr>
        <p:spPr>
          <a:xfrm>
            <a:off x="4535828" y="4381501"/>
            <a:ext cx="3095604" cy="20764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Interests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Passions hobbies and interests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A9C45AD-82A1-B0C3-7E82-90EE4DD46F57}"/>
              </a:ext>
            </a:extLst>
          </p:cNvPr>
          <p:cNvSpPr txBox="1">
            <a:spLocks/>
          </p:cNvSpPr>
          <p:nvPr/>
        </p:nvSpPr>
        <p:spPr>
          <a:xfrm>
            <a:off x="8680243" y="4709522"/>
            <a:ext cx="3016455" cy="18688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Academic Plan</a:t>
            </a:r>
          </a:p>
          <a:p>
            <a:pPr algn="ctr"/>
            <a:r>
              <a:rPr lang="en-US" sz="2800" dirty="0"/>
              <a:t>Course plan to help achieve goals and meet requirements</a:t>
            </a:r>
          </a:p>
        </p:txBody>
      </p:sp>
    </p:spTree>
    <p:extLst>
      <p:ext uri="{BB962C8B-B14F-4D97-AF65-F5344CB8AC3E}">
        <p14:creationId xmlns:p14="http://schemas.microsoft.com/office/powerpoint/2010/main" val="862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93D8BF-5E62-3136-D5A4-84FE875326C3}"/>
              </a:ext>
            </a:extLst>
          </p:cNvPr>
          <p:cNvSpPr txBox="1">
            <a:spLocks/>
          </p:cNvSpPr>
          <p:nvPr/>
        </p:nvSpPr>
        <p:spPr>
          <a:xfrm>
            <a:off x="6200402" y="2250333"/>
            <a:ext cx="5194583" cy="1645920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AC22F-C95F-4E38-2599-8DAC148E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447188"/>
            <a:ext cx="9451598" cy="970450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B61F9-2143-F58F-C73F-92B0DCD79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222287"/>
            <a:ext cx="5486400" cy="1702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6D0000"/>
                </a:solidFill>
              </a:rPr>
              <a:t>What grades are required to have a PLP?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2222EF4-D5B1-2CDF-E946-75EFEAF965BF}"/>
              </a:ext>
            </a:extLst>
          </p:cNvPr>
          <p:cNvSpPr txBox="1">
            <a:spLocks/>
          </p:cNvSpPr>
          <p:nvPr/>
        </p:nvSpPr>
        <p:spPr>
          <a:xfrm>
            <a:off x="533400" y="4352652"/>
            <a:ext cx="5458200" cy="18385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n-US" sz="2400" b="1" dirty="0">
                <a:solidFill>
                  <a:srgbClr val="6D0000"/>
                </a:solidFill>
              </a:rPr>
              <a:t>What about 8</a:t>
            </a:r>
            <a:r>
              <a:rPr lang="en-US" sz="2400" b="1" baseline="30000" dirty="0">
                <a:solidFill>
                  <a:srgbClr val="6D0000"/>
                </a:solidFill>
              </a:rPr>
              <a:t>th</a:t>
            </a:r>
            <a:r>
              <a:rPr lang="en-US" sz="2400" b="1" dirty="0">
                <a:solidFill>
                  <a:srgbClr val="6D0000"/>
                </a:solidFill>
              </a:rPr>
              <a:t> graders?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AF4D2A-9B32-D8BA-A1A0-C9C089097BFA}"/>
              </a:ext>
            </a:extLst>
          </p:cNvPr>
          <p:cNvSpPr txBox="1">
            <a:spLocks/>
          </p:cNvSpPr>
          <p:nvPr/>
        </p:nvSpPr>
        <p:spPr>
          <a:xfrm>
            <a:off x="6200402" y="4352652"/>
            <a:ext cx="5194583" cy="1645920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02E88A-1E20-EF9B-5005-5FCD99BE1C6B}"/>
              </a:ext>
            </a:extLst>
          </p:cNvPr>
          <p:cNvSpPr txBox="1">
            <a:spLocks/>
          </p:cNvSpPr>
          <p:nvPr/>
        </p:nvSpPr>
        <p:spPr>
          <a:xfrm>
            <a:off x="6572250" y="4352652"/>
            <a:ext cx="4591050" cy="16459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n-US" sz="2000" dirty="0"/>
              <a:t>Some schools may choose to start PLPs with 8</a:t>
            </a:r>
            <a:r>
              <a:rPr lang="en-US" sz="2000" baseline="30000" dirty="0"/>
              <a:t>th</a:t>
            </a:r>
            <a:r>
              <a:rPr lang="en-US" sz="2000" dirty="0"/>
              <a:t> graders, but it is not required for 8</a:t>
            </a:r>
            <a:r>
              <a:rPr lang="en-US" sz="2000" baseline="30000" dirty="0"/>
              <a:t>th</a:t>
            </a:r>
            <a:r>
              <a:rPr lang="en-US" sz="2000" dirty="0"/>
              <a:t> graders to have PLPs.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E2F89F8-5DF7-630A-C68B-8B3420E24F6C}"/>
              </a:ext>
            </a:extLst>
          </p:cNvPr>
          <p:cNvSpPr txBox="1">
            <a:spLocks/>
          </p:cNvSpPr>
          <p:nvPr/>
        </p:nvSpPr>
        <p:spPr>
          <a:xfrm>
            <a:off x="6489181" y="2222287"/>
            <a:ext cx="4591050" cy="16459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9</a:t>
            </a:r>
            <a:r>
              <a:rPr lang="en-US" sz="2000" baseline="30000" dirty="0"/>
              <a:t>th</a:t>
            </a:r>
            <a:r>
              <a:rPr lang="en-US" sz="2000" dirty="0"/>
              <a:t>           10</a:t>
            </a:r>
            <a:r>
              <a:rPr lang="en-US" sz="2000" baseline="30000" dirty="0"/>
              <a:t>th</a:t>
            </a:r>
            <a:r>
              <a:rPr lang="en-US" sz="2000" dirty="0"/>
              <a:t>          11</a:t>
            </a:r>
            <a:r>
              <a:rPr lang="en-US" sz="2000" baseline="30000" dirty="0"/>
              <a:t>th</a:t>
            </a:r>
            <a:r>
              <a:rPr lang="en-US" sz="2000" dirty="0"/>
              <a:t>          12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7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p"/>
      <p:bldP spid="5" grpId="0"/>
      <p:bldP spid="7" grpId="0" animBg="1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C22F-C95F-4E38-2599-8DAC148E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447188"/>
            <a:ext cx="9451598" cy="970450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B61F9-2143-F58F-C73F-92B0DCD79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0" y="1785824"/>
            <a:ext cx="5486400" cy="11070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6D0000"/>
                </a:solidFill>
              </a:rPr>
              <a:t>What formats can be used for PLPs?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AF4D2A-9B32-D8BA-A1A0-C9C089097BFA}"/>
              </a:ext>
            </a:extLst>
          </p:cNvPr>
          <p:cNvSpPr txBox="1">
            <a:spLocks/>
          </p:cNvSpPr>
          <p:nvPr/>
        </p:nvSpPr>
        <p:spPr>
          <a:xfrm>
            <a:off x="475968" y="2892829"/>
            <a:ext cx="3383280" cy="1286396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02E88A-1E20-EF9B-5005-5FCD99BE1C6B}"/>
              </a:ext>
            </a:extLst>
          </p:cNvPr>
          <p:cNvSpPr txBox="1">
            <a:spLocks/>
          </p:cNvSpPr>
          <p:nvPr/>
        </p:nvSpPr>
        <p:spPr>
          <a:xfrm>
            <a:off x="1641021" y="2904182"/>
            <a:ext cx="2218226" cy="12863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000" b="1" dirty="0">
                <a:solidFill>
                  <a:srgbClr val="512A44"/>
                </a:solidFill>
              </a:rPr>
              <a:t>SDMyLife/Xello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i="1" dirty="0"/>
              <a:t>Course Planner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F5AD36-74E5-16EE-B3A2-AA66F321AF2A}"/>
              </a:ext>
            </a:extLst>
          </p:cNvPr>
          <p:cNvSpPr txBox="1">
            <a:spLocks/>
          </p:cNvSpPr>
          <p:nvPr/>
        </p:nvSpPr>
        <p:spPr>
          <a:xfrm>
            <a:off x="4407193" y="2904181"/>
            <a:ext cx="3383280" cy="1286396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82EA18-75FF-32DE-4757-14A00BACEBC0}"/>
              </a:ext>
            </a:extLst>
          </p:cNvPr>
          <p:cNvSpPr txBox="1">
            <a:spLocks/>
          </p:cNvSpPr>
          <p:nvPr/>
        </p:nvSpPr>
        <p:spPr>
          <a:xfrm>
            <a:off x="8332751" y="2897119"/>
            <a:ext cx="3383280" cy="1286396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003BAC-7B3C-7255-C2B2-820DE856EB0F}"/>
              </a:ext>
            </a:extLst>
          </p:cNvPr>
          <p:cNvSpPr txBox="1">
            <a:spLocks/>
          </p:cNvSpPr>
          <p:nvPr/>
        </p:nvSpPr>
        <p:spPr>
          <a:xfrm>
            <a:off x="2441212" y="4501494"/>
            <a:ext cx="3383280" cy="1286396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F2550A-5973-6602-5A54-B64F8F9E7240}"/>
              </a:ext>
            </a:extLst>
          </p:cNvPr>
          <p:cNvSpPr txBox="1">
            <a:spLocks/>
          </p:cNvSpPr>
          <p:nvPr/>
        </p:nvSpPr>
        <p:spPr>
          <a:xfrm>
            <a:off x="6367509" y="4501494"/>
            <a:ext cx="3383280" cy="1286396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4907B9C-36E4-8A53-625F-8C8C54110ADF}"/>
              </a:ext>
            </a:extLst>
          </p:cNvPr>
          <p:cNvSpPr txBox="1">
            <a:spLocks/>
          </p:cNvSpPr>
          <p:nvPr/>
        </p:nvSpPr>
        <p:spPr>
          <a:xfrm>
            <a:off x="5519057" y="2892829"/>
            <a:ext cx="2271416" cy="12863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000" b="1" dirty="0">
                <a:solidFill>
                  <a:srgbClr val="512A44"/>
                </a:solidFill>
              </a:rPr>
              <a:t>Microsoft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i="1" dirty="0"/>
              <a:t>Word or Excel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E8E9EFA-BE8C-D125-C92E-4C61721C8887}"/>
              </a:ext>
            </a:extLst>
          </p:cNvPr>
          <p:cNvSpPr txBox="1">
            <a:spLocks/>
          </p:cNvSpPr>
          <p:nvPr/>
        </p:nvSpPr>
        <p:spPr>
          <a:xfrm>
            <a:off x="9444615" y="2892829"/>
            <a:ext cx="2271416" cy="12863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000" b="1" dirty="0">
                <a:solidFill>
                  <a:srgbClr val="512A44"/>
                </a:solidFill>
              </a:rPr>
              <a:t>Infinite Campus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i="1" dirty="0"/>
              <a:t>Multi-Year Academic Planner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576E246-CA3E-6CEC-0ADC-F475C1E40F08}"/>
              </a:ext>
            </a:extLst>
          </p:cNvPr>
          <p:cNvSpPr txBox="1">
            <a:spLocks/>
          </p:cNvSpPr>
          <p:nvPr/>
        </p:nvSpPr>
        <p:spPr>
          <a:xfrm>
            <a:off x="3763736" y="4501494"/>
            <a:ext cx="2060756" cy="12863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000" b="1" dirty="0">
                <a:solidFill>
                  <a:srgbClr val="512A44"/>
                </a:solidFill>
              </a:rPr>
              <a:t>Printout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i="1" dirty="0"/>
              <a:t>Paper &amp; Pencil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66F05C4-0773-DAFC-4798-A9430B9D440C}"/>
              </a:ext>
            </a:extLst>
          </p:cNvPr>
          <p:cNvSpPr txBox="1">
            <a:spLocks/>
          </p:cNvSpPr>
          <p:nvPr/>
        </p:nvSpPr>
        <p:spPr>
          <a:xfrm>
            <a:off x="7690032" y="4512846"/>
            <a:ext cx="2060756" cy="12863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000" b="1" dirty="0">
                <a:solidFill>
                  <a:srgbClr val="512A44"/>
                </a:solidFill>
              </a:rPr>
              <a:t>Other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i="1" dirty="0"/>
              <a:t>Any other program or format</a:t>
            </a:r>
          </a:p>
        </p:txBody>
      </p:sp>
      <p:pic>
        <p:nvPicPr>
          <p:cNvPr id="2050" name="Picture 2" descr="SD My Life Logo">
            <a:extLst>
              <a:ext uri="{FF2B5EF4-FFF2-40B4-BE49-F238E27FC236}">
                <a16:creationId xmlns:a16="http://schemas.microsoft.com/office/drawing/2014/main" id="{E4DE65AD-4A93-8DC1-A9A0-837A7AAB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6" y="3327503"/>
            <a:ext cx="1108148" cy="41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1470011-AEF2-1FF2-2291-F39A25EC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63" y="3026303"/>
            <a:ext cx="630880" cy="5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inite Campus (@InfiniteCampus) / X">
            <a:extLst>
              <a:ext uri="{FF2B5EF4-FFF2-40B4-BE49-F238E27FC236}">
                <a16:creationId xmlns:a16="http://schemas.microsoft.com/office/drawing/2014/main" id="{0E2F1FB6-5FA0-621E-E959-FC83DFAB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13" y="3097289"/>
            <a:ext cx="878341" cy="8783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encil,paper,stationery,note,white - free image from needpix.com">
            <a:extLst>
              <a:ext uri="{FF2B5EF4-FFF2-40B4-BE49-F238E27FC236}">
                <a16:creationId xmlns:a16="http://schemas.microsoft.com/office/drawing/2014/main" id="{20DB068F-FF08-DA8F-E5EF-D073A1A5E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45" y="4782742"/>
            <a:ext cx="65151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uter Icon Images – Browse 71,866,725 Stock Photos, Vectors, and Video |  Adobe Stock">
            <a:extLst>
              <a:ext uri="{FF2B5EF4-FFF2-40B4-BE49-F238E27FC236}">
                <a16:creationId xmlns:a16="http://schemas.microsoft.com/office/drawing/2014/main" id="{2AE34B0E-1ED4-582F-BA80-92FD27BA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74" y="4772526"/>
            <a:ext cx="1022714" cy="7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0F9117C-26C8-28B4-33C6-1E9DD2B9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96" y="3524027"/>
            <a:ext cx="631156" cy="5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0" grpId="0" animBg="1"/>
      <p:bldP spid="11" grpId="0" animBg="1"/>
      <p:bldP spid="12" grpId="0" animBg="1"/>
      <p:bldP spid="13" grpId="0" animBg="1"/>
      <p:bldP spid="17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F372BAE-6C79-3298-9DAF-EEA0E2B27AE3}"/>
              </a:ext>
            </a:extLst>
          </p:cNvPr>
          <p:cNvSpPr/>
          <p:nvPr/>
        </p:nvSpPr>
        <p:spPr>
          <a:xfrm>
            <a:off x="9503539" y="6006682"/>
            <a:ext cx="2688461" cy="82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AC22F-C95F-4E38-2599-8DAC148E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447188"/>
            <a:ext cx="9451598" cy="970450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B61F9-2143-F58F-C73F-92B0DCD79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6141" y="1820954"/>
            <a:ext cx="5486400" cy="1260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What is the difference between </a:t>
            </a:r>
            <a:br>
              <a:rPr lang="en-US" sz="2800" b="1" dirty="0"/>
            </a:br>
            <a:r>
              <a:rPr lang="en-US" sz="2800" b="1" dirty="0"/>
              <a:t>a PLP &amp; a transcript audit?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AF4D2A-9B32-D8BA-A1A0-C9C089097BFA}"/>
              </a:ext>
            </a:extLst>
          </p:cNvPr>
          <p:cNvSpPr txBox="1">
            <a:spLocks/>
          </p:cNvSpPr>
          <p:nvPr/>
        </p:nvSpPr>
        <p:spPr>
          <a:xfrm>
            <a:off x="1524001" y="3554082"/>
            <a:ext cx="9250680" cy="2870941"/>
          </a:xfrm>
          <a:prstGeom prst="rect">
            <a:avLst/>
          </a:prstGeo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n-US" sz="2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02E88A-1E20-EF9B-5005-5FCD99BE1C6B}"/>
              </a:ext>
            </a:extLst>
          </p:cNvPr>
          <p:cNvSpPr txBox="1">
            <a:spLocks/>
          </p:cNvSpPr>
          <p:nvPr/>
        </p:nvSpPr>
        <p:spPr>
          <a:xfrm>
            <a:off x="1992097" y="2901686"/>
            <a:ext cx="3604334" cy="6767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400" b="1" dirty="0">
                <a:solidFill>
                  <a:srgbClr val="6D0000"/>
                </a:solidFill>
              </a:rPr>
              <a:t>Personal Learning Plan </a:t>
            </a:r>
          </a:p>
        </p:txBody>
      </p:sp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1C23D464-E0C7-2077-E1EA-1ADB16B3F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77788"/>
              </p:ext>
            </p:extLst>
          </p:nvPr>
        </p:nvGraphicFramePr>
        <p:xfrm>
          <a:off x="1507673" y="3558566"/>
          <a:ext cx="9281160" cy="2880360"/>
        </p:xfrm>
        <a:graphic>
          <a:graphicData uri="http://schemas.openxmlformats.org/drawingml/2006/table">
            <a:tbl>
              <a:tblPr firstRow="1" bandRow="1"/>
              <a:tblGrid>
                <a:gridCol w="4674821">
                  <a:extLst>
                    <a:ext uri="{9D8B030D-6E8A-4147-A177-3AD203B41FA5}">
                      <a16:colId xmlns:a16="http://schemas.microsoft.com/office/drawing/2014/main" val="799930567"/>
                    </a:ext>
                  </a:extLst>
                </a:gridCol>
                <a:gridCol w="4606339">
                  <a:extLst>
                    <a:ext uri="{9D8B030D-6E8A-4147-A177-3AD203B41FA5}">
                      <a16:colId xmlns:a16="http://schemas.microsoft.com/office/drawing/2014/main" val="3401976203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6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6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2358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6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6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6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749835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3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3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3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97317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975F549-40CA-9644-972B-4C816AA964A9}"/>
              </a:ext>
            </a:extLst>
          </p:cNvPr>
          <p:cNvSpPr txBox="1"/>
          <p:nvPr/>
        </p:nvSpPr>
        <p:spPr>
          <a:xfrm>
            <a:off x="1711159" y="4669081"/>
            <a:ext cx="4169664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Always contains a minimum </a:t>
            </a:r>
          </a:p>
          <a:p>
            <a:pPr lvl="0" algn="ctr">
              <a:defRPr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of 22 units of credit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51FF4A-1568-FFF0-DB6A-55BF3BB86665}"/>
              </a:ext>
            </a:extLst>
          </p:cNvPr>
          <p:cNvSpPr txBox="1"/>
          <p:nvPr/>
        </p:nvSpPr>
        <p:spPr>
          <a:xfrm>
            <a:off x="6420198" y="4661522"/>
            <a:ext cx="416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Only has the number of credits</a:t>
            </a:r>
          </a:p>
          <a:p>
            <a:pPr lvl="0" algn="ctr">
              <a:defRPr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a student has earned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903C4-4F75-E802-6456-DC64586117FC}"/>
              </a:ext>
            </a:extLst>
          </p:cNvPr>
          <p:cNvSpPr txBox="1"/>
          <p:nvPr/>
        </p:nvSpPr>
        <p:spPr>
          <a:xfrm>
            <a:off x="1711159" y="5605045"/>
            <a:ext cx="4169664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Most contain more than just courses/ credits – such as goals, achievements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2C98A7-83C6-DDBB-7DA3-EFD5A7DAFEF8}"/>
              </a:ext>
            </a:extLst>
          </p:cNvPr>
          <p:cNvSpPr txBox="1"/>
          <p:nvPr/>
        </p:nvSpPr>
        <p:spPr>
          <a:xfrm>
            <a:off x="6420197" y="5605045"/>
            <a:ext cx="416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Typically, only contains </a:t>
            </a:r>
          </a:p>
          <a:p>
            <a:pPr lvl="0" algn="ctr">
              <a:defRPr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course/credit information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6C9BC3-0454-1B7B-F35D-A996EDAD5590}"/>
              </a:ext>
            </a:extLst>
          </p:cNvPr>
          <p:cNvSpPr txBox="1"/>
          <p:nvPr/>
        </p:nvSpPr>
        <p:spPr>
          <a:xfrm>
            <a:off x="6420197" y="3713024"/>
            <a:ext cx="416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Only tracks past and</a:t>
            </a:r>
          </a:p>
          <a:p>
            <a:pPr lvl="0" algn="ctr">
              <a:defRPr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current courses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BCB691-0AB0-58A4-28A4-AB23368E6604}"/>
              </a:ext>
            </a:extLst>
          </p:cNvPr>
          <p:cNvSpPr txBox="1"/>
          <p:nvPr/>
        </p:nvSpPr>
        <p:spPr>
          <a:xfrm>
            <a:off x="1711159" y="3721810"/>
            <a:ext cx="416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Contains past, current and </a:t>
            </a:r>
          </a:p>
          <a:p>
            <a:pPr lvl="0" algn="ctr" defTabSz="914400">
              <a:buClr>
                <a:srgbClr val="000000"/>
              </a:buClr>
              <a:defRPr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FUTURE courses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C265D749-8FBF-1825-D9DF-D2C5382EC38D}"/>
              </a:ext>
            </a:extLst>
          </p:cNvPr>
          <p:cNvSpPr txBox="1">
            <a:spLocks/>
          </p:cNvSpPr>
          <p:nvPr/>
        </p:nvSpPr>
        <p:spPr>
          <a:xfrm>
            <a:off x="6701135" y="2921152"/>
            <a:ext cx="3604334" cy="6767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400" b="1" dirty="0">
                <a:solidFill>
                  <a:srgbClr val="6D0000"/>
                </a:solidFill>
              </a:rPr>
              <a:t>Transcript Audit</a:t>
            </a:r>
          </a:p>
        </p:txBody>
      </p:sp>
    </p:spTree>
    <p:extLst>
      <p:ext uri="{BB962C8B-B14F-4D97-AF65-F5344CB8AC3E}">
        <p14:creationId xmlns:p14="http://schemas.microsoft.com/office/powerpoint/2010/main" val="2187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rgbClr val="000000"/>
      </a:dk1>
      <a:lt1>
        <a:sysClr val="window" lastClr="FFFFFF"/>
      </a:lt1>
      <a:dk2>
        <a:srgbClr val="3F3F3F"/>
      </a:dk2>
      <a:lt2>
        <a:srgbClr val="E7E6E6"/>
      </a:lt2>
      <a:accent1>
        <a:srgbClr val="7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700000"/>
      </a:accent5>
      <a:accent6>
        <a:srgbClr val="978869"/>
      </a:accent6>
      <a:hlink>
        <a:srgbClr val="0070C0"/>
      </a:hlink>
      <a:folHlink>
        <a:srgbClr val="7F7F7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E-red.potx" id="{521336AD-0423-4E41-B4C3-6969A574AE87}" vid="{7BA7353C-CDD5-4C9B-B35E-6DC0DEFB54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3c9343-3086-4295-8dfc-e14ff63cbec1" xsi:nil="true"/>
    <lcf76f155ced4ddcb4097134ff3c332f xmlns="43f58a11-f7c6-4403-a5cb-a614c2a871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794CFAA299147B2E1944CDB1E891E" ma:contentTypeVersion="15" ma:contentTypeDescription="Create a new document." ma:contentTypeScope="" ma:versionID="bc88723dec29037ca0dcb0e91c0df3d3">
  <xsd:schema xmlns:xsd="http://www.w3.org/2001/XMLSchema" xmlns:xs="http://www.w3.org/2001/XMLSchema" xmlns:p="http://schemas.microsoft.com/office/2006/metadata/properties" xmlns:ns2="43f58a11-f7c6-4403-a5cb-a614c2a87166" xmlns:ns3="853c9343-3086-4295-8dfc-e14ff63cbec1" targetNamespace="http://schemas.microsoft.com/office/2006/metadata/properties" ma:root="true" ma:fieldsID="3c0abd1fb6ecdb18cf15b1c1693c2972" ns2:_="" ns3:_="">
    <xsd:import namespace="43f58a11-f7c6-4403-a5cb-a614c2a87166"/>
    <xsd:import namespace="853c9343-3086-4295-8dfc-e14ff63cb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58a11-f7c6-4403-a5cb-a614c2a87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3294375-8520-4c51-81be-671e42c4be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c9343-3086-4295-8dfc-e14ff63cbec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db54592-6790-4803-8b53-5bb808c8d57b}" ma:internalName="TaxCatchAll" ma:showField="CatchAllData" ma:web="853c9343-3086-4295-8dfc-e14ff63cbe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8413E5-0484-489B-B293-D8720B6027F2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53c9343-3086-4295-8dfc-e14ff63cbec1"/>
    <ds:schemaRef ds:uri="43f58a11-f7c6-4403-a5cb-a614c2a8716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9B3EA6-E2E1-4B68-B700-9432F9FC79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E3AECF-B70B-4B48-9E9D-05D4D1562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58a11-f7c6-4403-a5cb-a614c2a87166"/>
    <ds:schemaRef ds:uri="853c9343-3086-4295-8dfc-e14ff63cb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DOE-red</Template>
  <TotalTime>2180</TotalTime>
  <Words>544</Words>
  <Application>Microsoft Office PowerPoint</Application>
  <PresentationFormat>Widescreen</PresentationFormat>
  <Paragraphs>105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Chivo</vt:lpstr>
      <vt:lpstr>Open Sans</vt:lpstr>
      <vt:lpstr>Wingdings 2</vt:lpstr>
      <vt:lpstr>Quotable</vt:lpstr>
      <vt:lpstr>Personal Learning Plans</vt:lpstr>
      <vt:lpstr>Topics to Review</vt:lpstr>
      <vt:lpstr>The Why</vt:lpstr>
      <vt:lpstr>Administrative Rules </vt:lpstr>
      <vt:lpstr>PLP Contents</vt:lpstr>
      <vt:lpstr>PLP Content Examples</vt:lpstr>
      <vt:lpstr>Frequently Asked Questions</vt:lpstr>
      <vt:lpstr>Frequently Asked Questions</vt:lpstr>
      <vt:lpstr>Frequently Asked Questions</vt:lpstr>
      <vt:lpstr>Frequently Asked Questions</vt:lpstr>
      <vt:lpstr>PLP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[Type The Title]</dc:title>
  <dc:creator>Tatum, Megan</dc:creator>
  <cp:lastModifiedBy>Schweitzer, Kara</cp:lastModifiedBy>
  <cp:revision>41</cp:revision>
  <dcterms:created xsi:type="dcterms:W3CDTF">2024-01-17T16:52:47Z</dcterms:created>
  <dcterms:modified xsi:type="dcterms:W3CDTF">2024-08-27T19:03:24Z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0x010100D09794CFAA299147B2E1944CDB1E891E</vt:lpwstr>
  </property>
  <property fmtid="{D5CDD505-2E9C-101B-9397-08002B2CF9AE}" pid="3" name="MediaServiceImageTags">
    <vt:lpwstr/>
  </property>
</Properties>
</file>