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7"/>
  </p:notesMasterIdLst>
  <p:sldIdLst>
    <p:sldId id="588" r:id="rId2"/>
    <p:sldId id="589" r:id="rId3"/>
    <p:sldId id="590" r:id="rId4"/>
    <p:sldId id="293" r:id="rId5"/>
    <p:sldId id="628" r:id="rId6"/>
    <p:sldId id="587" r:id="rId7"/>
    <p:sldId id="583" r:id="rId8"/>
    <p:sldId id="597" r:id="rId9"/>
    <p:sldId id="598" r:id="rId10"/>
    <p:sldId id="593" r:id="rId11"/>
    <p:sldId id="612" r:id="rId12"/>
    <p:sldId id="629" r:id="rId13"/>
    <p:sldId id="630" r:id="rId14"/>
    <p:sldId id="623" r:id="rId15"/>
    <p:sldId id="61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us A. Bevier" initials="MB" lastIdx="7" clrIdx="0"/>
  <p:cmAuthor id="1" name="Kock, Sara" initials="SK" lastIdx="25" clrIdx="1"/>
  <p:cmAuthor id="2" name="Berreth, Jameson" initials="JB" lastIdx="6" clrIdx="2"/>
  <p:cmAuthor id="3" name="Kock, Sara" initials="KS" lastIdx="45" clrIdx="3">
    <p:extLst>
      <p:ext uri="{19B8F6BF-5375-455C-9EA6-DF929625EA0E}">
        <p15:presenceInfo xmlns:p15="http://schemas.microsoft.com/office/powerpoint/2012/main" userId="S-1-5-21-1133191089-1850170202-1535859923-185731" providerId="AD"/>
      </p:ext>
    </p:extLst>
  </p:cmAuthor>
  <p:cmAuthor id="4" name="Steckelberg, Brad" initials="SB" lastIdx="1" clrIdx="4">
    <p:extLst>
      <p:ext uri="{19B8F6BF-5375-455C-9EA6-DF929625EA0E}">
        <p15:presenceInfo xmlns:p15="http://schemas.microsoft.com/office/powerpoint/2012/main" userId="S-1-5-21-1133191089-1850170202-1535859923-2185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752323"/>
    <a:srgbClr val="FFFF00"/>
    <a:srgbClr val="9BE2E9"/>
    <a:srgbClr val="C5D1F9"/>
    <a:srgbClr val="00E1EA"/>
    <a:srgbClr val="7B9899"/>
    <a:srgbClr val="646B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73" autoAdjust="0"/>
    <p:restoredTop sz="94045" autoAdjust="0"/>
  </p:normalViewPr>
  <p:slideViewPr>
    <p:cSldViewPr>
      <p:cViewPr varScale="1">
        <p:scale>
          <a:sx n="102" d="100"/>
          <a:sy n="102" d="100"/>
        </p:scale>
        <p:origin x="1470"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19-06-12T17:58:10.686" idx="26">
    <p:pos x="4943" y="2683"/>
    <p:text>1) Where do they send their appeal forms?  How do they submit them?  (2) What should they expect from DOE after their appeals are submitted?  Should they expect a response by when?  Or do they get a confirmation that the appeal was received?  That may be helpful to districts. (3) Maybe highlighting on a slide that, unlike last year, there is only one appeal time.</p:text>
    <p:extLst>
      <p:ext uri="{C676402C-5697-4E1C-873F-D02D1690AC5C}">
        <p15:threadingInfo xmlns:p15="http://schemas.microsoft.com/office/powerpoint/2012/main" timeZoneBias="3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96504F-AAA1-4CFB-BF39-9104A391D8F2}" type="datetimeFigureOut">
              <a:rPr lang="en-US" smtClean="0"/>
              <a:t>08/19/2020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24CECD-6319-46FC-998E-5272A18B9C18}" type="slidenum">
              <a:rPr lang="en-US" smtClean="0"/>
              <a:t>‹#›</a:t>
            </a:fld>
            <a:endParaRPr lang="en-US"/>
          </a:p>
        </p:txBody>
      </p:sp>
    </p:spTree>
    <p:extLst>
      <p:ext uri="{BB962C8B-B14F-4D97-AF65-F5344CB8AC3E}">
        <p14:creationId xmlns:p14="http://schemas.microsoft.com/office/powerpoint/2010/main" val="3511059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oe.sd.gov/ofm/edudir.asp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24CECD-6319-46FC-998E-5272A18B9C18}" type="slidenum">
              <a:rPr lang="en-US" smtClean="0"/>
              <a:t>4</a:t>
            </a:fld>
            <a:endParaRPr lang="en-US"/>
          </a:p>
        </p:txBody>
      </p:sp>
    </p:spTree>
    <p:extLst>
      <p:ext uri="{BB962C8B-B14F-4D97-AF65-F5344CB8AC3E}">
        <p14:creationId xmlns:p14="http://schemas.microsoft.com/office/powerpoint/2010/main" val="704193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Only users with District: Accountability and School: Accountability permissions will be able to access the report card.  School: Accountability gives users only access to a particular school’s report card.  District: Accountability gives a user access to the report cards for all schools in the district as well as the district report card.  Permissions are assigned by the district STARS Account Managers, or SAM.  District SAMs are noted in the School Directory found at… </a:t>
            </a:r>
            <a:r>
              <a:rPr lang="en-US" sz="1200" u="sng" kern="1200" dirty="0">
                <a:solidFill>
                  <a:schemeClr val="tx1"/>
                </a:solidFill>
                <a:effectLst/>
                <a:latin typeface="+mn-lt"/>
                <a:ea typeface="+mn-ea"/>
                <a:cs typeface="+mn-cs"/>
                <a:hlinkClick r:id="rId3"/>
              </a:rPr>
              <a:t>https://doe.sd.gov/ofm/edudir.aspx/</a:t>
            </a:r>
            <a:r>
              <a:rPr lang="en-US" sz="1200" kern="1200" dirty="0">
                <a:solidFill>
                  <a:schemeClr val="tx1"/>
                </a:solidFill>
                <a:effectLst/>
                <a:latin typeface="+mn-lt"/>
                <a:ea typeface="+mn-ea"/>
                <a:cs typeface="+mn-cs"/>
              </a:rPr>
              <a:t>. If cannot see the report card but believe you should, contact your District STARS Account Manager. </a:t>
            </a:r>
            <a:endParaRPr lang="en-US" dirty="0"/>
          </a:p>
        </p:txBody>
      </p:sp>
      <p:sp>
        <p:nvSpPr>
          <p:cNvPr id="4" name="Slide Number Placeholder 3"/>
          <p:cNvSpPr>
            <a:spLocks noGrp="1"/>
          </p:cNvSpPr>
          <p:nvPr>
            <p:ph type="sldNum" sz="quarter" idx="10"/>
          </p:nvPr>
        </p:nvSpPr>
        <p:spPr/>
        <p:txBody>
          <a:bodyPr/>
          <a:lstStyle/>
          <a:p>
            <a:fld id="{BE24CECD-6319-46FC-998E-5272A18B9C18}" type="slidenum">
              <a:rPr lang="en-US" smtClean="0"/>
              <a:t>6</a:t>
            </a:fld>
            <a:endParaRPr lang="en-US"/>
          </a:p>
        </p:txBody>
      </p:sp>
    </p:spTree>
    <p:extLst>
      <p:ext uri="{BB962C8B-B14F-4D97-AF65-F5344CB8AC3E}">
        <p14:creationId xmlns:p14="http://schemas.microsoft.com/office/powerpoint/2010/main" val="681598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information you need to log in.  </a:t>
            </a:r>
          </a:p>
          <a:p>
            <a:endParaRPr lang="en-US" dirty="0"/>
          </a:p>
          <a:p>
            <a:r>
              <a:rPr lang="en-US" dirty="0"/>
              <a:t>Important: For users with an @k12.sd.us email address, SD-STARS passwords are the same password used to log in to email and other K12 Data Center resources.  If K12 users forget passwords, they will need to contact their district’s technology coordinator or the K12 Data Center (Help@k12.sd.us). Neither their district’s STARS Account Managers nor the DOE SD-STARS Team can help with forgotten K12 passwords. </a:t>
            </a:r>
          </a:p>
          <a:p>
            <a:endParaRPr lang="en-US" dirty="0"/>
          </a:p>
          <a:p>
            <a:r>
              <a:rPr lang="en-US" dirty="0"/>
              <a:t>For those users without an @ k12.sd.us email address, your password will be unique to SD-STARS.  </a:t>
            </a:r>
          </a:p>
          <a:p>
            <a:endParaRPr lang="en-US" dirty="0"/>
          </a:p>
          <a:p>
            <a:r>
              <a:rPr lang="en-US" dirty="0"/>
              <a:t>For all users, you can contact your district STARS Account Manager for issues with logging in.  </a:t>
            </a:r>
          </a:p>
          <a:p>
            <a:endParaRPr lang="en-US" dirty="0"/>
          </a:p>
          <a:p>
            <a:r>
              <a:rPr lang="en-US" dirty="0"/>
              <a:t>On the DOE website, there is a document that walks you through how to log into SD-STARS.  The link is on the page. </a:t>
            </a:r>
          </a:p>
        </p:txBody>
      </p:sp>
      <p:sp>
        <p:nvSpPr>
          <p:cNvPr id="4" name="Slide Number Placeholder 3"/>
          <p:cNvSpPr>
            <a:spLocks noGrp="1"/>
          </p:cNvSpPr>
          <p:nvPr>
            <p:ph type="sldNum" sz="quarter" idx="10"/>
          </p:nvPr>
        </p:nvSpPr>
        <p:spPr/>
        <p:txBody>
          <a:bodyPr/>
          <a:lstStyle/>
          <a:p>
            <a:fld id="{3609C5ED-BF5F-43C9-BDCB-F67C70150D61}" type="slidenum">
              <a:rPr lang="en-US" smtClean="0"/>
              <a:t>7</a:t>
            </a:fld>
            <a:endParaRPr lang="en-US"/>
          </a:p>
        </p:txBody>
      </p:sp>
    </p:spTree>
    <p:extLst>
      <p:ext uri="{BB962C8B-B14F-4D97-AF65-F5344CB8AC3E}">
        <p14:creationId xmlns:p14="http://schemas.microsoft.com/office/powerpoint/2010/main" val="3440060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24CECD-6319-46FC-998E-5272A18B9C18}" type="slidenum">
              <a:rPr lang="en-US" smtClean="0"/>
              <a:t>8</a:t>
            </a:fld>
            <a:endParaRPr lang="en-US"/>
          </a:p>
        </p:txBody>
      </p:sp>
    </p:spTree>
    <p:extLst>
      <p:ext uri="{BB962C8B-B14F-4D97-AF65-F5344CB8AC3E}">
        <p14:creationId xmlns:p14="http://schemas.microsoft.com/office/powerpoint/2010/main" val="1511369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24CECD-6319-46FC-998E-5272A18B9C18}" type="slidenum">
              <a:rPr lang="en-US" smtClean="0"/>
              <a:t>10</a:t>
            </a:fld>
            <a:endParaRPr lang="en-US"/>
          </a:p>
        </p:txBody>
      </p:sp>
    </p:spTree>
    <p:extLst>
      <p:ext uri="{BB962C8B-B14F-4D97-AF65-F5344CB8AC3E}">
        <p14:creationId xmlns:p14="http://schemas.microsoft.com/office/powerpoint/2010/main" val="1859259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6D030771-85C5-42BD-9246-0EA170DFE9F4}" type="datetimeFigureOut">
              <a:rPr lang="en-US">
                <a:solidFill>
                  <a:prstClr val="black">
                    <a:tint val="75000"/>
                  </a:prstClr>
                </a:solidFill>
              </a:rPr>
              <a:pPr>
                <a:defRPr/>
              </a:pPr>
              <a:t>08/19/2020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6A168A0-524E-4061-B4FE-2667D58F981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57574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0CD102C-5CAF-47DF-9E66-52B4215154D0}" type="datetimeFigureOut">
              <a:rPr lang="en-US">
                <a:solidFill>
                  <a:prstClr val="black">
                    <a:tint val="75000"/>
                  </a:prstClr>
                </a:solidFill>
              </a:rPr>
              <a:pPr>
                <a:defRPr/>
              </a:pPr>
              <a:t>08/19/2020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6A9002D-79C9-45F7-8AD1-CD79CCBD870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41656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E5C943B-256D-454A-BE67-D3D89BD583C7}" type="datetimeFigureOut">
              <a:rPr lang="en-US">
                <a:solidFill>
                  <a:prstClr val="black">
                    <a:tint val="75000"/>
                  </a:prstClr>
                </a:solidFill>
              </a:rPr>
              <a:pPr>
                <a:defRPr/>
              </a:pPr>
              <a:t>08/19/2020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77E46EE-8D5D-4215-891B-BE72A766C28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918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9A15C06-736A-4C01-94E8-10B8DD4E41C0}" type="datetimeFigureOut">
              <a:rPr lang="en-US">
                <a:solidFill>
                  <a:prstClr val="black">
                    <a:tint val="75000"/>
                  </a:prstClr>
                </a:solidFill>
              </a:rPr>
              <a:pPr>
                <a:defRPr/>
              </a:pPr>
              <a:t>08/19/2020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387D47D-2EC5-4C8A-B6DF-F028FC0F370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93045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0F8BAEDC-3EF4-484C-AAC8-4A5EA5FAF572}" type="datetimeFigureOut">
              <a:rPr lang="en-US">
                <a:solidFill>
                  <a:prstClr val="black">
                    <a:tint val="75000"/>
                  </a:prstClr>
                </a:solidFill>
              </a:rPr>
              <a:pPr>
                <a:defRPr/>
              </a:pPr>
              <a:t>08/19/2020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E6C9B95-41B1-40B7-B10D-0668E8FDB4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39950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9D32C01-1E37-4423-B5CA-C176953A9B32}" type="datetimeFigureOut">
              <a:rPr lang="en-US">
                <a:solidFill>
                  <a:prstClr val="black">
                    <a:tint val="75000"/>
                  </a:prstClr>
                </a:solidFill>
              </a:rPr>
              <a:pPr>
                <a:defRPr/>
              </a:pPr>
              <a:t>08/19/2020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A5575E5-575D-46B1-AC3F-50D4DF83F8F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32640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23D2197F-53BA-4433-9A38-20E4354BA7F8}" type="datetimeFigureOut">
              <a:rPr lang="en-US">
                <a:solidFill>
                  <a:prstClr val="black">
                    <a:tint val="75000"/>
                  </a:prstClr>
                </a:solidFill>
              </a:rPr>
              <a:pPr>
                <a:defRPr/>
              </a:pPr>
              <a:t>08/19/2020</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21A70D33-E27E-44C7-BE21-BE6215086D2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77143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BF4BA36-9B98-43BF-90F6-8E80F8A5AB49}" type="datetimeFigureOut">
              <a:rPr lang="en-US">
                <a:solidFill>
                  <a:prstClr val="black">
                    <a:tint val="75000"/>
                  </a:prstClr>
                </a:solidFill>
              </a:rPr>
              <a:pPr>
                <a:defRPr/>
              </a:pPr>
              <a:t>08/19/2020</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41BAF23-B808-4891-8291-DFF58C43667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7780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6509354-150D-445F-AEC3-E2BE7D323571}" type="datetimeFigureOut">
              <a:rPr lang="en-US">
                <a:solidFill>
                  <a:prstClr val="black">
                    <a:tint val="75000"/>
                  </a:prstClr>
                </a:solidFill>
              </a:rPr>
              <a:pPr>
                <a:defRPr/>
              </a:pPr>
              <a:t>08/19/2020</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DC67F174-7BE9-45A4-BEE2-DEA37C34124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99663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7118CFE-780C-4EEF-B73E-8BA959739EB9}" type="datetimeFigureOut">
              <a:rPr lang="en-US">
                <a:solidFill>
                  <a:prstClr val="black">
                    <a:tint val="75000"/>
                  </a:prstClr>
                </a:solidFill>
              </a:rPr>
              <a:pPr>
                <a:defRPr/>
              </a:pPr>
              <a:t>08/19/2020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E242E74-BAB5-45EF-9A5C-F341B5339BE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5078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9AB1163-5333-4664-A5B6-5943D464DEC0}" type="datetimeFigureOut">
              <a:rPr lang="en-US">
                <a:solidFill>
                  <a:prstClr val="black">
                    <a:tint val="75000"/>
                  </a:prstClr>
                </a:solidFill>
              </a:rPr>
              <a:pPr>
                <a:defRPr/>
              </a:pPr>
              <a:t>08/19/2020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B85668B-EA6E-4016-8E58-7B0DF70C44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491265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 b="-2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1F4C8D80-1535-4664-8C78-11E6A8AC6EA8}" type="datetimeFigureOut">
              <a:rPr lang="en-US">
                <a:solidFill>
                  <a:prstClr val="black">
                    <a:tint val="75000"/>
                  </a:prstClr>
                </a:solidFill>
              </a:rPr>
              <a:pPr>
                <a:defRPr/>
              </a:pPr>
              <a:t>08/19/2020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90EFA21-69EC-486F-ACE5-1CEBA7D1166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29522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hyperlink" Target="mailto:DOE.Accountability@state.sd.u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mailto:DOE.Accountability@state.sd.us"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mailto:STARSHelp@state.sd.u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doestars.sd.gov/"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doe.sd.gov/sdstars/documents/Login-Ins.pdf" TargetMode="External"/><Relationship Id="rId5"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51EE8-19AA-4A52-B065-7F4B9508F14D}"/>
              </a:ext>
            </a:extLst>
          </p:cNvPr>
          <p:cNvSpPr>
            <a:spLocks noGrp="1"/>
          </p:cNvSpPr>
          <p:nvPr>
            <p:ph type="ctrTitle"/>
          </p:nvPr>
        </p:nvSpPr>
        <p:spPr/>
        <p:txBody>
          <a:bodyPr/>
          <a:lstStyle/>
          <a:p>
            <a:r>
              <a:rPr lang="en-US" dirty="0"/>
              <a:t>2019-20 Private Report Card</a:t>
            </a:r>
          </a:p>
        </p:txBody>
      </p:sp>
      <p:sp>
        <p:nvSpPr>
          <p:cNvPr id="3" name="Subtitle 2">
            <a:extLst>
              <a:ext uri="{FF2B5EF4-FFF2-40B4-BE49-F238E27FC236}">
                <a16:creationId xmlns:a16="http://schemas.microsoft.com/office/drawing/2014/main" id="{FBE6C753-ED3F-40D1-A903-7A7D11B83B78}"/>
              </a:ext>
            </a:extLst>
          </p:cNvPr>
          <p:cNvSpPr>
            <a:spLocks noGrp="1"/>
          </p:cNvSpPr>
          <p:nvPr>
            <p:ph type="subTitle" idx="1"/>
          </p:nvPr>
        </p:nvSpPr>
        <p:spPr>
          <a:xfrm>
            <a:off x="1371600" y="3886200"/>
            <a:ext cx="6400800" cy="2438400"/>
          </a:xfrm>
        </p:spPr>
        <p:txBody>
          <a:bodyPr/>
          <a:lstStyle/>
          <a:p>
            <a:r>
              <a:rPr lang="en-US" dirty="0"/>
              <a:t>Accountability</a:t>
            </a:r>
          </a:p>
          <a:p>
            <a:r>
              <a:rPr lang="en-US" dirty="0"/>
              <a:t>SD Department of Education</a:t>
            </a:r>
          </a:p>
          <a:p>
            <a:r>
              <a:rPr lang="en-US" dirty="0"/>
              <a:t>DOE.Accountability@state.sd.us</a:t>
            </a:r>
          </a:p>
        </p:txBody>
      </p:sp>
    </p:spTree>
    <p:extLst>
      <p:ext uri="{BB962C8B-B14F-4D97-AF65-F5344CB8AC3E}">
        <p14:creationId xmlns:p14="http://schemas.microsoft.com/office/powerpoint/2010/main" val="2482152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F1399-B723-4143-A3A7-21A6026C7EA8}"/>
              </a:ext>
            </a:extLst>
          </p:cNvPr>
          <p:cNvSpPr>
            <a:spLocks noGrp="1"/>
          </p:cNvSpPr>
          <p:nvPr>
            <p:ph type="title"/>
          </p:nvPr>
        </p:nvSpPr>
        <p:spPr>
          <a:xfrm>
            <a:off x="3200400" y="0"/>
            <a:ext cx="5943600" cy="990600"/>
          </a:xfrm>
        </p:spPr>
        <p:txBody>
          <a:bodyPr/>
          <a:lstStyle/>
          <a:p>
            <a:r>
              <a:rPr lang="en-US" b="1" dirty="0">
                <a:solidFill>
                  <a:schemeClr val="bg1"/>
                </a:solidFill>
              </a:rPr>
              <a:t>Report Card Pages</a:t>
            </a:r>
          </a:p>
        </p:txBody>
      </p:sp>
      <p:pic>
        <p:nvPicPr>
          <p:cNvPr id="5" name="Picture 4">
            <a:extLst>
              <a:ext uri="{FF2B5EF4-FFF2-40B4-BE49-F238E27FC236}">
                <a16:creationId xmlns:a16="http://schemas.microsoft.com/office/drawing/2014/main" id="{80F6DF0E-806D-4DFF-8D48-CEBCAC542F1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43000" y="1035652"/>
            <a:ext cx="3211807" cy="4865703"/>
          </a:xfrm>
          <a:prstGeom prst="rect">
            <a:avLst/>
          </a:prstGeom>
        </p:spPr>
      </p:pic>
      <p:sp>
        <p:nvSpPr>
          <p:cNvPr id="3" name="TextBox 2">
            <a:extLst>
              <a:ext uri="{FF2B5EF4-FFF2-40B4-BE49-F238E27FC236}">
                <a16:creationId xmlns:a16="http://schemas.microsoft.com/office/drawing/2014/main" id="{85A6C9DB-8B89-452C-B2F4-1AF2AC1D28F7}"/>
              </a:ext>
            </a:extLst>
          </p:cNvPr>
          <p:cNvSpPr txBox="1"/>
          <p:nvPr/>
        </p:nvSpPr>
        <p:spPr>
          <a:xfrm>
            <a:off x="1141429" y="6019800"/>
            <a:ext cx="6921534" cy="369332"/>
          </a:xfrm>
          <a:prstGeom prst="rect">
            <a:avLst/>
          </a:prstGeom>
          <a:noFill/>
        </p:spPr>
        <p:txBody>
          <a:bodyPr wrap="square" rtlCol="0">
            <a:spAutoFit/>
          </a:bodyPr>
          <a:lstStyle/>
          <a:p>
            <a:r>
              <a:rPr lang="en-US" dirty="0"/>
              <a:t>Note: Report cards are available at the school, district, and state levels. </a:t>
            </a:r>
          </a:p>
        </p:txBody>
      </p:sp>
      <p:pic>
        <p:nvPicPr>
          <p:cNvPr id="7" name="Picture 6">
            <a:extLst>
              <a:ext uri="{FF2B5EF4-FFF2-40B4-BE49-F238E27FC236}">
                <a16:creationId xmlns:a16="http://schemas.microsoft.com/office/drawing/2014/main" id="{8168201F-89C5-4FBE-8A7B-BEE1CFFF39EF}"/>
              </a:ext>
            </a:extLst>
          </p:cNvPr>
          <p:cNvPicPr>
            <a:picLocks noChangeAspect="1"/>
          </p:cNvPicPr>
          <p:nvPr/>
        </p:nvPicPr>
        <p:blipFill>
          <a:blip r:embed="rId4"/>
          <a:stretch>
            <a:fillRect/>
          </a:stretch>
        </p:blipFill>
        <p:spPr>
          <a:xfrm>
            <a:off x="4789195" y="1035652"/>
            <a:ext cx="3273768" cy="4865704"/>
          </a:xfrm>
          <a:prstGeom prst="rect">
            <a:avLst/>
          </a:prstGeom>
        </p:spPr>
      </p:pic>
    </p:spTree>
    <p:extLst>
      <p:ext uri="{BB962C8B-B14F-4D97-AF65-F5344CB8AC3E}">
        <p14:creationId xmlns:p14="http://schemas.microsoft.com/office/powerpoint/2010/main" val="3503640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8CB59-30B7-47ED-8EF4-CA42A9A1917E}"/>
              </a:ext>
            </a:extLst>
          </p:cNvPr>
          <p:cNvSpPr>
            <a:spLocks noGrp="1"/>
          </p:cNvSpPr>
          <p:nvPr>
            <p:ph type="title"/>
          </p:nvPr>
        </p:nvSpPr>
        <p:spPr>
          <a:xfrm>
            <a:off x="3352800" y="152400"/>
            <a:ext cx="5638800" cy="579437"/>
          </a:xfrm>
        </p:spPr>
        <p:txBody>
          <a:bodyPr/>
          <a:lstStyle/>
          <a:p>
            <a:r>
              <a:rPr lang="en-US" b="1" dirty="0">
                <a:solidFill>
                  <a:schemeClr val="bg1"/>
                </a:solidFill>
              </a:rPr>
              <a:t>Validation Process</a:t>
            </a:r>
          </a:p>
        </p:txBody>
      </p:sp>
      <p:sp>
        <p:nvSpPr>
          <p:cNvPr id="3" name="Content Placeholder 2">
            <a:extLst>
              <a:ext uri="{FF2B5EF4-FFF2-40B4-BE49-F238E27FC236}">
                <a16:creationId xmlns:a16="http://schemas.microsoft.com/office/drawing/2014/main" id="{42BDB408-7157-4A30-B5DD-0F6FCAE0A8D5}"/>
              </a:ext>
            </a:extLst>
          </p:cNvPr>
          <p:cNvSpPr>
            <a:spLocks noGrp="1"/>
          </p:cNvSpPr>
          <p:nvPr>
            <p:ph idx="1"/>
          </p:nvPr>
        </p:nvSpPr>
        <p:spPr>
          <a:xfrm>
            <a:off x="304800" y="1371601"/>
            <a:ext cx="8229600" cy="4952999"/>
          </a:xfrm>
        </p:spPr>
        <p:txBody>
          <a:bodyPr/>
          <a:lstStyle/>
          <a:p>
            <a:pPr marL="0" indent="0">
              <a:buNone/>
            </a:pPr>
            <a:r>
              <a:rPr lang="en-US" sz="2400" dirty="0"/>
              <a:t>To validate Report Card data:</a:t>
            </a:r>
          </a:p>
          <a:p>
            <a:r>
              <a:rPr lang="en-US" sz="2400" b="1" dirty="0"/>
              <a:t>Use student rosters (exported to Excel) to filter the numerator and denominator columns to verify the students included in the report card calculations</a:t>
            </a:r>
          </a:p>
          <a:p>
            <a:pPr lvl="1"/>
            <a:r>
              <a:rPr lang="en-US" sz="2000" dirty="0"/>
              <a:t>Rosters include numerators and denominators for every measure.</a:t>
            </a:r>
          </a:p>
          <a:p>
            <a:pPr lvl="1"/>
            <a:r>
              <a:rPr lang="en-US" sz="2000" dirty="0"/>
              <a:t>Rosters include program flags for students, including:</a:t>
            </a:r>
          </a:p>
          <a:p>
            <a:pPr lvl="2"/>
            <a:r>
              <a:rPr lang="en-US" sz="1600" dirty="0"/>
              <a:t>Foster Care</a:t>
            </a:r>
          </a:p>
          <a:p>
            <a:pPr lvl="2"/>
            <a:r>
              <a:rPr lang="en-US" sz="1600" dirty="0"/>
              <a:t>Migrant</a:t>
            </a:r>
          </a:p>
          <a:p>
            <a:pPr lvl="2"/>
            <a:r>
              <a:rPr lang="en-US" sz="1600" dirty="0"/>
              <a:t>English Learner</a:t>
            </a:r>
          </a:p>
          <a:p>
            <a:pPr lvl="2"/>
            <a:r>
              <a:rPr lang="en-US" sz="1600" dirty="0"/>
              <a:t>Students with Disabilities</a:t>
            </a:r>
          </a:p>
          <a:p>
            <a:pPr lvl="2"/>
            <a:r>
              <a:rPr lang="en-US" sz="1600" dirty="0"/>
              <a:t>Economically Disadvantaged</a:t>
            </a:r>
          </a:p>
          <a:p>
            <a:pPr lvl="2"/>
            <a:r>
              <a:rPr lang="en-US" sz="1600" dirty="0"/>
              <a:t>Military Connected</a:t>
            </a:r>
          </a:p>
          <a:p>
            <a:pPr lvl="2"/>
            <a:r>
              <a:rPr lang="en-US" sz="1600" dirty="0"/>
              <a:t>Homeless</a:t>
            </a:r>
          </a:p>
          <a:p>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131328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F5812-AE2F-42EA-A75E-E9A9BB2A30A9}"/>
              </a:ext>
            </a:extLst>
          </p:cNvPr>
          <p:cNvSpPr>
            <a:spLocks noGrp="1"/>
          </p:cNvSpPr>
          <p:nvPr>
            <p:ph type="title"/>
          </p:nvPr>
        </p:nvSpPr>
        <p:spPr>
          <a:xfrm>
            <a:off x="1371600" y="152400"/>
            <a:ext cx="8229600" cy="715962"/>
          </a:xfrm>
        </p:spPr>
        <p:txBody>
          <a:bodyPr/>
          <a:lstStyle/>
          <a:p>
            <a:r>
              <a:rPr lang="en-US" b="1" dirty="0">
                <a:solidFill>
                  <a:schemeClr val="bg1"/>
                </a:solidFill>
              </a:rPr>
              <a:t>Student Rosters</a:t>
            </a:r>
          </a:p>
        </p:txBody>
      </p:sp>
      <p:pic>
        <p:nvPicPr>
          <p:cNvPr id="4" name="Picture 3">
            <a:extLst>
              <a:ext uri="{FF2B5EF4-FFF2-40B4-BE49-F238E27FC236}">
                <a16:creationId xmlns:a16="http://schemas.microsoft.com/office/drawing/2014/main" id="{DEF19D1A-89BF-487B-8D2A-C79281ECAA7C}"/>
              </a:ext>
            </a:extLst>
          </p:cNvPr>
          <p:cNvPicPr>
            <a:picLocks noChangeAspect="1"/>
          </p:cNvPicPr>
          <p:nvPr/>
        </p:nvPicPr>
        <p:blipFill>
          <a:blip r:embed="rId2"/>
          <a:stretch>
            <a:fillRect/>
          </a:stretch>
        </p:blipFill>
        <p:spPr>
          <a:xfrm>
            <a:off x="563985" y="1143000"/>
            <a:ext cx="8016030" cy="5093615"/>
          </a:xfrm>
          <a:prstGeom prst="rect">
            <a:avLst/>
          </a:prstGeom>
        </p:spPr>
      </p:pic>
    </p:spTree>
    <p:extLst>
      <p:ext uri="{BB962C8B-B14F-4D97-AF65-F5344CB8AC3E}">
        <p14:creationId xmlns:p14="http://schemas.microsoft.com/office/powerpoint/2010/main" val="3763627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F9A51AF-C09A-4921-BA14-E4C520C146A9}"/>
              </a:ext>
            </a:extLst>
          </p:cNvPr>
          <p:cNvSpPr>
            <a:spLocks noGrp="1"/>
          </p:cNvSpPr>
          <p:nvPr>
            <p:ph type="title"/>
          </p:nvPr>
        </p:nvSpPr>
        <p:spPr>
          <a:xfrm>
            <a:off x="1371600" y="152400"/>
            <a:ext cx="8229600" cy="715962"/>
          </a:xfrm>
        </p:spPr>
        <p:txBody>
          <a:bodyPr/>
          <a:lstStyle/>
          <a:p>
            <a:r>
              <a:rPr lang="en-US" b="1" dirty="0">
                <a:solidFill>
                  <a:schemeClr val="bg1"/>
                </a:solidFill>
              </a:rPr>
              <a:t>Student Rosters</a:t>
            </a:r>
          </a:p>
        </p:txBody>
      </p:sp>
      <p:pic>
        <p:nvPicPr>
          <p:cNvPr id="5" name="Picture 4">
            <a:extLst>
              <a:ext uri="{FF2B5EF4-FFF2-40B4-BE49-F238E27FC236}">
                <a16:creationId xmlns:a16="http://schemas.microsoft.com/office/drawing/2014/main" id="{52FE80B0-14C0-4125-B5B9-FF41D636EF6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37821" y="3581400"/>
            <a:ext cx="6400800" cy="2654287"/>
          </a:xfrm>
          <a:prstGeom prst="rect">
            <a:avLst/>
          </a:prstGeom>
        </p:spPr>
      </p:pic>
      <p:pic>
        <p:nvPicPr>
          <p:cNvPr id="6" name="Picture 2">
            <a:extLst>
              <a:ext uri="{FF2B5EF4-FFF2-40B4-BE49-F238E27FC236}">
                <a16:creationId xmlns:a16="http://schemas.microsoft.com/office/drawing/2014/main" id="{50D3226B-4188-4DD3-ACEC-F114EFA4A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54611" y="1694056"/>
            <a:ext cx="8034778" cy="1344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5264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D91976-6189-45C1-A9DD-EFEAE4434F31}"/>
              </a:ext>
            </a:extLst>
          </p:cNvPr>
          <p:cNvSpPr>
            <a:spLocks noGrp="1"/>
          </p:cNvSpPr>
          <p:nvPr>
            <p:ph idx="1"/>
          </p:nvPr>
        </p:nvSpPr>
        <p:spPr>
          <a:xfrm>
            <a:off x="457200" y="1166018"/>
            <a:ext cx="8229600" cy="4525963"/>
          </a:xfrm>
        </p:spPr>
        <p:txBody>
          <a:bodyPr/>
          <a:lstStyle/>
          <a:p>
            <a:r>
              <a:rPr lang="en-US" dirty="0"/>
              <a:t>Districts can use the appeal form sent out in August 19 to correct student data.</a:t>
            </a:r>
          </a:p>
          <a:p>
            <a:r>
              <a:rPr lang="en-US" dirty="0"/>
              <a:t>Districts should also use the “Things to Check” document that was sent out to districts.</a:t>
            </a:r>
          </a:p>
          <a:p>
            <a:r>
              <a:rPr lang="en-US" dirty="0"/>
              <a:t>Submit appeal forms and/or send questions to </a:t>
            </a:r>
            <a:r>
              <a:rPr lang="en-US" dirty="0">
                <a:hlinkClick r:id="rId2"/>
              </a:rPr>
              <a:t>DOE.Accountability@state.sd.us</a:t>
            </a:r>
            <a:r>
              <a:rPr lang="en-US" dirty="0"/>
              <a:t> </a:t>
            </a:r>
          </a:p>
        </p:txBody>
      </p:sp>
      <p:sp>
        <p:nvSpPr>
          <p:cNvPr id="6" name="Title 1">
            <a:extLst>
              <a:ext uri="{FF2B5EF4-FFF2-40B4-BE49-F238E27FC236}">
                <a16:creationId xmlns:a16="http://schemas.microsoft.com/office/drawing/2014/main" id="{A2937D6E-9770-4E69-860B-690273D115C4}"/>
              </a:ext>
            </a:extLst>
          </p:cNvPr>
          <p:cNvSpPr txBox="1">
            <a:spLocks/>
          </p:cNvSpPr>
          <p:nvPr/>
        </p:nvSpPr>
        <p:spPr bwMode="auto">
          <a:xfrm>
            <a:off x="3200400" y="0"/>
            <a:ext cx="5943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solidFill>
                  <a:schemeClr val="bg1"/>
                </a:solidFill>
              </a:rPr>
              <a:t>How to Appeal Data</a:t>
            </a:r>
          </a:p>
        </p:txBody>
      </p:sp>
    </p:spTree>
    <p:extLst>
      <p:ext uri="{BB962C8B-B14F-4D97-AF65-F5344CB8AC3E}">
        <p14:creationId xmlns:p14="http://schemas.microsoft.com/office/powerpoint/2010/main" val="26258218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48EE2C-4EAC-404D-8DAC-E43A8006D44A}"/>
              </a:ext>
            </a:extLst>
          </p:cNvPr>
          <p:cNvSpPr>
            <a:spLocks noGrp="1"/>
          </p:cNvSpPr>
          <p:nvPr>
            <p:ph type="title"/>
          </p:nvPr>
        </p:nvSpPr>
        <p:spPr>
          <a:xfrm>
            <a:off x="304800" y="2209800"/>
            <a:ext cx="8610600" cy="2133600"/>
          </a:xfrm>
        </p:spPr>
        <p:txBody>
          <a:bodyPr/>
          <a:lstStyle/>
          <a:p>
            <a:pPr algn="ctr"/>
            <a:r>
              <a:rPr lang="en-US" dirty="0"/>
              <a:t>Accountability Email for Submission of Appeals </a:t>
            </a:r>
            <a:br>
              <a:rPr lang="en-US" dirty="0"/>
            </a:br>
            <a:br>
              <a:rPr lang="en-US" dirty="0"/>
            </a:br>
            <a:r>
              <a:rPr lang="en-US" dirty="0"/>
              <a:t> </a:t>
            </a:r>
            <a:r>
              <a:rPr lang="en-US" dirty="0">
                <a:hlinkClick r:id="rId2"/>
              </a:rPr>
              <a:t>DOE.Accountability@state.sd.us</a:t>
            </a:r>
            <a:r>
              <a:rPr lang="en-US" dirty="0"/>
              <a:t> </a:t>
            </a:r>
            <a:br>
              <a:rPr lang="en-US" dirty="0"/>
            </a:br>
            <a:endParaRPr lang="en-US" dirty="0"/>
          </a:p>
        </p:txBody>
      </p:sp>
    </p:spTree>
    <p:extLst>
      <p:ext uri="{BB962C8B-B14F-4D97-AF65-F5344CB8AC3E}">
        <p14:creationId xmlns:p14="http://schemas.microsoft.com/office/powerpoint/2010/main" val="293581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F1399-B723-4143-A3A7-21A6026C7EA8}"/>
              </a:ext>
            </a:extLst>
          </p:cNvPr>
          <p:cNvSpPr>
            <a:spLocks noGrp="1"/>
          </p:cNvSpPr>
          <p:nvPr>
            <p:ph type="title"/>
          </p:nvPr>
        </p:nvSpPr>
        <p:spPr>
          <a:xfrm>
            <a:off x="3200400" y="0"/>
            <a:ext cx="5943600" cy="990600"/>
          </a:xfrm>
        </p:spPr>
        <p:txBody>
          <a:bodyPr/>
          <a:lstStyle/>
          <a:p>
            <a:r>
              <a:rPr lang="en-US" b="1" dirty="0">
                <a:solidFill>
                  <a:schemeClr val="bg1"/>
                </a:solidFill>
              </a:rPr>
              <a:t>Purpose of Webinar</a:t>
            </a:r>
          </a:p>
        </p:txBody>
      </p:sp>
      <p:sp>
        <p:nvSpPr>
          <p:cNvPr id="3" name="Content Placeholder 2">
            <a:extLst>
              <a:ext uri="{FF2B5EF4-FFF2-40B4-BE49-F238E27FC236}">
                <a16:creationId xmlns:a16="http://schemas.microsoft.com/office/drawing/2014/main" id="{DE6DAADB-C4C5-4501-9072-108F229B5D46}"/>
              </a:ext>
            </a:extLst>
          </p:cNvPr>
          <p:cNvSpPr>
            <a:spLocks noGrp="1"/>
          </p:cNvSpPr>
          <p:nvPr>
            <p:ph idx="1"/>
          </p:nvPr>
        </p:nvSpPr>
        <p:spPr>
          <a:xfrm>
            <a:off x="457200" y="1295400"/>
            <a:ext cx="8229600" cy="4953000"/>
          </a:xfrm>
        </p:spPr>
        <p:txBody>
          <a:bodyPr/>
          <a:lstStyle/>
          <a:p>
            <a:r>
              <a:rPr lang="en-US" sz="2800" dirty="0"/>
              <a:t>What the webinar is about</a:t>
            </a:r>
          </a:p>
          <a:p>
            <a:pPr lvl="1"/>
            <a:r>
              <a:rPr lang="en-US" sz="2400" dirty="0"/>
              <a:t>Brief overview of accountability systems</a:t>
            </a:r>
          </a:p>
          <a:p>
            <a:pPr lvl="1"/>
            <a:r>
              <a:rPr lang="en-US" sz="2400" dirty="0"/>
              <a:t>Permissions and login Information</a:t>
            </a:r>
          </a:p>
          <a:p>
            <a:pPr lvl="1"/>
            <a:r>
              <a:rPr lang="en-US" sz="2400" dirty="0"/>
              <a:t>Navigation of the private Report Card	</a:t>
            </a:r>
          </a:p>
          <a:p>
            <a:pPr lvl="1"/>
            <a:r>
              <a:rPr lang="en-US" sz="2400" dirty="0"/>
              <a:t>How to validate data</a:t>
            </a:r>
          </a:p>
          <a:p>
            <a:r>
              <a:rPr lang="en-US" sz="2800" dirty="0"/>
              <a:t>What the webinar is NOT about</a:t>
            </a:r>
          </a:p>
          <a:p>
            <a:pPr lvl="1"/>
            <a:r>
              <a:rPr lang="en-US" sz="2400" dirty="0"/>
              <a:t>Detailed explanation of accountability systems</a:t>
            </a:r>
          </a:p>
          <a:p>
            <a:pPr lvl="1"/>
            <a:r>
              <a:rPr lang="en-US" sz="2400" dirty="0"/>
              <a:t>Explanation school support classification</a:t>
            </a:r>
          </a:p>
        </p:txBody>
      </p:sp>
    </p:spTree>
    <p:extLst>
      <p:ext uri="{BB962C8B-B14F-4D97-AF65-F5344CB8AC3E}">
        <p14:creationId xmlns:p14="http://schemas.microsoft.com/office/powerpoint/2010/main" val="995634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F1399-B723-4143-A3A7-21A6026C7EA8}"/>
              </a:ext>
            </a:extLst>
          </p:cNvPr>
          <p:cNvSpPr>
            <a:spLocks noGrp="1"/>
          </p:cNvSpPr>
          <p:nvPr>
            <p:ph type="title"/>
          </p:nvPr>
        </p:nvSpPr>
        <p:spPr>
          <a:xfrm>
            <a:off x="3200400" y="0"/>
            <a:ext cx="5943600" cy="914400"/>
          </a:xfrm>
        </p:spPr>
        <p:txBody>
          <a:bodyPr/>
          <a:lstStyle/>
          <a:p>
            <a:r>
              <a:rPr lang="en-US" b="1" dirty="0">
                <a:solidFill>
                  <a:schemeClr val="bg1"/>
                </a:solidFill>
              </a:rPr>
              <a:t>Background Information</a:t>
            </a:r>
          </a:p>
        </p:txBody>
      </p:sp>
      <p:sp>
        <p:nvSpPr>
          <p:cNvPr id="3" name="Content Placeholder 2">
            <a:extLst>
              <a:ext uri="{FF2B5EF4-FFF2-40B4-BE49-F238E27FC236}">
                <a16:creationId xmlns:a16="http://schemas.microsoft.com/office/drawing/2014/main" id="{DE6DAADB-C4C5-4501-9072-108F229B5D46}"/>
              </a:ext>
            </a:extLst>
          </p:cNvPr>
          <p:cNvSpPr>
            <a:spLocks noGrp="1"/>
          </p:cNvSpPr>
          <p:nvPr>
            <p:ph idx="1"/>
          </p:nvPr>
        </p:nvSpPr>
        <p:spPr>
          <a:xfrm>
            <a:off x="457200" y="1219200"/>
            <a:ext cx="8229600" cy="4906963"/>
          </a:xfrm>
        </p:spPr>
        <p:txBody>
          <a:bodyPr/>
          <a:lstStyle/>
          <a:p>
            <a:r>
              <a:rPr lang="en-US" sz="2800" dirty="0"/>
              <a:t>Our Report Card is designed to:</a:t>
            </a:r>
          </a:p>
          <a:p>
            <a:pPr lvl="1">
              <a:spcBef>
                <a:spcPts val="0"/>
              </a:spcBef>
            </a:pPr>
            <a:r>
              <a:rPr lang="en-US" sz="2400" dirty="0"/>
              <a:t>Engage parents in their children’s education</a:t>
            </a:r>
          </a:p>
          <a:p>
            <a:pPr lvl="1">
              <a:spcBef>
                <a:spcPts val="0"/>
              </a:spcBef>
            </a:pPr>
            <a:r>
              <a:rPr lang="en-US" sz="2400" dirty="0"/>
              <a:t>Provide transparency on how well schools are educating all students</a:t>
            </a:r>
          </a:p>
          <a:p>
            <a:pPr lvl="1">
              <a:spcBef>
                <a:spcPts val="0"/>
              </a:spcBef>
            </a:pPr>
            <a:r>
              <a:rPr lang="en-US" sz="2400" dirty="0"/>
              <a:t>Identify gaps to provide additional supports</a:t>
            </a:r>
          </a:p>
          <a:p>
            <a:pPr lvl="1">
              <a:spcBef>
                <a:spcPts val="0"/>
              </a:spcBef>
            </a:pPr>
            <a:r>
              <a:rPr lang="en-US" sz="2400" dirty="0"/>
              <a:t>Include more information than past report cards</a:t>
            </a:r>
          </a:p>
        </p:txBody>
      </p:sp>
    </p:spTree>
    <p:extLst>
      <p:ext uri="{BB962C8B-B14F-4D97-AF65-F5344CB8AC3E}">
        <p14:creationId xmlns:p14="http://schemas.microsoft.com/office/powerpoint/2010/main" val="1404531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0"/>
            <a:ext cx="5943600" cy="877669"/>
          </a:xfrm>
        </p:spPr>
        <p:txBody>
          <a:bodyPr/>
          <a:lstStyle/>
          <a:p>
            <a:r>
              <a:rPr lang="en-US" b="1" dirty="0">
                <a:solidFill>
                  <a:schemeClr val="bg1"/>
                </a:solidFill>
              </a:rPr>
              <a:t>Accountability Systems</a:t>
            </a:r>
          </a:p>
        </p:txBody>
      </p:sp>
      <p:graphicFrame>
        <p:nvGraphicFramePr>
          <p:cNvPr id="4" name="Table 3"/>
          <p:cNvGraphicFramePr>
            <a:graphicFrameLocks noGrp="1"/>
          </p:cNvGraphicFramePr>
          <p:nvPr>
            <p:extLst>
              <p:ext uri="{D42A27DB-BD31-4B8C-83A1-F6EECF244321}">
                <p14:modId xmlns:p14="http://schemas.microsoft.com/office/powerpoint/2010/main" val="3944426104"/>
              </p:ext>
            </p:extLst>
          </p:nvPr>
        </p:nvGraphicFramePr>
        <p:xfrm>
          <a:off x="800100" y="1600200"/>
          <a:ext cx="7543800" cy="3017035"/>
        </p:xfrm>
        <a:graphic>
          <a:graphicData uri="http://schemas.openxmlformats.org/drawingml/2006/table">
            <a:tbl>
              <a:tblPr firstRow="1" bandRow="1">
                <a:tableStyleId>{5C22544A-7EE6-4342-B048-85BDC9FD1C3A}</a:tableStyleId>
              </a:tblPr>
              <a:tblGrid>
                <a:gridCol w="3771900">
                  <a:extLst>
                    <a:ext uri="{9D8B030D-6E8A-4147-A177-3AD203B41FA5}">
                      <a16:colId xmlns:a16="http://schemas.microsoft.com/office/drawing/2014/main" val="20000"/>
                    </a:ext>
                  </a:extLst>
                </a:gridCol>
                <a:gridCol w="3771900">
                  <a:extLst>
                    <a:ext uri="{9D8B030D-6E8A-4147-A177-3AD203B41FA5}">
                      <a16:colId xmlns:a16="http://schemas.microsoft.com/office/drawing/2014/main" val="20001"/>
                    </a:ext>
                  </a:extLst>
                </a:gridCol>
              </a:tblGrid>
              <a:tr h="122506">
                <a:tc>
                  <a:txBody>
                    <a:bodyPr/>
                    <a:lstStyle/>
                    <a:p>
                      <a:pPr algn="ctr"/>
                      <a:r>
                        <a:rPr lang="en-US" sz="2400" dirty="0"/>
                        <a:t>Elementary</a:t>
                      </a:r>
                      <a:r>
                        <a:rPr lang="en-US" sz="2400" baseline="0" dirty="0"/>
                        <a:t> and </a:t>
                      </a:r>
                    </a:p>
                    <a:p>
                      <a:pPr algn="ctr"/>
                      <a:r>
                        <a:rPr lang="en-US" sz="2400" baseline="0" dirty="0"/>
                        <a:t>Middle School</a:t>
                      </a:r>
                      <a:endParaRPr lang="en-US" sz="2400" dirty="0"/>
                    </a:p>
                  </a:txBody>
                  <a:tcPr anchor="ctr"/>
                </a:tc>
                <a:tc>
                  <a:txBody>
                    <a:bodyPr/>
                    <a:lstStyle/>
                    <a:p>
                      <a:pPr algn="ctr"/>
                      <a:r>
                        <a:rPr lang="en-US" sz="2400" dirty="0"/>
                        <a:t>High School</a:t>
                      </a:r>
                    </a:p>
                  </a:txBody>
                  <a:tcPr anchor="ctr"/>
                </a:tc>
                <a:extLst>
                  <a:ext uri="{0D108BD9-81ED-4DB2-BD59-A6C34878D82A}">
                    <a16:rowId xmlns:a16="http://schemas.microsoft.com/office/drawing/2014/main" val="10000"/>
                  </a:ext>
                </a:extLst>
              </a:tr>
              <a:tr h="438815">
                <a:tc>
                  <a:txBody>
                    <a:bodyPr/>
                    <a:lstStyle/>
                    <a:p>
                      <a:pPr algn="ctr"/>
                      <a:r>
                        <a:rPr lang="en-US" sz="2000" dirty="0">
                          <a:solidFill>
                            <a:schemeClr val="bg1">
                              <a:lumMod val="50000"/>
                            </a:schemeClr>
                          </a:solidFill>
                        </a:rPr>
                        <a:t>Student Performance</a:t>
                      </a:r>
                    </a:p>
                  </a:txBody>
                  <a:tcPr anchor="ctr"/>
                </a:tc>
                <a:tc>
                  <a:txBody>
                    <a:bodyPr/>
                    <a:lstStyle/>
                    <a:p>
                      <a:pPr algn="ctr"/>
                      <a:r>
                        <a:rPr lang="en-US" sz="2000" dirty="0">
                          <a:solidFill>
                            <a:schemeClr val="bg1">
                              <a:lumMod val="50000"/>
                            </a:schemeClr>
                          </a:solidFill>
                        </a:rPr>
                        <a:t>Student Performance</a:t>
                      </a:r>
                    </a:p>
                  </a:txBody>
                  <a:tcPr anchor="ctr"/>
                </a:tc>
                <a:extLst>
                  <a:ext uri="{0D108BD9-81ED-4DB2-BD59-A6C34878D82A}">
                    <a16:rowId xmlns:a16="http://schemas.microsoft.com/office/drawing/2014/main" val="10001"/>
                  </a:ext>
                </a:extLst>
              </a:tr>
              <a:tr h="438815">
                <a:tc>
                  <a:txBody>
                    <a:bodyPr/>
                    <a:lstStyle/>
                    <a:p>
                      <a:pPr algn="ctr"/>
                      <a:r>
                        <a:rPr lang="en-US" sz="2000" dirty="0">
                          <a:solidFill>
                            <a:schemeClr val="bg1">
                              <a:lumMod val="50000"/>
                            </a:schemeClr>
                          </a:solidFill>
                        </a:rPr>
                        <a:t>Student Progress (Growth)</a:t>
                      </a:r>
                    </a:p>
                  </a:txBody>
                  <a:tcPr anchor="ctr"/>
                </a:tc>
                <a:tc>
                  <a:txBody>
                    <a:bodyPr/>
                    <a:lstStyle/>
                    <a:p>
                      <a:pPr algn="ctr"/>
                      <a:r>
                        <a:rPr lang="en-US" sz="2000" dirty="0"/>
                        <a:t>College and Career Readiness</a:t>
                      </a:r>
                    </a:p>
                  </a:txBody>
                  <a:tcPr anchor="ctr"/>
                </a:tc>
                <a:extLst>
                  <a:ext uri="{0D108BD9-81ED-4DB2-BD59-A6C34878D82A}">
                    <a16:rowId xmlns:a16="http://schemas.microsoft.com/office/drawing/2014/main" val="10002"/>
                  </a:ext>
                </a:extLst>
              </a:tr>
              <a:tr h="438815">
                <a:tc>
                  <a:txBody>
                    <a:bodyPr/>
                    <a:lstStyle/>
                    <a:p>
                      <a:pPr algn="ctr"/>
                      <a:r>
                        <a:rPr lang="en-US" sz="2000" dirty="0"/>
                        <a:t>English Language Learner Progress</a:t>
                      </a:r>
                    </a:p>
                  </a:txBody>
                  <a:tcPr anchor="ctr"/>
                </a:tc>
                <a:tc>
                  <a:txBody>
                    <a:bodyPr/>
                    <a:lstStyle/>
                    <a:p>
                      <a:pPr algn="ctr"/>
                      <a:r>
                        <a:rPr lang="en-US" sz="2000" dirty="0"/>
                        <a:t>English Language Learner Progress</a:t>
                      </a:r>
                    </a:p>
                  </a:txBody>
                  <a:tcPr anchor="ctr"/>
                </a:tc>
                <a:extLst>
                  <a:ext uri="{0D108BD9-81ED-4DB2-BD59-A6C34878D82A}">
                    <a16:rowId xmlns:a16="http://schemas.microsoft.com/office/drawing/2014/main" val="10003"/>
                  </a:ext>
                </a:extLst>
              </a:tr>
              <a:tr h="438815">
                <a:tc>
                  <a:txBody>
                    <a:bodyPr/>
                    <a:lstStyle/>
                    <a:p>
                      <a:pPr algn="ctr"/>
                      <a:r>
                        <a:rPr lang="en-US" sz="2000" dirty="0">
                          <a:solidFill>
                            <a:schemeClr val="bg1">
                              <a:lumMod val="50000"/>
                            </a:schemeClr>
                          </a:solidFill>
                        </a:rPr>
                        <a:t>School Quality: Attendance</a:t>
                      </a:r>
                    </a:p>
                  </a:txBody>
                  <a:tcPr anchor="ctr"/>
                </a:tc>
                <a:tc>
                  <a:txBody>
                    <a:bodyPr/>
                    <a:lstStyle/>
                    <a:p>
                      <a:pPr algn="ctr"/>
                      <a:r>
                        <a:rPr lang="en-US" sz="2000" dirty="0"/>
                        <a:t>Graduation Rate</a:t>
                      </a:r>
                    </a:p>
                  </a:txBody>
                  <a:tcPr anchor="ctr"/>
                </a:tc>
                <a:extLst>
                  <a:ext uri="{0D108BD9-81ED-4DB2-BD59-A6C34878D82A}">
                    <a16:rowId xmlns:a16="http://schemas.microsoft.com/office/drawing/2014/main" val="10004"/>
                  </a:ext>
                </a:extLst>
              </a:tr>
              <a:tr h="438815">
                <a:tc>
                  <a:txBody>
                    <a:bodyPr/>
                    <a:lstStyle/>
                    <a:p>
                      <a:pPr algn="ctr"/>
                      <a:endParaRPr lang="en-US" sz="2000" dirty="0"/>
                    </a:p>
                  </a:txBody>
                  <a:tcPr anchor="ctr"/>
                </a:tc>
                <a:tc>
                  <a:txBody>
                    <a:bodyPr/>
                    <a:lstStyle/>
                    <a:p>
                      <a:pPr algn="ctr"/>
                      <a:r>
                        <a:rPr lang="en-US" sz="2000" dirty="0"/>
                        <a:t>Completer Rate</a:t>
                      </a:r>
                    </a:p>
                  </a:txBody>
                  <a:tcPr anchor="ctr"/>
                </a:tc>
                <a:extLst>
                  <a:ext uri="{0D108BD9-81ED-4DB2-BD59-A6C34878D82A}">
                    <a16:rowId xmlns:a16="http://schemas.microsoft.com/office/drawing/2014/main" val="10005"/>
                  </a:ext>
                </a:extLst>
              </a:tr>
            </a:tbl>
          </a:graphicData>
        </a:graphic>
      </p:graphicFrame>
      <p:sp>
        <p:nvSpPr>
          <p:cNvPr id="5" name="TextBox 4">
            <a:extLst>
              <a:ext uri="{FF2B5EF4-FFF2-40B4-BE49-F238E27FC236}">
                <a16:creationId xmlns:a16="http://schemas.microsoft.com/office/drawing/2014/main" id="{CCC64F7A-8A7D-4699-9B9F-94D8A4BF6A9D}"/>
              </a:ext>
            </a:extLst>
          </p:cNvPr>
          <p:cNvSpPr txBox="1"/>
          <p:nvPr/>
        </p:nvSpPr>
        <p:spPr>
          <a:xfrm>
            <a:off x="800100" y="4800600"/>
            <a:ext cx="7543800" cy="1569660"/>
          </a:xfrm>
          <a:prstGeom prst="rect">
            <a:avLst/>
          </a:prstGeom>
          <a:noFill/>
        </p:spPr>
        <p:txBody>
          <a:bodyPr wrap="square" rtlCol="0">
            <a:spAutoFit/>
          </a:bodyPr>
          <a:lstStyle/>
          <a:p>
            <a:r>
              <a:rPr lang="en-US" sz="2400" dirty="0"/>
              <a:t>In a normal year, School Performance Index (SPI) points for each accountability indicator are calculated. Due to COVID-19, certain data are </a:t>
            </a:r>
            <a:r>
              <a:rPr lang="en-US" sz="2400" dirty="0">
                <a:solidFill>
                  <a:schemeClr val="bg1">
                    <a:lumMod val="50000"/>
                  </a:schemeClr>
                </a:solidFill>
              </a:rPr>
              <a:t>not available </a:t>
            </a:r>
            <a:r>
              <a:rPr lang="en-US" sz="2400" dirty="0"/>
              <a:t>this year and SPI points were not calculated. </a:t>
            </a:r>
          </a:p>
        </p:txBody>
      </p:sp>
    </p:spTree>
    <p:extLst>
      <p:ext uri="{BB962C8B-B14F-4D97-AF65-F5344CB8AC3E}">
        <p14:creationId xmlns:p14="http://schemas.microsoft.com/office/powerpoint/2010/main" val="565931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6900F-17C7-42C1-9C2C-E4535C90EC38}"/>
              </a:ext>
            </a:extLst>
          </p:cNvPr>
          <p:cNvSpPr>
            <a:spLocks noGrp="1"/>
          </p:cNvSpPr>
          <p:nvPr>
            <p:ph type="title"/>
          </p:nvPr>
        </p:nvSpPr>
        <p:spPr>
          <a:xfrm>
            <a:off x="1219200" y="-76200"/>
            <a:ext cx="8229600" cy="1143000"/>
          </a:xfrm>
        </p:spPr>
        <p:txBody>
          <a:bodyPr/>
          <a:lstStyle/>
          <a:p>
            <a:r>
              <a:rPr lang="en-US" b="1" dirty="0">
                <a:solidFill>
                  <a:schemeClr val="bg1"/>
                </a:solidFill>
              </a:rPr>
              <a:t>COVID-19 Impact</a:t>
            </a:r>
          </a:p>
        </p:txBody>
      </p:sp>
      <p:sp>
        <p:nvSpPr>
          <p:cNvPr id="3" name="Content Placeholder 2">
            <a:extLst>
              <a:ext uri="{FF2B5EF4-FFF2-40B4-BE49-F238E27FC236}">
                <a16:creationId xmlns:a16="http://schemas.microsoft.com/office/drawing/2014/main" id="{BF66F081-158A-447A-9886-CD8F01CE578D}"/>
              </a:ext>
            </a:extLst>
          </p:cNvPr>
          <p:cNvSpPr>
            <a:spLocks noGrp="1"/>
          </p:cNvSpPr>
          <p:nvPr>
            <p:ph idx="1"/>
          </p:nvPr>
        </p:nvSpPr>
        <p:spPr>
          <a:xfrm>
            <a:off x="457200" y="1447800"/>
            <a:ext cx="8229600" cy="4983162"/>
          </a:xfrm>
        </p:spPr>
        <p:txBody>
          <a:bodyPr/>
          <a:lstStyle/>
          <a:p>
            <a:r>
              <a:rPr lang="en-US" sz="2800" dirty="0"/>
              <a:t>Due to the COVID-19 pandemic, state assessments were not administered and therefore data for student performance, student progress and school environment are not available for the 2019-2020 school year.</a:t>
            </a:r>
          </a:p>
          <a:p>
            <a:r>
              <a:rPr lang="en-US" sz="2800" dirty="0"/>
              <a:t>Based upon South Dakota's waiver approved by U.S. Department of Education, the overall score was not calculated for schools for the 2019-2020 report cards, and the school support status is based upon school performance results from the 2018-2019 academic year.</a:t>
            </a:r>
          </a:p>
        </p:txBody>
      </p:sp>
    </p:spTree>
    <p:extLst>
      <p:ext uri="{BB962C8B-B14F-4D97-AF65-F5344CB8AC3E}">
        <p14:creationId xmlns:p14="http://schemas.microsoft.com/office/powerpoint/2010/main" val="1673331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219BBE-B898-4794-AF9A-376DA9405875}"/>
              </a:ext>
            </a:extLst>
          </p:cNvPr>
          <p:cNvPicPr/>
          <p:nvPr/>
        </p:nvPicPr>
        <p:blipFill>
          <a:blip r:embed="rId3">
            <a:extLst>
              <a:ext uri="{28A0092B-C50C-407E-A947-70E740481C1C}">
                <a14:useLocalDpi xmlns:a14="http://schemas.microsoft.com/office/drawing/2010/main" val="0"/>
              </a:ext>
            </a:extLst>
          </a:blip>
          <a:stretch>
            <a:fillRect/>
          </a:stretch>
        </p:blipFill>
        <p:spPr>
          <a:xfrm>
            <a:off x="152400" y="6096000"/>
            <a:ext cx="1981200" cy="633730"/>
          </a:xfrm>
          <a:prstGeom prst="rect">
            <a:avLst/>
          </a:prstGeom>
        </p:spPr>
      </p:pic>
      <p:sp>
        <p:nvSpPr>
          <p:cNvPr id="5" name="Title 1">
            <a:extLst>
              <a:ext uri="{FF2B5EF4-FFF2-40B4-BE49-F238E27FC236}">
                <a16:creationId xmlns:a16="http://schemas.microsoft.com/office/drawing/2014/main" id="{401D3830-831B-4F97-ACCC-002E65419ABF}"/>
              </a:ext>
            </a:extLst>
          </p:cNvPr>
          <p:cNvSpPr txBox="1">
            <a:spLocks/>
          </p:cNvSpPr>
          <p:nvPr/>
        </p:nvSpPr>
        <p:spPr bwMode="auto">
          <a:xfrm>
            <a:off x="3200400" y="0"/>
            <a:ext cx="5943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4000" b="1" dirty="0">
                <a:solidFill>
                  <a:schemeClr val="bg1"/>
                </a:solidFill>
              </a:rPr>
              <a:t>Permissions to Report Card</a:t>
            </a:r>
          </a:p>
        </p:txBody>
      </p:sp>
      <p:sp>
        <p:nvSpPr>
          <p:cNvPr id="13" name="Rectangle: Rounded Corners 12">
            <a:extLst>
              <a:ext uri="{FF2B5EF4-FFF2-40B4-BE49-F238E27FC236}">
                <a16:creationId xmlns:a16="http://schemas.microsoft.com/office/drawing/2014/main" id="{3BC52551-B89A-4EBC-9D10-E31E51937DA4}"/>
              </a:ext>
            </a:extLst>
          </p:cNvPr>
          <p:cNvSpPr/>
          <p:nvPr/>
        </p:nvSpPr>
        <p:spPr>
          <a:xfrm>
            <a:off x="342900" y="1219200"/>
            <a:ext cx="8648700" cy="1676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800" dirty="0">
                <a:solidFill>
                  <a:schemeClr val="tx1"/>
                </a:solidFill>
              </a:rPr>
              <a:t>Two types of accountability permission: school or district</a:t>
            </a:r>
          </a:p>
          <a:p>
            <a:pPr marL="285750" indent="-285750">
              <a:buFont typeface="Arial" panose="020B0604020202020204" pitchFamily="34" charset="0"/>
              <a:buChar char="•"/>
            </a:pPr>
            <a:r>
              <a:rPr lang="en-US" sz="2800" dirty="0">
                <a:solidFill>
                  <a:schemeClr val="tx1"/>
                </a:solidFill>
              </a:rPr>
              <a:t>Permissions are assigned by the district’s STARS Account Manager </a:t>
            </a:r>
          </a:p>
        </p:txBody>
      </p:sp>
      <p:sp>
        <p:nvSpPr>
          <p:cNvPr id="9" name="Rectangle: Rounded Corners 8">
            <a:extLst>
              <a:ext uri="{FF2B5EF4-FFF2-40B4-BE49-F238E27FC236}">
                <a16:creationId xmlns:a16="http://schemas.microsoft.com/office/drawing/2014/main" id="{58A29F00-3311-448B-993B-320F05F6BFDE}"/>
              </a:ext>
            </a:extLst>
          </p:cNvPr>
          <p:cNvSpPr/>
          <p:nvPr/>
        </p:nvSpPr>
        <p:spPr>
          <a:xfrm>
            <a:off x="685800" y="3200400"/>
            <a:ext cx="7848600" cy="2362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dirty="0">
                <a:solidFill>
                  <a:schemeClr val="tx1"/>
                </a:solidFill>
              </a:rPr>
              <a:t>If users or STARS Account Managers have questions about accounts, how to log in, or permissions, contact </a:t>
            </a:r>
            <a:r>
              <a:rPr lang="en-US" sz="2800" u="sng" dirty="0">
                <a:solidFill>
                  <a:schemeClr val="tx1"/>
                </a:solidFill>
                <a:hlinkClick r:id="rId4"/>
              </a:rPr>
              <a:t>STARSHelp@state.sd.us</a:t>
            </a:r>
            <a:r>
              <a:rPr lang="en-US" sz="2800" dirty="0">
                <a:solidFill>
                  <a:schemeClr val="tx1"/>
                </a:solidFill>
              </a:rPr>
              <a:t>.</a:t>
            </a:r>
            <a:r>
              <a:rPr lang="en-US" dirty="0">
                <a:solidFill>
                  <a:schemeClr val="tx1"/>
                </a:solidFill>
              </a:rPr>
              <a:t> </a:t>
            </a:r>
          </a:p>
        </p:txBody>
      </p:sp>
    </p:spTree>
    <p:extLst>
      <p:ext uri="{BB962C8B-B14F-4D97-AF65-F5344CB8AC3E}">
        <p14:creationId xmlns:p14="http://schemas.microsoft.com/office/powerpoint/2010/main" val="2692515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7184" y="1107853"/>
            <a:ext cx="8836816" cy="5369148"/>
          </a:xfrm>
        </p:spPr>
        <p:txBody>
          <a:bodyPr/>
          <a:lstStyle/>
          <a:p>
            <a:pPr marL="0" indent="0">
              <a:spcBef>
                <a:spcPts val="0"/>
              </a:spcBef>
              <a:spcAft>
                <a:spcPts val="600"/>
              </a:spcAft>
              <a:buNone/>
              <a:tabLst>
                <a:tab pos="1377950" algn="l"/>
              </a:tabLst>
            </a:pPr>
            <a:r>
              <a:rPr lang="en-US" sz="2800" dirty="0"/>
              <a:t>Website: 		</a:t>
            </a:r>
            <a:r>
              <a:rPr lang="en-US" sz="2800" dirty="0">
                <a:hlinkClick r:id="rId3"/>
              </a:rPr>
              <a:t>https://doestars.sd.gov</a:t>
            </a:r>
            <a:endParaRPr lang="en-US" sz="2800" dirty="0"/>
          </a:p>
          <a:p>
            <a:pPr marL="0" indent="0">
              <a:spcBef>
                <a:spcPts val="0"/>
              </a:spcBef>
              <a:spcAft>
                <a:spcPts val="600"/>
              </a:spcAft>
              <a:buNone/>
              <a:tabLst>
                <a:tab pos="1377950" algn="l"/>
              </a:tabLst>
            </a:pPr>
            <a:r>
              <a:rPr lang="en-US" sz="2800" dirty="0"/>
              <a:t>User Name: 	Your email address</a:t>
            </a:r>
          </a:p>
          <a:p>
            <a:pPr marL="0" indent="0">
              <a:spcBef>
                <a:spcPts val="0"/>
              </a:spcBef>
              <a:spcAft>
                <a:spcPts val="600"/>
              </a:spcAft>
              <a:buNone/>
              <a:tabLst>
                <a:tab pos="1377950" algn="l"/>
              </a:tabLst>
            </a:pPr>
            <a:r>
              <a:rPr lang="en-US" sz="2800" dirty="0"/>
              <a:t>Password: 	Users with @K12 email addresses will use the 		same password  for emails and SD-STARS</a:t>
            </a:r>
          </a:p>
          <a:p>
            <a:pPr marL="0" indent="0">
              <a:spcBef>
                <a:spcPts val="0"/>
              </a:spcBef>
              <a:spcAft>
                <a:spcPts val="600"/>
              </a:spcAft>
              <a:buNone/>
              <a:tabLst>
                <a:tab pos="1377950" algn="l"/>
              </a:tabLst>
            </a:pPr>
            <a:r>
              <a:rPr lang="en-US" sz="2800" dirty="0"/>
              <a:t>		Users without @K12 emails will use a 				password set by them. </a:t>
            </a:r>
          </a:p>
        </p:txBody>
      </p:sp>
      <p:sp>
        <p:nvSpPr>
          <p:cNvPr id="12" name="Title 1">
            <a:extLst>
              <a:ext uri="{FF2B5EF4-FFF2-40B4-BE49-F238E27FC236}">
                <a16:creationId xmlns:a16="http://schemas.microsoft.com/office/drawing/2014/main" id="{EBC2E3A7-2662-4068-BB6A-237D1716AE77}"/>
              </a:ext>
            </a:extLst>
          </p:cNvPr>
          <p:cNvSpPr txBox="1">
            <a:spLocks/>
          </p:cNvSpPr>
          <p:nvPr/>
        </p:nvSpPr>
        <p:spPr bwMode="auto">
          <a:xfrm>
            <a:off x="3200400" y="0"/>
            <a:ext cx="5943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b="1" dirty="0">
                <a:solidFill>
                  <a:schemeClr val="bg1"/>
                </a:solidFill>
              </a:rPr>
              <a:t>Log In Information</a:t>
            </a:r>
          </a:p>
        </p:txBody>
      </p:sp>
      <p:pic>
        <p:nvPicPr>
          <p:cNvPr id="6" name="Picture 5">
            <a:extLst>
              <a:ext uri="{FF2B5EF4-FFF2-40B4-BE49-F238E27FC236}">
                <a16:creationId xmlns:a16="http://schemas.microsoft.com/office/drawing/2014/main" id="{FEB8A802-DE15-4182-B435-15E554516519}"/>
              </a:ext>
            </a:extLst>
          </p:cNvPr>
          <p:cNvPicPr>
            <a:picLocks noChangeAspect="1"/>
          </p:cNvPicPr>
          <p:nvPr/>
        </p:nvPicPr>
        <p:blipFill>
          <a:blip r:embed="rId4"/>
          <a:stretch>
            <a:fillRect/>
          </a:stretch>
        </p:blipFill>
        <p:spPr>
          <a:xfrm>
            <a:off x="5029202" y="4017921"/>
            <a:ext cx="3962398" cy="239494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FBA261BC-5988-4D5F-911E-8B36127DCE0B}"/>
              </a:ext>
            </a:extLst>
          </p:cNvPr>
          <p:cNvPicPr/>
          <p:nvPr/>
        </p:nvPicPr>
        <p:blipFill>
          <a:blip r:embed="rId5">
            <a:extLst>
              <a:ext uri="{28A0092B-C50C-407E-A947-70E740481C1C}">
                <a14:useLocalDpi xmlns:a14="http://schemas.microsoft.com/office/drawing/2010/main" val="0"/>
              </a:ext>
            </a:extLst>
          </a:blip>
          <a:stretch>
            <a:fillRect/>
          </a:stretch>
        </p:blipFill>
        <p:spPr>
          <a:xfrm>
            <a:off x="152400" y="6096000"/>
            <a:ext cx="1981200" cy="633730"/>
          </a:xfrm>
          <a:prstGeom prst="rect">
            <a:avLst/>
          </a:prstGeom>
        </p:spPr>
      </p:pic>
      <p:sp>
        <p:nvSpPr>
          <p:cNvPr id="4" name="Rectangle: Rounded Corners 3">
            <a:extLst>
              <a:ext uri="{FF2B5EF4-FFF2-40B4-BE49-F238E27FC236}">
                <a16:creationId xmlns:a16="http://schemas.microsoft.com/office/drawing/2014/main" id="{AA391ABD-F1B1-4008-A1D6-0E5BC19350E4}"/>
              </a:ext>
            </a:extLst>
          </p:cNvPr>
          <p:cNvSpPr/>
          <p:nvPr/>
        </p:nvSpPr>
        <p:spPr>
          <a:xfrm>
            <a:off x="152400" y="4132271"/>
            <a:ext cx="4724402" cy="987504"/>
          </a:xfrm>
          <a:prstGeom prst="round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2400" dirty="0"/>
              <a:t>For directions on how to log in, </a:t>
            </a:r>
          </a:p>
          <a:p>
            <a:pPr algn="ctr"/>
            <a:r>
              <a:rPr lang="en-US" sz="2800" dirty="0">
                <a:hlinkClick r:id="rId6"/>
              </a:rPr>
              <a:t>https://doe.sd.gov/sdstars/</a:t>
            </a:r>
            <a:r>
              <a:rPr lang="en-US" sz="2800" dirty="0"/>
              <a:t>  </a:t>
            </a:r>
          </a:p>
        </p:txBody>
      </p:sp>
    </p:spTree>
    <p:extLst>
      <p:ext uri="{BB962C8B-B14F-4D97-AF65-F5344CB8AC3E}">
        <p14:creationId xmlns:p14="http://schemas.microsoft.com/office/powerpoint/2010/main" val="420086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F1399-B723-4143-A3A7-21A6026C7EA8}"/>
              </a:ext>
            </a:extLst>
          </p:cNvPr>
          <p:cNvSpPr>
            <a:spLocks noGrp="1"/>
          </p:cNvSpPr>
          <p:nvPr>
            <p:ph type="title"/>
          </p:nvPr>
        </p:nvSpPr>
        <p:spPr>
          <a:xfrm>
            <a:off x="3200400" y="0"/>
            <a:ext cx="5943600" cy="990600"/>
          </a:xfrm>
        </p:spPr>
        <p:txBody>
          <a:bodyPr/>
          <a:lstStyle/>
          <a:p>
            <a:r>
              <a:rPr lang="en-US" b="1" dirty="0">
                <a:solidFill>
                  <a:schemeClr val="bg1"/>
                </a:solidFill>
              </a:rPr>
              <a:t>Report Card Pages</a:t>
            </a:r>
          </a:p>
        </p:txBody>
      </p:sp>
      <p:pic>
        <p:nvPicPr>
          <p:cNvPr id="7" name="Picture 6">
            <a:extLst>
              <a:ext uri="{FF2B5EF4-FFF2-40B4-BE49-F238E27FC236}">
                <a16:creationId xmlns:a16="http://schemas.microsoft.com/office/drawing/2014/main" id="{1AC229C0-3820-4E9A-94C6-9DD8D26506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2400" y="1447800"/>
            <a:ext cx="5181600" cy="2895600"/>
          </a:xfrm>
          <a:prstGeom prst="rect">
            <a:avLst/>
          </a:prstGeom>
        </p:spPr>
      </p:pic>
      <p:pic>
        <p:nvPicPr>
          <p:cNvPr id="8" name="Picture 7">
            <a:extLst>
              <a:ext uri="{FF2B5EF4-FFF2-40B4-BE49-F238E27FC236}">
                <a16:creationId xmlns:a16="http://schemas.microsoft.com/office/drawing/2014/main" id="{30B0B743-513C-4BD2-AB63-4A877AAA65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14800" y="3453670"/>
            <a:ext cx="4684059" cy="2965447"/>
          </a:xfrm>
          <a:prstGeom prst="rect">
            <a:avLst/>
          </a:prstGeom>
        </p:spPr>
      </p:pic>
    </p:spTree>
    <p:extLst>
      <p:ext uri="{BB962C8B-B14F-4D97-AF65-F5344CB8AC3E}">
        <p14:creationId xmlns:p14="http://schemas.microsoft.com/office/powerpoint/2010/main" val="4244462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97FA75-1AE5-4808-A247-DEC3A313B14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912857" y="1869343"/>
            <a:ext cx="4054792" cy="2998030"/>
          </a:xfrm>
          <a:prstGeom prst="rect">
            <a:avLst/>
          </a:prstGeom>
        </p:spPr>
      </p:pic>
      <p:sp>
        <p:nvSpPr>
          <p:cNvPr id="2" name="Title 1">
            <a:extLst>
              <a:ext uri="{FF2B5EF4-FFF2-40B4-BE49-F238E27FC236}">
                <a16:creationId xmlns:a16="http://schemas.microsoft.com/office/drawing/2014/main" id="{E2BF1399-B723-4143-A3A7-21A6026C7EA8}"/>
              </a:ext>
            </a:extLst>
          </p:cNvPr>
          <p:cNvSpPr>
            <a:spLocks noGrp="1"/>
          </p:cNvSpPr>
          <p:nvPr>
            <p:ph type="title"/>
          </p:nvPr>
        </p:nvSpPr>
        <p:spPr>
          <a:xfrm>
            <a:off x="3200400" y="0"/>
            <a:ext cx="5943600" cy="990600"/>
          </a:xfrm>
        </p:spPr>
        <p:txBody>
          <a:bodyPr/>
          <a:lstStyle/>
          <a:p>
            <a:r>
              <a:rPr lang="en-US" b="1" dirty="0">
                <a:solidFill>
                  <a:schemeClr val="bg1"/>
                </a:solidFill>
              </a:rPr>
              <a:t>Report Card Pages</a:t>
            </a:r>
          </a:p>
        </p:txBody>
      </p:sp>
      <p:pic>
        <p:nvPicPr>
          <p:cNvPr id="7" name="Picture 6">
            <a:extLst>
              <a:ext uri="{FF2B5EF4-FFF2-40B4-BE49-F238E27FC236}">
                <a16:creationId xmlns:a16="http://schemas.microsoft.com/office/drawing/2014/main" id="{6E9898D3-CDFE-466F-B172-36343EDE1C6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9651" y="1650170"/>
            <a:ext cx="4793206" cy="3226630"/>
          </a:xfrm>
          <a:prstGeom prst="rect">
            <a:avLst/>
          </a:prstGeom>
        </p:spPr>
      </p:pic>
      <p:sp>
        <p:nvSpPr>
          <p:cNvPr id="3" name="TextBox 2">
            <a:extLst>
              <a:ext uri="{FF2B5EF4-FFF2-40B4-BE49-F238E27FC236}">
                <a16:creationId xmlns:a16="http://schemas.microsoft.com/office/drawing/2014/main" id="{1A757986-5632-488C-9EFF-1BF3833B4209}"/>
              </a:ext>
            </a:extLst>
          </p:cNvPr>
          <p:cNvSpPr txBox="1"/>
          <p:nvPr/>
        </p:nvSpPr>
        <p:spPr>
          <a:xfrm>
            <a:off x="304800" y="5294698"/>
            <a:ext cx="8534400" cy="369332"/>
          </a:xfrm>
          <a:prstGeom prst="rect">
            <a:avLst/>
          </a:prstGeom>
          <a:noFill/>
        </p:spPr>
        <p:txBody>
          <a:bodyPr wrap="square" rtlCol="0">
            <a:spAutoFit/>
          </a:bodyPr>
          <a:lstStyle/>
          <a:p>
            <a:r>
              <a:rPr lang="en-US" dirty="0"/>
              <a:t>Note: Different information is available for Elementary/ Middle Schools and High Schools. </a:t>
            </a:r>
          </a:p>
        </p:txBody>
      </p:sp>
    </p:spTree>
    <p:extLst>
      <p:ext uri="{BB962C8B-B14F-4D97-AF65-F5344CB8AC3E}">
        <p14:creationId xmlns:p14="http://schemas.microsoft.com/office/powerpoint/2010/main" val="3849457706"/>
      </p:ext>
    </p:extLst>
  </p:cSld>
  <p:clrMapOvr>
    <a:masterClrMapping/>
  </p:clrMapOvr>
</p:sld>
</file>

<file path=ppt/theme/theme1.xml><?xml version="1.0" encoding="utf-8"?>
<a:theme xmlns:a="http://schemas.openxmlformats.org/drawingml/2006/main" name="DOE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7183</TotalTime>
  <Words>841</Words>
  <Application>Microsoft Office PowerPoint</Application>
  <PresentationFormat>On-screen Show (4:3)</PresentationFormat>
  <Paragraphs>88</Paragraphs>
  <Slides>15</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DOEppt</vt:lpstr>
      <vt:lpstr>2019-20 Private Report Card</vt:lpstr>
      <vt:lpstr>Purpose of Webinar</vt:lpstr>
      <vt:lpstr>Background Information</vt:lpstr>
      <vt:lpstr>Accountability Systems</vt:lpstr>
      <vt:lpstr>COVID-19 Impact</vt:lpstr>
      <vt:lpstr>PowerPoint Presentation</vt:lpstr>
      <vt:lpstr>PowerPoint Presentation</vt:lpstr>
      <vt:lpstr>Report Card Pages</vt:lpstr>
      <vt:lpstr>Report Card Pages</vt:lpstr>
      <vt:lpstr>Report Card Pages</vt:lpstr>
      <vt:lpstr>Validation Process</vt:lpstr>
      <vt:lpstr>Student Rosters</vt:lpstr>
      <vt:lpstr>Student Rosters</vt:lpstr>
      <vt:lpstr>PowerPoint Presentation</vt:lpstr>
      <vt:lpstr>Accountability Email for Submission of Appeals    DOE.Accountability@state.sd.us  </vt:lpstr>
    </vt:vector>
  </TitlesOfParts>
  <Company>State of South Dakota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STARS Account Manager Training</dc:title>
  <dc:creator>Marcus A. Bevier</dc:creator>
  <cp:lastModifiedBy>Aadland, Megan</cp:lastModifiedBy>
  <cp:revision>379</cp:revision>
  <dcterms:created xsi:type="dcterms:W3CDTF">2014-07-21T12:33:13Z</dcterms:created>
  <dcterms:modified xsi:type="dcterms:W3CDTF">2020-08-19T19:55:09Z</dcterms:modified>
</cp:coreProperties>
</file>