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sen, Ann" initials="LA" lastIdx="4" clrIdx="0"/>
  <p:cmAuthor id="1" name="Palmer, Jenifer  (DOE)" initials="P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BD8931-B6F0-4881-85B4-2B5701609AC6}" type="datetimeFigureOut">
              <a:rPr lang="en-US" smtClean="0"/>
              <a:t>09/26/2016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3A66840-0C90-4481-BEF6-E67D1F776B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D8931-B6F0-4881-85B4-2B5701609AC6}" type="datetimeFigureOut">
              <a:rPr lang="en-US" smtClean="0"/>
              <a:t>09/26/2016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66840-0C90-4481-BEF6-E67D1F776B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D8931-B6F0-4881-85B4-2B5701609AC6}" type="datetimeFigureOut">
              <a:rPr lang="en-US" smtClean="0"/>
              <a:t>09/26/2016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66840-0C90-4481-BEF6-E67D1F776B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D8931-B6F0-4881-85B4-2B5701609AC6}" type="datetimeFigureOut">
              <a:rPr lang="en-US" smtClean="0"/>
              <a:t>09/26/2016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66840-0C90-4481-BEF6-E67D1F776B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D8931-B6F0-4881-85B4-2B5701609AC6}" type="datetimeFigureOut">
              <a:rPr lang="en-US" smtClean="0"/>
              <a:t>09/26/2016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66840-0C90-4481-BEF6-E67D1F776B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BD8931-B6F0-4881-85B4-2B5701609AC6}" type="datetimeFigureOut">
              <a:rPr lang="en-US" smtClean="0"/>
              <a:t>09/26/2016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66840-0C90-4481-BEF6-E67D1F776B9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BD8931-B6F0-4881-85B4-2B5701609AC6}" type="datetimeFigureOut">
              <a:rPr lang="en-US" smtClean="0"/>
              <a:t>09/26/2016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66840-0C90-4481-BEF6-E67D1F776B9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BD8931-B6F0-4881-85B4-2B5701609AC6}" type="datetimeFigureOut">
              <a:rPr lang="en-US" smtClean="0"/>
              <a:t>09/26/2016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66840-0C90-4481-BEF6-E67D1F776B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D8931-B6F0-4881-85B4-2B5701609AC6}" type="datetimeFigureOut">
              <a:rPr lang="en-US" smtClean="0"/>
              <a:t>09/26/2016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66840-0C90-4481-BEF6-E67D1F776B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BD8931-B6F0-4881-85B4-2B5701609AC6}" type="datetimeFigureOut">
              <a:rPr lang="en-US" smtClean="0"/>
              <a:t>09/26/2016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13A66840-0C90-4481-BEF6-E67D1F776B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BD8931-B6F0-4881-85B4-2B5701609AC6}" type="datetimeFigureOut">
              <a:rPr lang="en-US" smtClean="0"/>
              <a:t>09/26/2016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13A66840-0C90-4481-BEF6-E67D1F776B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BD8931-B6F0-4881-85B4-2B5701609AC6}" type="datetimeFigureOut">
              <a:rPr lang="en-US" smtClean="0"/>
              <a:t>09/26/2016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3A66840-0C90-4481-BEF6-E67D1F776B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hannon.Malone@state.sd.us" TargetMode="External"/><Relationship Id="rId2" Type="http://schemas.openxmlformats.org/officeDocument/2006/relationships/hyperlink" Target="mailto:Jenifer.Palmer@state.sd.u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normAutofit/>
          </a:bodyPr>
          <a:lstStyle/>
          <a:p>
            <a:r>
              <a:rPr lang="en-US" sz="7200" b="1" dirty="0" smtClean="0">
                <a:solidFill>
                  <a:schemeClr val="accent1"/>
                </a:solidFill>
                <a:latin typeface="Comic Sans MS" panose="030F0702030302020204" pitchFamily="66" charset="0"/>
              </a:rPr>
              <a:t>Foster Care</a:t>
            </a:r>
            <a:endParaRPr lang="en-US" sz="7200" b="1" dirty="0">
              <a:solidFill>
                <a:schemeClr val="accent1"/>
              </a:solidFill>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97900" cy="325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Temp\Temporary Internet Files\Content.Outlook\BIS8SQQ6\DOElogo-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342059"/>
            <a:ext cx="6781800" cy="136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6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162" y="1498600"/>
            <a:ext cx="1381124" cy="147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90600" y="829134"/>
            <a:ext cx="7391400" cy="1202485"/>
          </a:xfrm>
        </p:spPr>
        <p:txBody>
          <a:bodyPr>
            <a:normAutofit fontScale="90000"/>
          </a:bodyPr>
          <a:lstStyle/>
          <a:p>
            <a:r>
              <a:rPr lang="en-US" sz="3300" b="1" dirty="0" smtClean="0">
                <a:solidFill>
                  <a:schemeClr val="accent1"/>
                </a:solidFill>
                <a:latin typeface="Comic Sans MS" panose="030F0702030302020204" pitchFamily="66" charset="0"/>
              </a:rPr>
              <a:t>TRANSPORTATION REQUIREMENTS</a:t>
            </a:r>
            <a:r>
              <a:rPr lang="en-US" b="1" dirty="0" smtClean="0">
                <a:latin typeface="Comic Sans MS" panose="030F0702030302020204" pitchFamily="66" charset="0"/>
              </a:rPr>
              <a:t/>
            </a:r>
            <a:br>
              <a:rPr lang="en-US" b="1" dirty="0" smtClean="0">
                <a:latin typeface="Comic Sans MS" panose="030F0702030302020204" pitchFamily="66" charset="0"/>
              </a:rPr>
            </a:br>
            <a:r>
              <a:rPr lang="en-US" sz="2700" b="1" dirty="0" smtClean="0">
                <a:solidFill>
                  <a:srgbClr val="00B0F0"/>
                </a:solidFill>
                <a:latin typeface="Comic Sans MS" panose="030F0702030302020204" pitchFamily="66" charset="0"/>
              </a:rPr>
              <a:t>GUIDANCE PROVISIONS</a:t>
            </a:r>
            <a:endParaRPr lang="en-US" sz="27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914400" y="1828800"/>
            <a:ext cx="6553200" cy="4114799"/>
          </a:xfrm>
        </p:spPr>
        <p:txBody>
          <a:bodyPr>
            <a:normAutofit/>
          </a:bodyPr>
          <a:lstStyle/>
          <a:p>
            <a:r>
              <a:rPr lang="en-US" sz="2000" dirty="0" smtClean="0">
                <a:latin typeface="Comic Sans MS" panose="030F0702030302020204" pitchFamily="66" charset="0"/>
              </a:rPr>
              <a:t>Transportation must be provided in a “cost-effective” manner, so low-cost/no-cost options should be explored</a:t>
            </a:r>
          </a:p>
          <a:p>
            <a:r>
              <a:rPr lang="en-US" sz="2000" dirty="0" smtClean="0">
                <a:latin typeface="Comic Sans MS" panose="030F0702030302020204" pitchFamily="66" charset="0"/>
              </a:rPr>
              <a:t>Even if an LEA doesn’t transport other students, it must ensure that transportation is provided to children in foster care consistent with procedures developed in collaboration with CWAs </a:t>
            </a:r>
          </a:p>
          <a:p>
            <a:r>
              <a:rPr lang="en-US" sz="2000" dirty="0" smtClean="0">
                <a:latin typeface="Comic Sans MS" panose="030F0702030302020204" pitchFamily="66" charset="0"/>
              </a:rPr>
              <a:t>Transportation is an allowable use of federal funds, both under Title IV-E of the Social Security Act and Title I of the ESEA</a:t>
            </a:r>
          </a:p>
          <a:p>
            <a:r>
              <a:rPr lang="en-US" sz="2000" dirty="0" smtClean="0">
                <a:latin typeface="Comic Sans MS" panose="030F0702030302020204" pitchFamily="66" charset="0"/>
              </a:rPr>
              <a:t>All funding sources should be maximized to ensure costs are not unduly burdensome on one agency.</a:t>
            </a:r>
          </a:p>
          <a:p>
            <a:endParaRPr lang="en-US" dirty="0"/>
          </a:p>
        </p:txBody>
      </p:sp>
    </p:spTree>
    <p:extLst>
      <p:ext uri="{BB962C8B-B14F-4D97-AF65-F5344CB8AC3E}">
        <p14:creationId xmlns:p14="http://schemas.microsoft.com/office/powerpoint/2010/main" val="3274492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7582"/>
            <a:ext cx="7467599" cy="1202485"/>
          </a:xfrm>
        </p:spPr>
        <p:txBody>
          <a:bodyPr>
            <a:normAutofit fontScale="90000"/>
          </a:bodyPr>
          <a:lstStyle/>
          <a:p>
            <a:r>
              <a:rPr lang="en-US" sz="3300" b="1" dirty="0" smtClean="0">
                <a:solidFill>
                  <a:schemeClr val="accent1"/>
                </a:solidFill>
                <a:latin typeface="Comic Sans MS" panose="030F0702030302020204" pitchFamily="66" charset="0"/>
              </a:rPr>
              <a:t/>
            </a:r>
            <a:br>
              <a:rPr lang="en-US" sz="3300" b="1" dirty="0" smtClean="0">
                <a:solidFill>
                  <a:schemeClr val="accent1"/>
                </a:solidFill>
                <a:latin typeface="Comic Sans MS" panose="030F0702030302020204" pitchFamily="66" charset="0"/>
              </a:rPr>
            </a:br>
            <a:r>
              <a:rPr lang="en-US" sz="3300" b="1" dirty="0" smtClean="0">
                <a:solidFill>
                  <a:schemeClr val="accent1"/>
                </a:solidFill>
                <a:latin typeface="Comic Sans MS" panose="030F0702030302020204" pitchFamily="66" charset="0"/>
              </a:rPr>
              <a:t>TRANSPORTATION REQUIREMENTS</a:t>
            </a:r>
            <a:br>
              <a:rPr lang="en-US" sz="3300" b="1" dirty="0" smtClean="0">
                <a:solidFill>
                  <a:schemeClr val="accent1"/>
                </a:solidFill>
                <a:latin typeface="Comic Sans MS" panose="030F0702030302020204" pitchFamily="66" charset="0"/>
              </a:rPr>
            </a:br>
            <a:r>
              <a:rPr lang="en-US" sz="2700" b="1" dirty="0" smtClean="0">
                <a:solidFill>
                  <a:srgbClr val="00B0F0"/>
                </a:solidFill>
                <a:latin typeface="Comic Sans MS" panose="030F0702030302020204" pitchFamily="66" charset="0"/>
              </a:rPr>
              <a:t>GUIDANCE PROVISIONS</a:t>
            </a:r>
            <a:r>
              <a:rPr lang="en-US" dirty="0" smtClean="0"/>
              <a:t/>
            </a:r>
            <a:br>
              <a:rPr lang="en-US" dirty="0" smtClean="0"/>
            </a:b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869736"/>
            <a:ext cx="2203990" cy="232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66800" y="1828800"/>
            <a:ext cx="6196405" cy="3603812"/>
          </a:xfrm>
        </p:spPr>
        <p:txBody>
          <a:bodyPr>
            <a:normAutofit/>
          </a:bodyPr>
          <a:lstStyle/>
          <a:p>
            <a:r>
              <a:rPr lang="en-US" sz="2000" dirty="0" smtClean="0">
                <a:latin typeface="Comic Sans MS" panose="030F0702030302020204" pitchFamily="66" charset="0"/>
              </a:rPr>
              <a:t>LEAs and CWAs should work together to agree on costs</a:t>
            </a:r>
          </a:p>
          <a:p>
            <a:r>
              <a:rPr lang="en-US" sz="2000" dirty="0" smtClean="0">
                <a:latin typeface="Comic Sans MS" panose="030F0702030302020204" pitchFamily="66" charset="0"/>
              </a:rPr>
              <a:t>Transportation procedures should include a dispute resolution process if parties can’t come to agreement</a:t>
            </a:r>
          </a:p>
          <a:p>
            <a:r>
              <a:rPr lang="en-US" sz="2000" dirty="0" smtClean="0">
                <a:latin typeface="Comic Sans MS" panose="030F0702030302020204" pitchFamily="66" charset="0"/>
              </a:rPr>
              <a:t>SEAs and State CWAs should develop uniform statewide guidelines and procedures</a:t>
            </a:r>
          </a:p>
          <a:p>
            <a:r>
              <a:rPr lang="en-US" sz="2000" dirty="0" smtClean="0">
                <a:latin typeface="Comic Sans MS" panose="030F0702030302020204" pitchFamily="66" charset="0"/>
              </a:rPr>
              <a:t>A child must remain in his or her school of origin while any disputes regarding transportation costs are being resolved</a:t>
            </a:r>
            <a:endParaRPr lang="en-US" sz="2000" dirty="0">
              <a:latin typeface="Comic Sans MS" panose="030F0702030302020204" pitchFamily="66" charset="0"/>
            </a:endParaRPr>
          </a:p>
        </p:txBody>
      </p:sp>
    </p:spTree>
    <p:extLst>
      <p:ext uri="{BB962C8B-B14F-4D97-AF65-F5344CB8AC3E}">
        <p14:creationId xmlns:p14="http://schemas.microsoft.com/office/powerpoint/2010/main" val="4018516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7582"/>
            <a:ext cx="7467599" cy="1202485"/>
          </a:xfrm>
        </p:spPr>
        <p:txBody>
          <a:bodyPr>
            <a:normAutofit/>
          </a:bodyPr>
          <a:lstStyle/>
          <a:p>
            <a:r>
              <a:rPr lang="en-US" sz="4000" b="1" dirty="0" smtClean="0">
                <a:solidFill>
                  <a:schemeClr val="accent1"/>
                </a:solidFill>
                <a:latin typeface="Comic Sans MS" panose="030F0702030302020204" pitchFamily="66" charset="0"/>
              </a:rPr>
              <a:t>IMMEDIATE ENROLLMENT</a:t>
            </a:r>
            <a:r>
              <a:rPr lang="en-US" dirty="0" smtClean="0">
                <a:latin typeface="Comic Sans MS" panose="030F0702030302020204" pitchFamily="66" charset="0"/>
              </a:rPr>
              <a:t/>
            </a:r>
            <a:br>
              <a:rPr lang="en-US" dirty="0" smtClean="0">
                <a:latin typeface="Comic Sans MS" panose="030F0702030302020204" pitchFamily="66" charset="0"/>
              </a:rPr>
            </a:br>
            <a:r>
              <a:rPr lang="en-US" sz="2400" b="1" dirty="0" smtClean="0">
                <a:solidFill>
                  <a:srgbClr val="00B0F0"/>
                </a:solidFill>
                <a:latin typeface="Comic Sans MS" panose="030F0702030302020204" pitchFamily="66" charset="0"/>
              </a:rPr>
              <a:t>ESSA REQUIREMENTS</a:t>
            </a:r>
            <a:endParaRPr lang="en-US" sz="2400" b="1" dirty="0">
              <a:solidFill>
                <a:srgbClr val="00B0F0"/>
              </a:solidFill>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447800"/>
            <a:ext cx="1466850" cy="159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166420" y="2057400"/>
            <a:ext cx="6196405" cy="3734655"/>
          </a:xfrm>
        </p:spPr>
        <p:txBody>
          <a:bodyPr>
            <a:normAutofit/>
          </a:bodyPr>
          <a:lstStyle/>
          <a:p>
            <a:pPr marL="0" indent="0">
              <a:buNone/>
            </a:pPr>
            <a:r>
              <a:rPr lang="en-US" sz="2200" b="1" dirty="0" smtClean="0">
                <a:latin typeface="Comic Sans MS" panose="030F0702030302020204" pitchFamily="66" charset="0"/>
              </a:rPr>
              <a:t>SEAs must provide assurances that:</a:t>
            </a:r>
          </a:p>
          <a:p>
            <a:r>
              <a:rPr lang="en-US" sz="2200" dirty="0" smtClean="0">
                <a:latin typeface="Comic Sans MS" panose="030F0702030302020204" pitchFamily="66" charset="0"/>
              </a:rPr>
              <a:t>If it’s not in the child’s best interest to stay in his of her school of origin, the student must be immediately enrolled in the new school, even if the child is unable to produce records normally required for enrollment</a:t>
            </a:r>
          </a:p>
          <a:p>
            <a:r>
              <a:rPr lang="en-US" sz="2200" dirty="0" smtClean="0">
                <a:latin typeface="Comic Sans MS" panose="030F0702030302020204" pitchFamily="66" charset="0"/>
              </a:rPr>
              <a:t>The enrolling school shall immediately contact the school last attended to obtain relevant academic and other records</a:t>
            </a:r>
            <a:endParaRPr lang="en-US" sz="2200" dirty="0">
              <a:latin typeface="Comic Sans MS" panose="030F0702030302020204" pitchFamily="66" charset="0"/>
            </a:endParaRPr>
          </a:p>
        </p:txBody>
      </p:sp>
    </p:spTree>
    <p:extLst>
      <p:ext uri="{BB962C8B-B14F-4D97-AF65-F5344CB8AC3E}">
        <p14:creationId xmlns:p14="http://schemas.microsoft.com/office/powerpoint/2010/main" val="1101399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Comic Sans MS" panose="030F0702030302020204" pitchFamily="66" charset="0"/>
              </a:rPr>
              <a:t>IMMEDIATE</a:t>
            </a:r>
            <a:r>
              <a:rPr lang="en-US" sz="3600" dirty="0" smtClean="0">
                <a:latin typeface="Comic Sans MS" panose="030F0702030302020204" pitchFamily="66" charset="0"/>
              </a:rPr>
              <a:t> </a:t>
            </a:r>
            <a:r>
              <a:rPr lang="en-US" sz="3600" b="1" dirty="0" smtClean="0">
                <a:solidFill>
                  <a:schemeClr val="accent1"/>
                </a:solidFill>
                <a:latin typeface="Comic Sans MS" panose="030F0702030302020204" pitchFamily="66" charset="0"/>
              </a:rPr>
              <a:t>ENROLLMENT</a:t>
            </a:r>
            <a:r>
              <a:rPr lang="en-US" dirty="0" smtClean="0">
                <a:latin typeface="Comic Sans MS" panose="030F0702030302020204" pitchFamily="66" charset="0"/>
              </a:rPr>
              <a:t/>
            </a:r>
            <a:br>
              <a:rPr lang="en-US" dirty="0" smtClean="0">
                <a:latin typeface="Comic Sans MS" panose="030F0702030302020204" pitchFamily="66" charset="0"/>
              </a:rPr>
            </a:br>
            <a:r>
              <a:rPr lang="en-US" sz="2700" b="1" dirty="0" smtClean="0">
                <a:solidFill>
                  <a:srgbClr val="00B0F0"/>
                </a:solidFill>
                <a:latin typeface="Comic Sans MS" panose="030F0702030302020204" pitchFamily="66" charset="0"/>
              </a:rPr>
              <a:t>GUIDANCE PROVISION</a:t>
            </a:r>
            <a:endParaRPr lang="en-US" sz="2700" b="1" dirty="0">
              <a:solidFill>
                <a:srgbClr val="00B0F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sz="2200" dirty="0" smtClean="0">
                <a:latin typeface="Comic Sans MS" panose="030F0702030302020204" pitchFamily="66" charset="0"/>
              </a:rPr>
              <a:t>A child can’t be denied enrollment because they don’t have proper documentation</a:t>
            </a:r>
          </a:p>
          <a:p>
            <a:r>
              <a:rPr lang="en-US" sz="2200" dirty="0" smtClean="0">
                <a:latin typeface="Comic Sans MS" panose="030F0702030302020204" pitchFamily="66" charset="0"/>
              </a:rPr>
              <a:t>Child should also be attending classes and receiving appropriate academic services</a:t>
            </a:r>
          </a:p>
          <a:p>
            <a:r>
              <a:rPr lang="en-US" sz="2200" dirty="0" smtClean="0">
                <a:latin typeface="Comic Sans MS" panose="030F0702030302020204" pitchFamily="66" charset="0"/>
              </a:rPr>
              <a:t>SEAs and LEAs should review policies to remove barriers to immediate enrollment</a:t>
            </a:r>
            <a:endParaRPr lang="en-US" sz="2200" dirty="0">
              <a:latin typeface="Comic Sans MS" panose="030F0702030302020204" pitchFamily="66"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395469"/>
            <a:ext cx="2701958" cy="177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95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Comic Sans MS" panose="030F0702030302020204" pitchFamily="66" charset="0"/>
              </a:rPr>
              <a:t>POINT OF CONTACT (POC)</a:t>
            </a:r>
            <a:r>
              <a:rPr lang="en-US" b="1" dirty="0" smtClean="0">
                <a:latin typeface="Comic Sans MS" panose="030F0702030302020204" pitchFamily="66" charset="0"/>
              </a:rPr>
              <a:t/>
            </a:r>
            <a:br>
              <a:rPr lang="en-US" b="1" dirty="0" smtClean="0">
                <a:latin typeface="Comic Sans MS" panose="030F0702030302020204" pitchFamily="66" charset="0"/>
              </a:rPr>
            </a:br>
            <a:r>
              <a:rPr lang="en-US" sz="2700" b="1" dirty="0" smtClean="0">
                <a:solidFill>
                  <a:srgbClr val="00B0F0"/>
                </a:solidFill>
                <a:latin typeface="Comic Sans MS" panose="030F0702030302020204" pitchFamily="66" charset="0"/>
              </a:rPr>
              <a:t>ESSA REQUIREMENTS</a:t>
            </a:r>
            <a:endParaRPr lang="en-US" sz="2700" b="1" dirty="0">
              <a:solidFill>
                <a:srgbClr val="00B0F0"/>
              </a:solidFill>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1998"/>
            <a:ext cx="1608177" cy="165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600200" y="1981200"/>
            <a:ext cx="6196405" cy="3603812"/>
          </a:xfrm>
        </p:spPr>
        <p:txBody>
          <a:bodyPr>
            <a:normAutofit/>
          </a:bodyPr>
          <a:lstStyle/>
          <a:p>
            <a:r>
              <a:rPr lang="en-US" sz="2000" b="1" dirty="0" smtClean="0">
                <a:latin typeface="Comic Sans MS" panose="030F0702030302020204" pitchFamily="66" charset="0"/>
              </a:rPr>
              <a:t>SEAs</a:t>
            </a:r>
            <a:r>
              <a:rPr lang="en-US" sz="2000" dirty="0" smtClean="0">
                <a:latin typeface="Comic Sans MS" panose="030F0702030302020204" pitchFamily="66" charset="0"/>
              </a:rPr>
              <a:t> must provide an assurance that they will designate a POC for CWAs</a:t>
            </a:r>
          </a:p>
          <a:p>
            <a:pPr marL="0" indent="0">
              <a:spcBef>
                <a:spcPts val="0"/>
              </a:spcBef>
              <a:buNone/>
            </a:pPr>
            <a:r>
              <a:rPr lang="en-US" sz="2000" dirty="0">
                <a:latin typeface="Comic Sans MS" panose="030F0702030302020204" pitchFamily="66" charset="0"/>
              </a:rPr>
              <a:t> </a:t>
            </a:r>
            <a:r>
              <a:rPr lang="en-US" sz="2000" dirty="0" smtClean="0">
                <a:latin typeface="Comic Sans MS" panose="030F0702030302020204" pitchFamily="66" charset="0"/>
              </a:rPr>
              <a:t>         -POC cannot be the McKinney-Vento        </a:t>
            </a:r>
          </a:p>
          <a:p>
            <a:pPr marL="0" indent="0">
              <a:spcBef>
                <a:spcPts val="0"/>
              </a:spcBef>
              <a:buNone/>
            </a:pPr>
            <a:r>
              <a:rPr lang="en-US" sz="2000" dirty="0">
                <a:latin typeface="Comic Sans MS" panose="030F0702030302020204" pitchFamily="66" charset="0"/>
              </a:rPr>
              <a:t> </a:t>
            </a:r>
            <a:r>
              <a:rPr lang="en-US" sz="2000" dirty="0" smtClean="0">
                <a:latin typeface="Comic Sans MS" panose="030F0702030302020204" pitchFamily="66" charset="0"/>
              </a:rPr>
              <a:t>           coordinator for homeless youth</a:t>
            </a:r>
          </a:p>
          <a:p>
            <a:pPr marL="0" indent="0">
              <a:spcBef>
                <a:spcPts val="0"/>
              </a:spcBef>
              <a:buNone/>
            </a:pPr>
            <a:endParaRPr lang="en-US" sz="2000" dirty="0">
              <a:latin typeface="Comic Sans MS" panose="030F0702030302020204" pitchFamily="66" charset="0"/>
            </a:endParaRPr>
          </a:p>
          <a:p>
            <a:pPr>
              <a:spcBef>
                <a:spcPts val="0"/>
              </a:spcBef>
            </a:pPr>
            <a:r>
              <a:rPr lang="en-US" sz="2000" b="1" dirty="0" smtClean="0">
                <a:latin typeface="Comic Sans MS" panose="030F0702030302020204" pitchFamily="66" charset="0"/>
              </a:rPr>
              <a:t>LEAs</a:t>
            </a:r>
            <a:r>
              <a:rPr lang="en-US" sz="2000" dirty="0" smtClean="0">
                <a:latin typeface="Comic Sans MS" panose="030F0702030302020204" pitchFamily="66" charset="0"/>
              </a:rPr>
              <a:t> must provide an assurance that they will designate a POC for the corresponding CWA, if the CWA notifies the LEA, in writing, that it has designated a POC</a:t>
            </a:r>
            <a:endParaRPr lang="en-US" sz="2000" dirty="0">
              <a:latin typeface="Comic Sans MS" panose="030F0702030302020204" pitchFamily="66" charset="0"/>
            </a:endParaRPr>
          </a:p>
        </p:txBody>
      </p:sp>
    </p:spTree>
    <p:extLst>
      <p:ext uri="{BB962C8B-B14F-4D97-AF65-F5344CB8AC3E}">
        <p14:creationId xmlns:p14="http://schemas.microsoft.com/office/powerpoint/2010/main" val="3812254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Comic Sans MS" panose="030F0702030302020204" pitchFamily="66" charset="0"/>
              </a:rPr>
              <a:t>POINT OF CONTACT (POC)</a:t>
            </a:r>
            <a:r>
              <a:rPr lang="en-US" b="1" dirty="0" smtClean="0">
                <a:latin typeface="Comic Sans MS" panose="030F0702030302020204" pitchFamily="66" charset="0"/>
              </a:rPr>
              <a:t/>
            </a:r>
            <a:br>
              <a:rPr lang="en-US" b="1" dirty="0" smtClean="0">
                <a:latin typeface="Comic Sans MS" panose="030F0702030302020204" pitchFamily="66" charset="0"/>
              </a:rPr>
            </a:br>
            <a:r>
              <a:rPr lang="en-US" sz="2700" b="1" dirty="0" smtClean="0">
                <a:solidFill>
                  <a:srgbClr val="00B0F0"/>
                </a:solidFill>
                <a:latin typeface="Comic Sans MS" panose="030F0702030302020204" pitchFamily="66" charset="0"/>
              </a:rPr>
              <a:t>GUIDANCE PROVISION</a:t>
            </a:r>
            <a:endParaRPr lang="en-US" sz="27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1549997" y="1905000"/>
            <a:ext cx="6196405" cy="3603812"/>
          </a:xfrm>
        </p:spPr>
        <p:txBody>
          <a:bodyPr/>
          <a:lstStyle/>
          <a:p>
            <a:pPr marL="0" indent="0">
              <a:buNone/>
            </a:pPr>
            <a:r>
              <a:rPr lang="en-US" b="1" dirty="0" smtClean="0">
                <a:latin typeface="Comic Sans MS" panose="030F0702030302020204" pitchFamily="66" charset="0"/>
              </a:rPr>
              <a:t>Both POCs</a:t>
            </a:r>
          </a:p>
          <a:p>
            <a:r>
              <a:rPr lang="en-US" dirty="0" smtClean="0">
                <a:latin typeface="Comic Sans MS" panose="030F0702030302020204" pitchFamily="66" charset="0"/>
              </a:rPr>
              <a:t>Should have the capacity and resources to guide the implementation of the ESSA provisions</a:t>
            </a:r>
            <a:endParaRPr lang="en-US" dirty="0">
              <a:latin typeface="Comic Sans MS" panose="030F0702030302020204" pitchFamily="66" charset="0"/>
            </a:endParaRPr>
          </a:p>
        </p:txBody>
      </p:sp>
      <p:sp>
        <p:nvSpPr>
          <p:cNvPr id="4" name="Rectangle 3"/>
          <p:cNvSpPr/>
          <p:nvPr/>
        </p:nvSpPr>
        <p:spPr>
          <a:xfrm>
            <a:off x="4800600" y="3124199"/>
            <a:ext cx="3505200" cy="3065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862" y="3594230"/>
            <a:ext cx="2994338" cy="257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55630" y="3594230"/>
            <a:ext cx="2438400" cy="400110"/>
          </a:xfrm>
          <a:prstGeom prst="rect">
            <a:avLst/>
          </a:prstGeom>
          <a:noFill/>
        </p:spPr>
        <p:txBody>
          <a:bodyPr wrap="square" rtlCol="0">
            <a:spAutoFit/>
          </a:bodyPr>
          <a:lstStyle/>
          <a:p>
            <a:pPr algn="ctr"/>
            <a:r>
              <a:rPr lang="en-US" sz="2000" b="1" dirty="0" smtClean="0">
                <a:latin typeface="Comic Sans MS" panose="030F0702030302020204" pitchFamily="66" charset="0"/>
              </a:rPr>
              <a:t>SEA POCs</a:t>
            </a:r>
            <a:endParaRPr lang="en-US" sz="2000" b="1" dirty="0">
              <a:latin typeface="Comic Sans MS" panose="030F0702030302020204" pitchFamily="66" charset="0"/>
            </a:endParaRPr>
          </a:p>
        </p:txBody>
      </p:sp>
      <p:sp>
        <p:nvSpPr>
          <p:cNvPr id="6" name="TextBox 5"/>
          <p:cNvSpPr txBox="1"/>
          <p:nvPr/>
        </p:nvSpPr>
        <p:spPr>
          <a:xfrm flipH="1">
            <a:off x="1739720" y="3881183"/>
            <a:ext cx="284194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omic Sans MS" panose="030F0702030302020204" pitchFamily="66" charset="0"/>
              </a:rPr>
              <a:t>Should be designated </a:t>
            </a:r>
            <a:r>
              <a:rPr lang="en-US" u="sng" dirty="0" smtClean="0">
                <a:latin typeface="Comic Sans MS" panose="030F0702030302020204" pitchFamily="66" charset="0"/>
              </a:rPr>
              <a:t>as soon as possible</a:t>
            </a:r>
          </a:p>
          <a:p>
            <a:pPr marL="285750" indent="-285750">
              <a:buFont typeface="Arial" panose="020B0604020202020204" pitchFamily="34" charset="0"/>
              <a:buChar char="•"/>
            </a:pPr>
            <a:r>
              <a:rPr lang="en-US" dirty="0" smtClean="0">
                <a:latin typeface="Comic Sans MS" panose="030F0702030302020204" pitchFamily="66" charset="0"/>
              </a:rPr>
              <a:t>Responsibilities should include monitoring LEAs and coordinating with the State CWA to issue state guidelines</a:t>
            </a:r>
            <a:endParaRPr lang="en-US" dirty="0">
              <a:latin typeface="Comic Sans MS" panose="030F0702030302020204" pitchFamily="66" charset="0"/>
            </a:endParaRPr>
          </a:p>
        </p:txBody>
      </p:sp>
      <p:sp>
        <p:nvSpPr>
          <p:cNvPr id="7" name="TextBox 6"/>
          <p:cNvSpPr txBox="1"/>
          <p:nvPr/>
        </p:nvSpPr>
        <p:spPr>
          <a:xfrm>
            <a:off x="5552941" y="3194120"/>
            <a:ext cx="1981200" cy="400110"/>
          </a:xfrm>
          <a:prstGeom prst="rect">
            <a:avLst/>
          </a:prstGeom>
          <a:noFill/>
        </p:spPr>
        <p:txBody>
          <a:bodyPr wrap="square" rtlCol="0">
            <a:spAutoFit/>
          </a:bodyPr>
          <a:lstStyle/>
          <a:p>
            <a:pPr algn="ctr"/>
            <a:r>
              <a:rPr lang="en-US" sz="2000" b="1" dirty="0" smtClean="0">
                <a:latin typeface="Comic Sans MS" panose="030F0702030302020204" pitchFamily="66" charset="0"/>
              </a:rPr>
              <a:t>LEA</a:t>
            </a:r>
            <a:r>
              <a:rPr lang="en-US" dirty="0" smtClean="0"/>
              <a:t> </a:t>
            </a:r>
            <a:r>
              <a:rPr lang="en-US" sz="2000" b="1" dirty="0" smtClean="0">
                <a:latin typeface="Comic Sans MS" panose="030F0702030302020204" pitchFamily="66" charset="0"/>
              </a:rPr>
              <a:t>POCs</a:t>
            </a:r>
            <a:endParaRPr lang="en-US" sz="2000" b="1" dirty="0">
              <a:latin typeface="Comic Sans MS" panose="030F0702030302020204" pitchFamily="66" charset="0"/>
            </a:endParaRPr>
          </a:p>
        </p:txBody>
      </p:sp>
      <p:sp>
        <p:nvSpPr>
          <p:cNvPr id="8" name="TextBox 7"/>
          <p:cNvSpPr txBox="1"/>
          <p:nvPr/>
        </p:nvSpPr>
        <p:spPr>
          <a:xfrm>
            <a:off x="4779135" y="3571177"/>
            <a:ext cx="35052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omic Sans MS" panose="030F0702030302020204" pitchFamily="66" charset="0"/>
              </a:rPr>
              <a:t>Should be designated </a:t>
            </a:r>
            <a:r>
              <a:rPr lang="en-US" u="sng" dirty="0" smtClean="0">
                <a:latin typeface="Comic Sans MS" panose="030F0702030302020204" pitchFamily="66" charset="0"/>
              </a:rPr>
              <a:t>as soon as possible-even </a:t>
            </a:r>
            <a:r>
              <a:rPr lang="en-US" dirty="0" smtClean="0">
                <a:latin typeface="Comic Sans MS" panose="030F0702030302020204" pitchFamily="66" charset="0"/>
              </a:rPr>
              <a:t>if local CWAs haven’t notified LEAs in writing</a:t>
            </a:r>
          </a:p>
          <a:p>
            <a:pPr marL="285750" indent="-285750">
              <a:buFont typeface="Arial" panose="020B0604020202020204" pitchFamily="34" charset="0"/>
              <a:buChar char="•"/>
            </a:pPr>
            <a:r>
              <a:rPr lang="en-US" dirty="0" smtClean="0">
                <a:latin typeface="Comic Sans MS" panose="030F0702030302020204" pitchFamily="66" charset="0"/>
              </a:rPr>
              <a:t>Responsibilities should include coordinating with local CWAs to develop a process for implementation of ESSA provisions</a:t>
            </a:r>
            <a:endParaRPr lang="en-US" dirty="0">
              <a:latin typeface="Comic Sans MS" panose="030F0702030302020204" pitchFamily="66" charset="0"/>
            </a:endParaRPr>
          </a:p>
        </p:txBody>
      </p:sp>
    </p:spTree>
    <p:extLst>
      <p:ext uri="{BB962C8B-B14F-4D97-AF65-F5344CB8AC3E}">
        <p14:creationId xmlns:p14="http://schemas.microsoft.com/office/powerpoint/2010/main" val="3630449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latin typeface="Comic Sans MS" panose="030F0702030302020204" pitchFamily="66" charset="0"/>
              </a:rPr>
              <a:t>POINT OF CONTACT (POC)</a:t>
            </a:r>
            <a:r>
              <a:rPr lang="en-US" sz="3200" b="1" dirty="0" smtClean="0">
                <a:latin typeface="Comic Sans MS" panose="030F0702030302020204" pitchFamily="66" charset="0"/>
              </a:rPr>
              <a:t/>
            </a:r>
            <a:br>
              <a:rPr lang="en-US" sz="3200" b="1" dirty="0" smtClean="0">
                <a:latin typeface="Comic Sans MS" panose="030F0702030302020204" pitchFamily="66" charset="0"/>
              </a:rPr>
            </a:br>
            <a:r>
              <a:rPr lang="en-US" sz="2400" b="1" dirty="0" smtClean="0">
                <a:solidFill>
                  <a:srgbClr val="00B0F0"/>
                </a:solidFill>
                <a:latin typeface="Comic Sans MS" panose="030F0702030302020204" pitchFamily="66" charset="0"/>
              </a:rPr>
              <a:t>GUIDANCE PROVISIONS</a:t>
            </a:r>
            <a:endParaRPr lang="en-US" sz="24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1371600" y="1981200"/>
            <a:ext cx="6553200" cy="4114799"/>
          </a:xfrm>
        </p:spPr>
        <p:txBody>
          <a:bodyPr>
            <a:normAutofit/>
          </a:bodyPr>
          <a:lstStyle/>
          <a:p>
            <a:pPr marL="365760" lvl="1" indent="0">
              <a:buNone/>
            </a:pPr>
            <a:r>
              <a:rPr lang="en-US" sz="2000" b="1" dirty="0" smtClean="0">
                <a:latin typeface="Comic Sans MS" panose="030F0702030302020204" pitchFamily="66" charset="0"/>
              </a:rPr>
              <a:t>STATE AND LOCAL CHILD WELFARE POCs</a:t>
            </a:r>
          </a:p>
          <a:p>
            <a:pPr lvl="1"/>
            <a:r>
              <a:rPr lang="en-US" sz="2000" dirty="0" smtClean="0">
                <a:latin typeface="Comic Sans MS" panose="030F0702030302020204" pitchFamily="66" charset="0"/>
              </a:rPr>
              <a:t>CWAs are not required to designate POCs but are highly encouraged to do so</a:t>
            </a:r>
          </a:p>
          <a:p>
            <a:pPr marL="365760" lvl="1" indent="0">
              <a:buNone/>
            </a:pPr>
            <a:r>
              <a:rPr lang="en-US" sz="2000" dirty="0">
                <a:latin typeface="Comic Sans MS" panose="030F0702030302020204" pitchFamily="66" charset="0"/>
              </a:rPr>
              <a:t> </a:t>
            </a:r>
            <a:r>
              <a:rPr lang="en-US" sz="2000" dirty="0" smtClean="0">
                <a:latin typeface="Comic Sans MS" panose="030F0702030302020204" pitchFamily="66" charset="0"/>
              </a:rPr>
              <a:t>       -Local CWAs should send a </a:t>
            </a:r>
            <a:r>
              <a:rPr lang="en-US" sz="2000" dirty="0">
                <a:latin typeface="Comic Sans MS" panose="030F0702030302020204" pitchFamily="66" charset="0"/>
              </a:rPr>
              <a:t>l</a:t>
            </a:r>
            <a:r>
              <a:rPr lang="en-US" sz="2000" dirty="0" smtClean="0">
                <a:latin typeface="Comic Sans MS" panose="030F0702030302020204" pitchFamily="66" charset="0"/>
              </a:rPr>
              <a:t>etter to</a:t>
            </a:r>
          </a:p>
          <a:p>
            <a:pPr marL="365760" lvl="1" indent="0">
              <a:buNone/>
            </a:pPr>
            <a:r>
              <a:rPr lang="en-US" sz="2000" dirty="0">
                <a:latin typeface="Comic Sans MS" panose="030F0702030302020204" pitchFamily="66" charset="0"/>
              </a:rPr>
              <a:t>         </a:t>
            </a:r>
            <a:r>
              <a:rPr lang="en-US" sz="2000" dirty="0" smtClean="0">
                <a:latin typeface="Comic Sans MS" panose="030F0702030302020204" pitchFamily="66" charset="0"/>
              </a:rPr>
              <a:t>identifying </a:t>
            </a:r>
            <a:r>
              <a:rPr lang="en-US" sz="2000" dirty="0">
                <a:latin typeface="Comic Sans MS" panose="030F0702030302020204" pitchFamily="66" charset="0"/>
              </a:rPr>
              <a:t>their </a:t>
            </a:r>
            <a:r>
              <a:rPr lang="en-US" sz="2000" dirty="0" smtClean="0">
                <a:latin typeface="Comic Sans MS" panose="030F0702030302020204" pitchFamily="66" charset="0"/>
              </a:rPr>
              <a:t>POC relevant LEAs</a:t>
            </a:r>
          </a:p>
          <a:p>
            <a:pPr marL="365760" lvl="1" indent="0">
              <a:buNone/>
            </a:pPr>
            <a:r>
              <a:rPr lang="en-US" sz="2000" dirty="0" smtClean="0">
                <a:latin typeface="Comic Sans MS" panose="030F0702030302020204" pitchFamily="66" charset="0"/>
              </a:rPr>
              <a:t>         as soon as possible identifying their POC</a:t>
            </a:r>
          </a:p>
          <a:p>
            <a:pPr lvl="1"/>
            <a:r>
              <a:rPr lang="en-US" sz="2000" dirty="0" smtClean="0">
                <a:latin typeface="Comic Sans MS" panose="030F0702030302020204" pitchFamily="66" charset="0"/>
              </a:rPr>
              <a:t>Responsibilities include coordinating with SEAs and LEAs to develop a process for implementation</a:t>
            </a:r>
          </a:p>
          <a:p>
            <a:pPr lvl="1"/>
            <a:r>
              <a:rPr lang="en-US" sz="2000" dirty="0" smtClean="0">
                <a:latin typeface="Comic Sans MS" panose="030F0702030302020204" pitchFamily="66" charset="0"/>
              </a:rPr>
              <a:t>Should serve as the primary POC between schools, families, and other service providers</a:t>
            </a:r>
          </a:p>
        </p:txBody>
      </p:sp>
    </p:spTree>
    <p:extLst>
      <p:ext uri="{BB962C8B-B14F-4D97-AF65-F5344CB8AC3E}">
        <p14:creationId xmlns:p14="http://schemas.microsoft.com/office/powerpoint/2010/main" val="218023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685800"/>
            <a:ext cx="6965245" cy="1202485"/>
          </a:xfrm>
        </p:spPr>
        <p:txBody>
          <a:bodyPr>
            <a:normAutofit fontScale="90000"/>
          </a:bodyPr>
          <a:lstStyle/>
          <a:p>
            <a:r>
              <a:rPr lang="en-US" sz="3600" b="1" dirty="0" smtClean="0">
                <a:solidFill>
                  <a:schemeClr val="accent1"/>
                </a:solidFill>
                <a:latin typeface="Comic Sans MS" panose="030F0702030302020204" pitchFamily="66" charset="0"/>
              </a:rPr>
              <a:t>EFFECTIVE COLLABORATION</a:t>
            </a:r>
            <a:r>
              <a:rPr lang="en-US" dirty="0" smtClean="0"/>
              <a:t/>
            </a:r>
            <a:br>
              <a:rPr lang="en-US" dirty="0" smtClean="0"/>
            </a:br>
            <a:r>
              <a:rPr lang="en-US" sz="2700" b="1" dirty="0" smtClean="0">
                <a:solidFill>
                  <a:srgbClr val="00B0F0"/>
                </a:solidFill>
                <a:latin typeface="Comic Sans MS" panose="030F0702030302020204" pitchFamily="66" charset="0"/>
              </a:rPr>
              <a:t>GUIDANCE PROVISIONS</a:t>
            </a:r>
            <a:endParaRPr lang="en-US" sz="27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1473797" y="1737462"/>
            <a:ext cx="6196405" cy="3603812"/>
          </a:xfrm>
        </p:spPr>
        <p:txBody>
          <a:bodyPr/>
          <a:lstStyle/>
          <a:p>
            <a:pPr marL="0" indent="0" algn="ctr">
              <a:buNone/>
            </a:pPr>
            <a:r>
              <a:rPr lang="en-US" b="1" dirty="0" smtClean="0">
                <a:latin typeface="Comic Sans MS" panose="030F0702030302020204" pitchFamily="66" charset="0"/>
              </a:rPr>
              <a:t>To facilitate effective collaboration, SEAs, LEAs, and CWAs should:</a:t>
            </a:r>
          </a:p>
          <a:p>
            <a:endParaRPr lang="en-US" dirty="0"/>
          </a:p>
        </p:txBody>
      </p:sp>
      <p:sp>
        <p:nvSpPr>
          <p:cNvPr id="4" name="Right Arrow 3"/>
          <p:cNvSpPr/>
          <p:nvPr/>
        </p:nvSpPr>
        <p:spPr>
          <a:xfrm>
            <a:off x="761999" y="2438400"/>
            <a:ext cx="7543801"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Establish a structure for collaboration at the local level</a:t>
            </a:r>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3124200"/>
            <a:ext cx="7696201"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8" y="3868737"/>
            <a:ext cx="769620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8" y="4596737"/>
            <a:ext cx="769620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38" y="5329877"/>
            <a:ext cx="768626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71939" y="3327191"/>
            <a:ext cx="7000461" cy="338554"/>
          </a:xfrm>
          <a:prstGeom prst="rect">
            <a:avLst/>
          </a:prstGeom>
          <a:noFill/>
        </p:spPr>
        <p:txBody>
          <a:bodyPr wrap="square" rtlCol="0">
            <a:spAutoFit/>
          </a:bodyPr>
          <a:lstStyle/>
          <a:p>
            <a:pPr algn="ctr"/>
            <a:r>
              <a:rPr lang="en-US" sz="1600" dirty="0" smtClean="0"/>
              <a:t>Collaborate, as appropriate, across district, region, and State lines</a:t>
            </a:r>
            <a:endParaRPr lang="en-US" sz="1600" dirty="0"/>
          </a:p>
        </p:txBody>
      </p:sp>
      <p:sp>
        <p:nvSpPr>
          <p:cNvPr id="6" name="TextBox 5"/>
          <p:cNvSpPr txBox="1"/>
          <p:nvPr/>
        </p:nvSpPr>
        <p:spPr>
          <a:xfrm>
            <a:off x="152399" y="4094811"/>
            <a:ext cx="8839200" cy="292388"/>
          </a:xfrm>
          <a:prstGeom prst="rect">
            <a:avLst/>
          </a:prstGeom>
          <a:noFill/>
        </p:spPr>
        <p:txBody>
          <a:bodyPr wrap="square" rtlCol="0">
            <a:spAutoFit/>
          </a:bodyPr>
          <a:lstStyle/>
          <a:p>
            <a:pPr algn="ctr"/>
            <a:r>
              <a:rPr lang="en-US" sz="1300" dirty="0" smtClean="0"/>
              <a:t>Cross train staff on the complex needs of children in foster care and the importance of educational stability</a:t>
            </a:r>
            <a:endParaRPr lang="en-US" sz="1300" dirty="0"/>
          </a:p>
        </p:txBody>
      </p:sp>
      <p:sp>
        <p:nvSpPr>
          <p:cNvPr id="7" name="TextBox 6"/>
          <p:cNvSpPr txBox="1"/>
          <p:nvPr/>
        </p:nvSpPr>
        <p:spPr>
          <a:xfrm>
            <a:off x="1356137" y="4815116"/>
            <a:ext cx="6203123" cy="307777"/>
          </a:xfrm>
          <a:prstGeom prst="rect">
            <a:avLst/>
          </a:prstGeom>
          <a:noFill/>
        </p:spPr>
        <p:txBody>
          <a:bodyPr wrap="square" rtlCol="0">
            <a:spAutoFit/>
          </a:bodyPr>
          <a:lstStyle/>
          <a:p>
            <a:pPr algn="ctr"/>
            <a:r>
              <a:rPr lang="en-US" sz="1400" dirty="0" smtClean="0"/>
              <a:t>Establish formal mechanisms to ensure LEAs are notified when child enters care</a:t>
            </a:r>
            <a:endParaRPr lang="en-US" sz="1400" dirty="0"/>
          </a:p>
        </p:txBody>
      </p:sp>
      <p:sp>
        <p:nvSpPr>
          <p:cNvPr id="8" name="TextBox 7"/>
          <p:cNvSpPr txBox="1"/>
          <p:nvPr/>
        </p:nvSpPr>
        <p:spPr>
          <a:xfrm>
            <a:off x="761998" y="5559655"/>
            <a:ext cx="7391402" cy="338554"/>
          </a:xfrm>
          <a:prstGeom prst="rect">
            <a:avLst/>
          </a:prstGeom>
          <a:noFill/>
        </p:spPr>
        <p:txBody>
          <a:bodyPr wrap="square" rtlCol="0">
            <a:spAutoFit/>
          </a:bodyPr>
          <a:lstStyle/>
          <a:p>
            <a:r>
              <a:rPr lang="en-US" sz="1600" dirty="0" smtClean="0"/>
              <a:t>Build capacity to collect and use data to support outcomes for children in foster care</a:t>
            </a:r>
            <a:endParaRPr lang="en-US" sz="1600" dirty="0"/>
          </a:p>
        </p:txBody>
      </p:sp>
    </p:spTree>
    <p:extLst>
      <p:ext uri="{BB962C8B-B14F-4D97-AF65-F5344CB8AC3E}">
        <p14:creationId xmlns:p14="http://schemas.microsoft.com/office/powerpoint/2010/main" val="2478311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352800"/>
            <a:ext cx="7086600" cy="2827469"/>
          </a:xfrm>
        </p:spPr>
        <p:txBody>
          <a:bodyPr>
            <a:normAutofit fontScale="92500" lnSpcReduction="10000"/>
          </a:bodyPr>
          <a:lstStyle/>
          <a:p>
            <a:pPr marL="0" indent="0">
              <a:buNone/>
            </a:pPr>
            <a:r>
              <a:rPr lang="en-US" dirty="0" smtClean="0">
                <a:latin typeface="Comic Sans MS" panose="030F0702030302020204" pitchFamily="66" charset="0"/>
              </a:rPr>
              <a:t>Contacts:</a:t>
            </a:r>
            <a:endParaRPr lang="en-US" dirty="0">
              <a:latin typeface="Comic Sans MS" panose="030F0702030302020204" pitchFamily="66" charset="0"/>
            </a:endParaRPr>
          </a:p>
          <a:p>
            <a:pPr marL="0" indent="0">
              <a:buNone/>
            </a:pPr>
            <a:r>
              <a:rPr lang="en-US" dirty="0" smtClean="0">
                <a:latin typeface="Comic Sans MS" panose="030F0702030302020204" pitchFamily="66" charset="0"/>
              </a:rPr>
              <a:t>Jenifer Palmer—State Foster </a:t>
            </a:r>
            <a:r>
              <a:rPr lang="en-US" dirty="0">
                <a:latin typeface="Comic Sans MS" panose="030F0702030302020204" pitchFamily="66" charset="0"/>
              </a:rPr>
              <a:t>C</a:t>
            </a:r>
            <a:r>
              <a:rPr lang="en-US" dirty="0" smtClean="0">
                <a:latin typeface="Comic Sans MS" panose="030F0702030302020204" pitchFamily="66" charset="0"/>
              </a:rPr>
              <a:t>are Liaison</a:t>
            </a:r>
          </a:p>
          <a:p>
            <a:pPr marL="0" indent="0">
              <a:buNone/>
            </a:pPr>
            <a:r>
              <a:rPr lang="en-US" dirty="0" smtClean="0">
                <a:latin typeface="Comic Sans MS" panose="030F0702030302020204" pitchFamily="66" charset="0"/>
                <a:hlinkClick r:id="rId2"/>
              </a:rPr>
              <a:t>Jenifer.Palmer@state.sd.us</a:t>
            </a: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605-773-4437</a:t>
            </a:r>
          </a:p>
          <a:p>
            <a:pPr marL="0" indent="0">
              <a:buNone/>
            </a:pPr>
            <a:r>
              <a:rPr lang="en-US" dirty="0" smtClean="0">
                <a:latin typeface="Comic Sans MS" panose="030F0702030302020204" pitchFamily="66" charset="0"/>
              </a:rPr>
              <a:t>Shannon Malone-State Title I Administrator</a:t>
            </a:r>
          </a:p>
          <a:p>
            <a:pPr marL="0" indent="0">
              <a:buNone/>
            </a:pPr>
            <a:r>
              <a:rPr lang="en-US" dirty="0" smtClean="0">
                <a:latin typeface="Comic Sans MS" panose="030F0702030302020204" pitchFamily="66" charset="0"/>
                <a:hlinkClick r:id="rId3"/>
              </a:rPr>
              <a:t>Shannon.Malone@state.sd.us</a:t>
            </a: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605-773-6509</a:t>
            </a:r>
          </a:p>
          <a:p>
            <a:pPr marL="0" indent="0">
              <a:buNone/>
            </a:pP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7010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2701344"/>
            <a:ext cx="7086600" cy="584775"/>
          </a:xfrm>
          <a:prstGeom prst="rect">
            <a:avLst/>
          </a:prstGeom>
          <a:noFill/>
        </p:spPr>
        <p:txBody>
          <a:bodyPr wrap="square" rtlCol="0">
            <a:spAutoFit/>
          </a:bodyPr>
          <a:lstStyle/>
          <a:p>
            <a:pPr algn="ctr"/>
            <a:r>
              <a:rPr lang="en-US" sz="3200" dirty="0" smtClean="0">
                <a:latin typeface="Comic Sans MS" panose="030F0702030302020204" pitchFamily="66" charset="0"/>
              </a:rPr>
              <a:t>South Dakota Foster Care</a:t>
            </a:r>
            <a:endParaRPr lang="en-US" sz="3200" dirty="0">
              <a:latin typeface="Comic Sans MS" panose="030F0702030302020204" pitchFamily="66" charset="0"/>
            </a:endParaRPr>
          </a:p>
        </p:txBody>
      </p:sp>
    </p:spTree>
    <p:extLst>
      <p:ext uri="{BB962C8B-B14F-4D97-AF65-F5344CB8AC3E}">
        <p14:creationId xmlns:p14="http://schemas.microsoft.com/office/powerpoint/2010/main" val="2234823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1143000"/>
          </a:xfrm>
        </p:spPr>
        <p:txBody>
          <a:bodyPr>
            <a:noAutofit/>
          </a:bodyPr>
          <a:lstStyle/>
          <a:p>
            <a:r>
              <a:rPr lang="en-US" sz="3100" b="1" dirty="0" smtClean="0">
                <a:solidFill>
                  <a:schemeClr val="accent1"/>
                </a:solidFill>
                <a:latin typeface="Comic Sans MS" panose="030F0702030302020204" pitchFamily="66" charset="0"/>
              </a:rPr>
              <a:t>WHO IS A CHILD IN FOSTER CARE?</a:t>
            </a:r>
            <a:endParaRPr lang="en-US" sz="3100" b="1" dirty="0">
              <a:solidFill>
                <a:schemeClr val="accent1"/>
              </a:solidFill>
              <a:latin typeface="Comic Sans MS" panose="030F0702030302020204" pitchFamily="66" charset="0"/>
            </a:endParaRPr>
          </a:p>
        </p:txBody>
      </p:sp>
      <p:sp>
        <p:nvSpPr>
          <p:cNvPr id="3" name="Content Placeholder 2"/>
          <p:cNvSpPr>
            <a:spLocks noGrp="1"/>
          </p:cNvSpPr>
          <p:nvPr>
            <p:ph idx="1"/>
          </p:nvPr>
        </p:nvSpPr>
        <p:spPr>
          <a:xfrm>
            <a:off x="914400" y="1524000"/>
            <a:ext cx="7391400" cy="4648200"/>
          </a:xfrm>
        </p:spPr>
        <p:txBody>
          <a:bodyPr>
            <a:normAutofit fontScale="70000" lnSpcReduction="20000"/>
          </a:bodyPr>
          <a:lstStyle/>
          <a:p>
            <a:pPr marL="0" indent="0">
              <a:buNone/>
            </a:pPr>
            <a:r>
              <a:rPr lang="en-US" sz="2800" b="1" dirty="0" smtClean="0">
                <a:solidFill>
                  <a:srgbClr val="00B0F0"/>
                </a:solidFill>
                <a:latin typeface="Comic Sans MS" panose="030F0702030302020204" pitchFamily="66" charset="0"/>
              </a:rPr>
              <a:t>The Title I foster care provisions apply to all children in foster care enrolled in schools in the SEA.</a:t>
            </a:r>
          </a:p>
          <a:p>
            <a:r>
              <a:rPr lang="en-US" sz="2900" dirty="0" smtClean="0">
                <a:latin typeface="Comic Sans MS" panose="030F0702030302020204" pitchFamily="66" charset="0"/>
              </a:rPr>
              <a:t>Foster care means 24-hour substitute care for children placed away from their parents or guardians and for whom the child welfare agency has placement and care responsibility.</a:t>
            </a:r>
          </a:p>
          <a:p>
            <a:r>
              <a:rPr lang="en-US" sz="2900" dirty="0" smtClean="0">
                <a:latin typeface="Comic Sans MS" panose="030F0702030302020204" pitchFamily="66" charset="0"/>
              </a:rPr>
              <a:t>Includes placements in foster family homes, foster homes of relatives, group homes, emergency shelters, residential facilities, child care institutions, and </a:t>
            </a:r>
            <a:r>
              <a:rPr lang="en-US" sz="2900" dirty="0" err="1" smtClean="0">
                <a:latin typeface="Comic Sans MS" panose="030F0702030302020204" pitchFamily="66" charset="0"/>
              </a:rPr>
              <a:t>preadoptive</a:t>
            </a:r>
            <a:r>
              <a:rPr lang="en-US" sz="2900" dirty="0" smtClean="0">
                <a:latin typeface="Comic Sans MS" panose="030F0702030302020204" pitchFamily="66" charset="0"/>
              </a:rPr>
              <a:t> homes. </a:t>
            </a:r>
          </a:p>
          <a:p>
            <a:r>
              <a:rPr lang="en-US" sz="2900" dirty="0" smtClean="0">
                <a:latin typeface="Comic Sans MS" panose="030F0702030302020204" pitchFamily="66" charset="0"/>
              </a:rPr>
              <a:t>A child is in foster care regardless of whether the foster care facility is license and payments are made by the State, Tribal, or local agency for the care of the child, whether adoption subsidy payments are being made prior to the finalization of an adoption, or whether there is Federal matching of any payments that are made.  (45 C.F.R.§ 1355.20(a)).  </a:t>
            </a:r>
            <a:endParaRPr lang="en-US" sz="29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660264"/>
            <a:ext cx="6019800" cy="58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278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latin typeface="Comic Sans MS" panose="030F0702030302020204" pitchFamily="66" charset="0"/>
              </a:rPr>
              <a:t>CHILDREN IN FOSTER CARE</a:t>
            </a:r>
            <a:r>
              <a:rPr lang="en-US" b="1" dirty="0" smtClean="0">
                <a:solidFill>
                  <a:srgbClr val="00B0F0"/>
                </a:solidFill>
              </a:rPr>
              <a:t/>
            </a:r>
            <a:br>
              <a:rPr lang="en-US" b="1" dirty="0" smtClean="0">
                <a:solidFill>
                  <a:srgbClr val="00B0F0"/>
                </a:solidFill>
              </a:rPr>
            </a:br>
            <a:r>
              <a:rPr lang="en-US" sz="3100" b="1" dirty="0" smtClean="0">
                <a:solidFill>
                  <a:srgbClr val="00B0F0"/>
                </a:solidFill>
                <a:latin typeface="Comic Sans MS" panose="030F0702030302020204" pitchFamily="66" charset="0"/>
              </a:rPr>
              <a:t>Educational Outcomes</a:t>
            </a:r>
            <a:endParaRPr lang="en-US" sz="3100" b="1" dirty="0">
              <a:solidFill>
                <a:srgbClr val="00B0F0"/>
              </a:solidFill>
              <a:latin typeface="Comic Sans MS" panose="030F0702030302020204"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267200"/>
            <a:ext cx="138883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75415" y="2362200"/>
            <a:ext cx="6553200" cy="3603812"/>
          </a:xfrm>
        </p:spPr>
        <p:txBody>
          <a:bodyPr>
            <a:normAutofit fontScale="92500" lnSpcReduction="20000"/>
          </a:bodyPr>
          <a:lstStyle/>
          <a:p>
            <a:r>
              <a:rPr lang="en-US" sz="2400" dirty="0" smtClean="0">
                <a:latin typeface="Comic Sans MS" panose="030F0702030302020204" pitchFamily="66" charset="0"/>
              </a:rPr>
              <a:t>Children in foster care are often a vulnerable and highly mobile student population</a:t>
            </a:r>
          </a:p>
          <a:p>
            <a:r>
              <a:rPr lang="en-US" sz="2400" dirty="0" smtClean="0">
                <a:latin typeface="Comic Sans MS" panose="030F0702030302020204" pitchFamily="66" charset="0"/>
              </a:rPr>
              <a:t>Children in foster care typically make more unscheduled school changes than their peers in a given school year</a:t>
            </a:r>
          </a:p>
          <a:p>
            <a:r>
              <a:rPr lang="en-US" sz="2400" dirty="0" smtClean="0">
                <a:latin typeface="Comic Sans MS" panose="030F0702030302020204" pitchFamily="66" charset="0"/>
              </a:rPr>
              <a:t>Compared to their peers, students in foster care experience:</a:t>
            </a:r>
          </a:p>
          <a:p>
            <a:r>
              <a:rPr lang="en-US" sz="2400" b="1" dirty="0" smtClean="0">
                <a:solidFill>
                  <a:srgbClr val="7030A0"/>
                </a:solidFill>
                <a:latin typeface="Comic Sans MS" panose="030F0702030302020204" pitchFamily="66" charset="0"/>
              </a:rPr>
              <a:t>LOWER</a:t>
            </a:r>
            <a:r>
              <a:rPr lang="en-US" sz="2400" dirty="0" smtClean="0">
                <a:latin typeface="Comic Sans MS" panose="030F0702030302020204" pitchFamily="66" charset="0"/>
              </a:rPr>
              <a:t> high school graduation rates</a:t>
            </a:r>
          </a:p>
          <a:p>
            <a:r>
              <a:rPr lang="en-US" sz="2400" b="1" dirty="0" smtClean="0">
                <a:solidFill>
                  <a:srgbClr val="7030A0"/>
                </a:solidFill>
                <a:latin typeface="Comic Sans MS" panose="030F0702030302020204" pitchFamily="66" charset="0"/>
              </a:rPr>
              <a:t>LOWER</a:t>
            </a:r>
            <a:r>
              <a:rPr lang="en-US" sz="2400" dirty="0" smtClean="0">
                <a:solidFill>
                  <a:srgbClr val="7030A0"/>
                </a:solidFill>
                <a:latin typeface="Comic Sans MS" panose="030F0702030302020204" pitchFamily="66" charset="0"/>
              </a:rPr>
              <a:t> </a:t>
            </a:r>
            <a:r>
              <a:rPr lang="en-US" sz="2400" dirty="0" smtClean="0">
                <a:latin typeface="Comic Sans MS" panose="030F0702030302020204" pitchFamily="66" charset="0"/>
              </a:rPr>
              <a:t>scores on academic assessments</a:t>
            </a:r>
          </a:p>
          <a:p>
            <a:r>
              <a:rPr lang="en-US" sz="2400" b="1" dirty="0" smtClean="0">
                <a:solidFill>
                  <a:srgbClr val="7030A0"/>
                </a:solidFill>
                <a:latin typeface="Comic Sans MS" panose="030F0702030302020204" pitchFamily="66" charset="0"/>
              </a:rPr>
              <a:t>HIGHER</a:t>
            </a:r>
            <a:r>
              <a:rPr lang="en-US" sz="2400" dirty="0" smtClean="0">
                <a:latin typeface="Comic Sans MS" panose="030F0702030302020204" pitchFamily="66" charset="0"/>
              </a:rPr>
              <a:t> rates of grade retention, chronic absenteeism, suspensions, and expulsions</a:t>
            </a:r>
            <a:endParaRPr lang="en-US" sz="2400" dirty="0">
              <a:latin typeface="Comic Sans MS" panose="030F0702030302020204" pitchFamily="66" charset="0"/>
            </a:endParaRPr>
          </a:p>
        </p:txBody>
      </p:sp>
    </p:spTree>
    <p:extLst>
      <p:ext uri="{BB962C8B-B14F-4D97-AF65-F5344CB8AC3E}">
        <p14:creationId xmlns:p14="http://schemas.microsoft.com/office/powerpoint/2010/main" val="4085437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solidFill>
                  <a:schemeClr val="accent1"/>
                </a:solidFill>
                <a:latin typeface="Comic Sans MS" panose="030F0702030302020204" pitchFamily="66" charset="0"/>
              </a:rPr>
              <a:t>Every Student Succeeds Act of 2015</a:t>
            </a:r>
            <a:endParaRPr lang="en-US" sz="3400" b="1" dirty="0">
              <a:solidFill>
                <a:schemeClr val="accent1"/>
              </a:solidFill>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139" y="4419600"/>
            <a:ext cx="179082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0" y="1905000"/>
            <a:ext cx="6781800" cy="4190999"/>
          </a:xfrm>
        </p:spPr>
        <p:txBody>
          <a:bodyPr>
            <a:normAutofit fontScale="85000" lnSpcReduction="20000"/>
          </a:bodyPr>
          <a:lstStyle/>
          <a:p>
            <a:r>
              <a:rPr lang="en-US" dirty="0" smtClean="0">
                <a:latin typeface="Comic Sans MS" panose="030F0702030302020204" pitchFamily="66" charset="0"/>
              </a:rPr>
              <a:t>Reauthorizes and amends the Elementary and Secondary Education Act of 1965 (ESEA)</a:t>
            </a:r>
          </a:p>
          <a:p>
            <a:r>
              <a:rPr lang="en-US" dirty="0" smtClean="0">
                <a:latin typeface="Comic Sans MS" panose="030F0702030302020204" pitchFamily="66" charset="0"/>
              </a:rPr>
              <a:t>Requires States to report on achievement and graduation rates for children in foster care</a:t>
            </a:r>
          </a:p>
          <a:p>
            <a:r>
              <a:rPr lang="en-US" dirty="0" smtClean="0">
                <a:latin typeface="Comic Sans MS" panose="030F0702030302020204" pitchFamily="66" charset="0"/>
              </a:rPr>
              <a:t>Includes new foster care provisions that complement requirements in the Fostering Connections Act</a:t>
            </a:r>
          </a:p>
          <a:p>
            <a:pPr marL="0" indent="0">
              <a:buNone/>
            </a:pPr>
            <a:r>
              <a:rPr lang="en-US" dirty="0" smtClean="0">
                <a:latin typeface="Comic Sans MS" panose="030F0702030302020204" pitchFamily="66" charset="0"/>
              </a:rPr>
              <a:t>             --Emphasizes shared agency responsibility/decision-making</a:t>
            </a:r>
          </a:p>
          <a:p>
            <a:pPr marL="0" indent="0">
              <a:buNone/>
            </a:pPr>
            <a:r>
              <a:rPr lang="en-US" dirty="0">
                <a:latin typeface="Comic Sans MS" panose="030F0702030302020204" pitchFamily="66" charset="0"/>
              </a:rPr>
              <a:t> </a:t>
            </a:r>
            <a:r>
              <a:rPr lang="en-US" dirty="0" smtClean="0">
                <a:latin typeface="Comic Sans MS" panose="030F0702030302020204" pitchFamily="66" charset="0"/>
              </a:rPr>
              <a:t>            --All education stability provisions must be implemented by</a:t>
            </a:r>
          </a:p>
          <a:p>
            <a:pPr marL="0" indent="0">
              <a:buNone/>
            </a:pPr>
            <a:r>
              <a:rPr lang="en-US" dirty="0">
                <a:latin typeface="Comic Sans MS" panose="030F0702030302020204" pitchFamily="66" charset="0"/>
              </a:rPr>
              <a:t> </a:t>
            </a:r>
            <a:r>
              <a:rPr lang="en-US" dirty="0" smtClean="0">
                <a:latin typeface="Comic Sans MS" panose="030F0702030302020204" pitchFamily="66" charset="0"/>
              </a:rPr>
              <a:t>               December 10, 2016</a:t>
            </a:r>
          </a:p>
          <a:p>
            <a:pPr marL="0" indent="0">
              <a:buNone/>
            </a:pPr>
            <a:r>
              <a:rPr lang="en-US" dirty="0" smtClean="0">
                <a:latin typeface="Comic Sans MS" panose="030F0702030302020204" pitchFamily="66" charset="0"/>
              </a:rPr>
              <a:t>Removed “awaiting foster care placement” from the definition of a  homeless child or youth under the McKinney-Vento Homeless Assistance Act</a:t>
            </a:r>
          </a:p>
          <a:p>
            <a:pPr marL="0" indent="0">
              <a:buNone/>
            </a:pPr>
            <a:endParaRPr lang="en-US" sz="2000" dirty="0">
              <a:latin typeface="Comic Sans MS" panose="030F0702030302020204" pitchFamily="66" charset="0"/>
            </a:endParaRPr>
          </a:p>
        </p:txBody>
      </p:sp>
    </p:spTree>
    <p:extLst>
      <p:ext uri="{BB962C8B-B14F-4D97-AF65-F5344CB8AC3E}">
        <p14:creationId xmlns:p14="http://schemas.microsoft.com/office/powerpoint/2010/main" val="2789582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467600" cy="1371600"/>
          </a:xfrm>
        </p:spPr>
        <p:txBody>
          <a:bodyPr>
            <a:normAutofit fontScale="90000"/>
          </a:bodyPr>
          <a:lstStyle/>
          <a:p>
            <a:r>
              <a:rPr lang="en-US" sz="3300" b="1" dirty="0" smtClean="0">
                <a:solidFill>
                  <a:schemeClr val="accent1"/>
                </a:solidFill>
                <a:latin typeface="Comic Sans MS" panose="030F0702030302020204" pitchFamily="66" charset="0"/>
              </a:rPr>
              <a:t>BEST INTEREST DETERMINATIONS </a:t>
            </a:r>
            <a:r>
              <a:rPr lang="en-US" b="1" dirty="0" smtClean="0">
                <a:latin typeface="Comic Sans MS" panose="030F0702030302020204" pitchFamily="66" charset="0"/>
              </a:rPr>
              <a:t/>
            </a:r>
            <a:br>
              <a:rPr lang="en-US" b="1" dirty="0" smtClean="0">
                <a:latin typeface="Comic Sans MS" panose="030F0702030302020204" pitchFamily="66" charset="0"/>
              </a:rPr>
            </a:br>
            <a:r>
              <a:rPr lang="en-US" sz="2700" b="1" dirty="0" smtClean="0">
                <a:solidFill>
                  <a:srgbClr val="00B0F0"/>
                </a:solidFill>
                <a:latin typeface="Comic Sans MS" panose="030F0702030302020204" pitchFamily="66" charset="0"/>
              </a:rPr>
              <a:t>ESSA REQUIREMENTS</a:t>
            </a:r>
            <a:endParaRPr lang="en-US" sz="2700" b="1" dirty="0">
              <a:solidFill>
                <a:srgbClr val="00B0F0"/>
              </a:solidFill>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599"/>
            <a:ext cx="35052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38200" y="2057400"/>
            <a:ext cx="7467600" cy="3124200"/>
          </a:xfrm>
        </p:spPr>
        <p:txBody>
          <a:bodyPr>
            <a:normAutofit lnSpcReduction="10000"/>
          </a:bodyPr>
          <a:lstStyle/>
          <a:p>
            <a:pPr marL="0" indent="0">
              <a:buNone/>
            </a:pPr>
            <a:r>
              <a:rPr lang="en-US" sz="2000" b="1" dirty="0" smtClean="0">
                <a:latin typeface="Comic Sans MS" panose="030F0702030302020204" pitchFamily="66" charset="0"/>
              </a:rPr>
              <a:t>SEAS must provide assurances that:</a:t>
            </a:r>
          </a:p>
          <a:p>
            <a:r>
              <a:rPr lang="en-US" sz="2000" dirty="0" smtClean="0">
                <a:latin typeface="Comic Sans MS" panose="030F0702030302020204" pitchFamily="66" charset="0"/>
              </a:rPr>
              <a:t>Children in foster care enroll or remain in the school of origin unless there is a determination that it is not in his or her best interest to attend the school of origin</a:t>
            </a:r>
          </a:p>
          <a:p>
            <a:r>
              <a:rPr lang="en-US" sz="2000" dirty="0" smtClean="0">
                <a:latin typeface="Comic Sans MS" panose="030F0702030302020204" pitchFamily="66" charset="0"/>
              </a:rPr>
              <a:t>The best interest determination must be based on all factors, including:</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-Appropriateness of the current educational setting</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-Proximity to the school in which the child is enrolled</a:t>
            </a:r>
          </a:p>
          <a:p>
            <a:pPr marL="0" indent="0">
              <a:buNone/>
            </a:pPr>
            <a:r>
              <a:rPr lang="en-US" sz="2000" b="1" dirty="0">
                <a:latin typeface="Comic Sans MS" panose="030F0702030302020204" pitchFamily="66" charset="0"/>
              </a:rPr>
              <a:t>        </a:t>
            </a:r>
            <a:r>
              <a:rPr lang="en-US" sz="2000" dirty="0">
                <a:latin typeface="Comic Sans MS" panose="030F0702030302020204" pitchFamily="66" charset="0"/>
              </a:rPr>
              <a:t>at the </a:t>
            </a:r>
            <a:r>
              <a:rPr lang="en-US" sz="2000" dirty="0" smtClean="0">
                <a:latin typeface="Comic Sans MS" panose="030F0702030302020204" pitchFamily="66" charset="0"/>
              </a:rPr>
              <a:t>time </a:t>
            </a:r>
            <a:r>
              <a:rPr lang="en-US" sz="2000" dirty="0">
                <a:latin typeface="Comic Sans MS" panose="030F0702030302020204" pitchFamily="66" charset="0"/>
              </a:rPr>
              <a:t>of placement</a:t>
            </a:r>
          </a:p>
          <a:p>
            <a:pPr marL="0" indent="0">
              <a:buNone/>
            </a:pPr>
            <a:endParaRPr lang="en-US" sz="2800" b="1" dirty="0" smtClean="0"/>
          </a:p>
        </p:txBody>
      </p:sp>
    </p:spTree>
    <p:extLst>
      <p:ext uri="{BB962C8B-B14F-4D97-AF65-F5344CB8AC3E}">
        <p14:creationId xmlns:p14="http://schemas.microsoft.com/office/powerpoint/2010/main" val="3901573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305300"/>
            <a:ext cx="1905000" cy="191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1" y="817582"/>
            <a:ext cx="7467600" cy="1202485"/>
          </a:xfrm>
        </p:spPr>
        <p:txBody>
          <a:bodyPr>
            <a:normAutofit/>
          </a:bodyPr>
          <a:lstStyle/>
          <a:p>
            <a:r>
              <a:rPr lang="en-US" sz="3000" b="1" dirty="0" smtClean="0">
                <a:solidFill>
                  <a:schemeClr val="accent1"/>
                </a:solidFill>
                <a:latin typeface="Comic Sans MS" panose="030F0702030302020204" pitchFamily="66" charset="0"/>
              </a:rPr>
              <a:t>BEST INTEREST DETERMINATIONS</a:t>
            </a:r>
            <a:br>
              <a:rPr lang="en-US" sz="3000" b="1" dirty="0" smtClean="0">
                <a:solidFill>
                  <a:schemeClr val="accent1"/>
                </a:solidFill>
                <a:latin typeface="Comic Sans MS" panose="030F0702030302020204" pitchFamily="66" charset="0"/>
              </a:rPr>
            </a:br>
            <a:r>
              <a:rPr lang="en-US" sz="2400" b="1" dirty="0" smtClean="0">
                <a:solidFill>
                  <a:srgbClr val="00B0F0"/>
                </a:solidFill>
                <a:latin typeface="Comic Sans MS" panose="030F0702030302020204" pitchFamily="66" charset="0"/>
              </a:rPr>
              <a:t>GUIDANCE PROVISIONS</a:t>
            </a:r>
            <a:endParaRPr lang="en-US" sz="2400" b="1" dirty="0">
              <a:solidFill>
                <a:srgbClr val="00B0F0"/>
              </a:solidFill>
              <a:latin typeface="Comic Sans MS" panose="030F0702030302020204" pitchFamily="66" charset="0"/>
            </a:endParaRPr>
          </a:p>
        </p:txBody>
      </p:sp>
      <p:sp>
        <p:nvSpPr>
          <p:cNvPr id="3" name="Content Placeholder 2"/>
          <p:cNvSpPr>
            <a:spLocks noGrp="1"/>
          </p:cNvSpPr>
          <p:nvPr>
            <p:ph idx="1"/>
          </p:nvPr>
        </p:nvSpPr>
        <p:spPr>
          <a:xfrm>
            <a:off x="914400" y="1905000"/>
            <a:ext cx="6196405" cy="3603812"/>
          </a:xfrm>
        </p:spPr>
        <p:txBody>
          <a:bodyPr>
            <a:normAutofit fontScale="92500"/>
          </a:bodyPr>
          <a:lstStyle/>
          <a:p>
            <a:r>
              <a:rPr lang="en-US" sz="2000" dirty="0" smtClean="0">
                <a:latin typeface="Comic Sans MS" panose="030F0702030302020204" pitchFamily="66" charset="0"/>
              </a:rPr>
              <a:t>State Education Agencies (SEA) and State Child Welfare Agencies (CWAs) should establish uniform guidelines for local agencies</a:t>
            </a:r>
          </a:p>
          <a:p>
            <a:r>
              <a:rPr lang="en-US" sz="2000" dirty="0" smtClean="0">
                <a:latin typeface="Comic Sans MS" panose="030F0702030302020204" pitchFamily="66" charset="0"/>
              </a:rPr>
              <a:t>Local Education Agencies (LEA) and local CWAs should collaborate to </a:t>
            </a:r>
            <a:r>
              <a:rPr lang="en-US" sz="2000" dirty="0">
                <a:latin typeface="Comic Sans MS" panose="030F0702030302020204" pitchFamily="66" charset="0"/>
              </a:rPr>
              <a:t>d</a:t>
            </a:r>
            <a:r>
              <a:rPr lang="en-US" sz="2000" dirty="0" smtClean="0">
                <a:latin typeface="Comic Sans MS" panose="030F0702030302020204" pitchFamily="66" charset="0"/>
              </a:rPr>
              <a:t>evelop a joint process for making best interest determinations.</a:t>
            </a:r>
          </a:p>
          <a:p>
            <a:r>
              <a:rPr lang="en-US" sz="2000" dirty="0" smtClean="0">
                <a:latin typeface="Comic Sans MS" panose="030F0702030302020204" pitchFamily="66" charset="0"/>
              </a:rPr>
              <a:t>Should consider multiple student-centered factors</a:t>
            </a:r>
          </a:p>
          <a:p>
            <a:pPr marL="0" indent="0">
              <a:buNone/>
            </a:pPr>
            <a:r>
              <a:rPr lang="en-US" sz="2000" dirty="0" smtClean="0">
                <a:latin typeface="Comic Sans MS" panose="030F0702030302020204" pitchFamily="66" charset="0"/>
              </a:rPr>
              <a:t>       --Transportation costs should </a:t>
            </a:r>
            <a:r>
              <a:rPr lang="en-US" sz="2000" u="sng" dirty="0" smtClean="0">
                <a:solidFill>
                  <a:srgbClr val="C00000"/>
                </a:solidFill>
                <a:latin typeface="Comic Sans MS" panose="030F0702030302020204" pitchFamily="66" charset="0"/>
              </a:rPr>
              <a:t>not</a:t>
            </a:r>
            <a:r>
              <a:rPr lang="en-US" sz="2000" dirty="0" smtClean="0">
                <a:latin typeface="Comic Sans MS" panose="030F0702030302020204" pitchFamily="66" charset="0"/>
              </a:rPr>
              <a:t> be a factor</a:t>
            </a:r>
          </a:p>
          <a:p>
            <a:r>
              <a:rPr lang="en-US" sz="2000" dirty="0">
                <a:latin typeface="Comic Sans MS" panose="030F0702030302020204" pitchFamily="66" charset="0"/>
              </a:rPr>
              <a:t> </a:t>
            </a:r>
            <a:r>
              <a:rPr lang="en-US" sz="2000" dirty="0" smtClean="0">
                <a:latin typeface="Comic Sans MS" panose="030F0702030302020204" pitchFamily="66" charset="0"/>
              </a:rPr>
              <a:t> Should consult child, if appropriate, and adults who have meaningful relationships with child</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a:t>
            </a:r>
            <a:endParaRPr lang="en-US" sz="2000" dirty="0">
              <a:latin typeface="Comic Sans MS" panose="030F0702030302020204" pitchFamily="66" charset="0"/>
            </a:endParaRPr>
          </a:p>
        </p:txBody>
      </p:sp>
    </p:spTree>
    <p:extLst>
      <p:ext uri="{BB962C8B-B14F-4D97-AF65-F5344CB8AC3E}">
        <p14:creationId xmlns:p14="http://schemas.microsoft.com/office/powerpoint/2010/main" val="124263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17582"/>
            <a:ext cx="7467600" cy="1202485"/>
          </a:xfrm>
        </p:spPr>
        <p:txBody>
          <a:bodyPr>
            <a:normAutofit fontScale="90000"/>
          </a:bodyPr>
          <a:lstStyle/>
          <a:p>
            <a:r>
              <a:rPr lang="en-US" sz="3300" b="1" dirty="0" smtClean="0">
                <a:solidFill>
                  <a:schemeClr val="accent1"/>
                </a:solidFill>
                <a:latin typeface="Comic Sans MS" panose="030F0702030302020204" pitchFamily="66" charset="0"/>
              </a:rPr>
              <a:t>BEST INTEREST DETERMINATIONS</a:t>
            </a:r>
            <a:r>
              <a:rPr lang="en-US" b="1" dirty="0" smtClean="0">
                <a:latin typeface="Comic Sans MS" panose="030F0702030302020204" pitchFamily="66" charset="0"/>
              </a:rPr>
              <a:t/>
            </a:r>
            <a:br>
              <a:rPr lang="en-US" b="1" dirty="0" smtClean="0">
                <a:latin typeface="Comic Sans MS" panose="030F0702030302020204" pitchFamily="66" charset="0"/>
              </a:rPr>
            </a:br>
            <a:r>
              <a:rPr lang="en-US" sz="2700" b="1" dirty="0" smtClean="0">
                <a:solidFill>
                  <a:srgbClr val="00B0F0"/>
                </a:solidFill>
                <a:latin typeface="Comic Sans MS" panose="030F0702030302020204" pitchFamily="66" charset="0"/>
              </a:rPr>
              <a:t>GUIDANCE PROVISIONS</a:t>
            </a:r>
            <a:endParaRPr lang="en-US" sz="2700" b="1" dirty="0">
              <a:solidFill>
                <a:srgbClr val="00B0F0"/>
              </a:solidFill>
              <a:latin typeface="Comic Sans MS" panose="030F0702030302020204" pitchFamily="66"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313110"/>
            <a:ext cx="1676400" cy="191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295400" y="1981200"/>
            <a:ext cx="6196405" cy="3603812"/>
          </a:xfrm>
        </p:spPr>
        <p:txBody>
          <a:bodyPr>
            <a:normAutofit/>
          </a:bodyPr>
          <a:lstStyle/>
          <a:p>
            <a:r>
              <a:rPr lang="en-US" sz="2000" dirty="0" smtClean="0">
                <a:latin typeface="Comic Sans MS" panose="030F0702030302020204" pitchFamily="66" charset="0"/>
              </a:rPr>
              <a:t>If they can’t come to an agreement, ultimate decision should reside with the CWA</a:t>
            </a:r>
          </a:p>
          <a:p>
            <a:r>
              <a:rPr lang="en-US" sz="2000" dirty="0" smtClean="0">
                <a:latin typeface="Comic Sans MS" panose="030F0702030302020204" pitchFamily="66" charset="0"/>
              </a:rPr>
              <a:t>SEAs and LEAs should coordinate with CWAs to develop a dispute resolution process</a:t>
            </a:r>
          </a:p>
          <a:p>
            <a:r>
              <a:rPr lang="en-US" sz="2000" dirty="0" smtClean="0">
                <a:latin typeface="Comic Sans MS" panose="030F0702030302020204" pitchFamily="66" charset="0"/>
              </a:rPr>
              <a:t>To the extent feasible and appropriate, a child must remain in his or her school of origin while awaiting a decision to reduce the number of school moves</a:t>
            </a:r>
          </a:p>
          <a:p>
            <a:endParaRPr lang="en-US" dirty="0"/>
          </a:p>
        </p:txBody>
      </p:sp>
    </p:spTree>
    <p:extLst>
      <p:ext uri="{BB962C8B-B14F-4D97-AF65-F5344CB8AC3E}">
        <p14:creationId xmlns:p14="http://schemas.microsoft.com/office/powerpoint/2010/main" val="2192725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solidFill>
                  <a:schemeClr val="accent1"/>
                </a:solidFill>
                <a:latin typeface="Comic Sans MS" panose="030F0702030302020204" pitchFamily="66" charset="0"/>
              </a:rPr>
              <a:t>TRANSPORTATION PROCEDURES</a:t>
            </a:r>
            <a:r>
              <a:rPr lang="en-US" sz="3100" b="1" dirty="0" smtClean="0">
                <a:solidFill>
                  <a:srgbClr val="FFC000"/>
                </a:solidFill>
                <a:latin typeface="Comic Sans MS" panose="030F0702030302020204" pitchFamily="66" charset="0"/>
              </a:rPr>
              <a:t/>
            </a:r>
            <a:br>
              <a:rPr lang="en-US" sz="3100" b="1" dirty="0" smtClean="0">
                <a:solidFill>
                  <a:srgbClr val="FFC000"/>
                </a:solidFill>
                <a:latin typeface="Comic Sans MS" panose="030F0702030302020204" pitchFamily="66" charset="0"/>
              </a:rPr>
            </a:br>
            <a:r>
              <a:rPr lang="en-US" sz="2400" b="1" dirty="0" smtClean="0">
                <a:solidFill>
                  <a:srgbClr val="00B0F0"/>
                </a:solidFill>
                <a:latin typeface="Comic Sans MS" panose="030F0702030302020204" pitchFamily="66" charset="0"/>
              </a:rPr>
              <a:t>ESSA REQUIREMENTS</a:t>
            </a:r>
            <a:endParaRPr lang="en-US" sz="2400" b="1" dirty="0">
              <a:solidFill>
                <a:srgbClr val="00B0F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US" sz="2000" dirty="0" smtClean="0">
                <a:latin typeface="Comic Sans MS" panose="030F0702030302020204" pitchFamily="66" charset="0"/>
              </a:rPr>
              <a:t>LEAs must provide assurances that they will collaborate with State or local CWAs to:</a:t>
            </a:r>
          </a:p>
          <a:p>
            <a:r>
              <a:rPr lang="en-US" sz="2000" dirty="0" smtClean="0">
                <a:latin typeface="Comic Sans MS" panose="030F0702030302020204" pitchFamily="66" charset="0"/>
              </a:rPr>
              <a:t>Develop and implement clear written procedures for how transportation will be provided, arranged, and funded for the duration of the time in foster care.</a:t>
            </a:r>
          </a:p>
          <a:p>
            <a:r>
              <a:rPr lang="en-US" sz="2000" dirty="0" smtClean="0">
                <a:latin typeface="Comic Sans MS" panose="030F0702030302020204" pitchFamily="66" charset="0"/>
              </a:rPr>
              <a:t>Procedures must ensure that children will promptly receive transportation in a cost- effective manner in accordance with the Fostering Connection Act.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030972"/>
            <a:ext cx="2181225" cy="121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15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solidFill>
                  <a:schemeClr val="accent1"/>
                </a:solidFill>
                <a:latin typeface="Comic Sans MS" panose="030F0702030302020204" pitchFamily="66" charset="0"/>
              </a:rPr>
              <a:t>TRANSPORTATION PROCEDURES</a:t>
            </a:r>
            <a:br>
              <a:rPr lang="en-US" sz="3100" b="1" dirty="0" smtClean="0">
                <a:solidFill>
                  <a:schemeClr val="accent1"/>
                </a:solidFill>
                <a:latin typeface="Comic Sans MS" panose="030F0702030302020204" pitchFamily="66" charset="0"/>
              </a:rPr>
            </a:br>
            <a:r>
              <a:rPr lang="en-US" sz="2400" b="1" dirty="0" smtClean="0">
                <a:solidFill>
                  <a:srgbClr val="00B0F0"/>
                </a:solidFill>
                <a:latin typeface="Comic Sans MS" panose="030F0702030302020204" pitchFamily="66" charset="0"/>
              </a:rPr>
              <a:t>ESSA REQUIREMENTS</a:t>
            </a:r>
            <a:endParaRPr lang="en-US" sz="2400" b="1" dirty="0">
              <a:solidFill>
                <a:srgbClr val="00B0F0"/>
              </a:solidFill>
              <a:latin typeface="Comic Sans MS" panose="030F0702030302020204" pitchFamily="66" charset="0"/>
            </a:endParaRPr>
          </a:p>
        </p:txBody>
      </p:sp>
      <p:sp>
        <p:nvSpPr>
          <p:cNvPr id="4" name="Content Placeholder 3"/>
          <p:cNvSpPr>
            <a:spLocks noGrp="1"/>
          </p:cNvSpPr>
          <p:nvPr>
            <p:ph idx="1"/>
          </p:nvPr>
        </p:nvSpPr>
        <p:spPr/>
        <p:txBody>
          <a:bodyPr/>
          <a:lstStyle/>
          <a:p>
            <a:pPr lvl="0">
              <a:buClr>
                <a:srgbClr val="AA2B1E"/>
              </a:buClr>
            </a:pPr>
            <a:r>
              <a:rPr lang="en-US" sz="2000" dirty="0">
                <a:solidFill>
                  <a:prstClr val="black"/>
                </a:solidFill>
                <a:latin typeface="Comic Sans MS" panose="030F0702030302020204" pitchFamily="66" charset="0"/>
              </a:rPr>
              <a:t>Ensure that, if there are additional costs incurred in providing transportation to the school of origin, LEAs will provide transportation if:</a:t>
            </a:r>
          </a:p>
          <a:p>
            <a:pPr marL="0" lvl="0" indent="0">
              <a:buClr>
                <a:srgbClr val="AA2B1E"/>
              </a:buClr>
              <a:buNone/>
            </a:pPr>
            <a:r>
              <a:rPr lang="en-US" sz="2000" dirty="0">
                <a:solidFill>
                  <a:prstClr val="black"/>
                </a:solidFill>
                <a:latin typeface="Comic Sans MS" panose="030F0702030302020204" pitchFamily="66" charset="0"/>
              </a:rPr>
              <a:t>            -The local CWA agrees to reimburse the</a:t>
            </a:r>
          </a:p>
          <a:p>
            <a:pPr marL="0" lvl="0" indent="0">
              <a:buClr>
                <a:srgbClr val="AA2B1E"/>
              </a:buClr>
              <a:buNone/>
            </a:pPr>
            <a:r>
              <a:rPr lang="en-US" sz="2000" dirty="0">
                <a:solidFill>
                  <a:prstClr val="black"/>
                </a:solidFill>
                <a:latin typeface="Comic Sans MS" panose="030F0702030302020204" pitchFamily="66" charset="0"/>
              </a:rPr>
              <a:t>              LEA;</a:t>
            </a:r>
          </a:p>
          <a:p>
            <a:pPr marL="0" lvl="0" indent="0">
              <a:buClr>
                <a:srgbClr val="AA2B1E"/>
              </a:buClr>
              <a:buNone/>
            </a:pPr>
            <a:r>
              <a:rPr lang="en-US" sz="2000" dirty="0">
                <a:solidFill>
                  <a:prstClr val="black"/>
                </a:solidFill>
                <a:latin typeface="Comic Sans MS" panose="030F0702030302020204" pitchFamily="66" charset="0"/>
              </a:rPr>
              <a:t>            -The LEA agrees to pay the cost; or</a:t>
            </a:r>
          </a:p>
          <a:p>
            <a:pPr marL="0" lvl="0" indent="0">
              <a:buClr>
                <a:srgbClr val="AA2B1E"/>
              </a:buClr>
              <a:buNone/>
            </a:pPr>
            <a:r>
              <a:rPr lang="en-US" sz="2000" dirty="0">
                <a:solidFill>
                  <a:prstClr val="black"/>
                </a:solidFill>
                <a:latin typeface="Comic Sans MS" panose="030F0702030302020204" pitchFamily="66" charset="0"/>
              </a:rPr>
              <a:t>            -The LEA and local CWA agree to share</a:t>
            </a:r>
          </a:p>
          <a:p>
            <a:pPr marL="0" lvl="0" indent="0">
              <a:buClr>
                <a:srgbClr val="AA2B1E"/>
              </a:buClr>
              <a:buNone/>
            </a:pPr>
            <a:r>
              <a:rPr lang="en-US" sz="2000" dirty="0">
                <a:solidFill>
                  <a:prstClr val="black"/>
                </a:solidFill>
                <a:latin typeface="Comic Sans MS" panose="030F0702030302020204" pitchFamily="66" charset="0"/>
              </a:rPr>
              <a:t>               the cost. </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572000"/>
            <a:ext cx="1473559" cy="149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938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2161</TotalTime>
  <Words>1231</Words>
  <Application>Microsoft Office PowerPoint</Application>
  <PresentationFormat>On-screen Show (4:3)</PresentationFormat>
  <Paragraphs>106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Pushpin</vt:lpstr>
      <vt:lpstr>Foster Care</vt:lpstr>
      <vt:lpstr>WHO IS A CHILD IN FOSTER CARE?</vt:lpstr>
      <vt:lpstr>CHILDREN IN FOSTER CARE Educational Outcomes</vt:lpstr>
      <vt:lpstr>Every Student Succeeds Act of 2015</vt:lpstr>
      <vt:lpstr>BEST INTEREST DETERMINATIONS  ESSA REQUIREMENTS</vt:lpstr>
      <vt:lpstr>BEST INTEREST DETERMINATIONS GUIDANCE PROVISIONS</vt:lpstr>
      <vt:lpstr>BEST INTEREST DETERMINATIONS GUIDANCE PROVISIONS</vt:lpstr>
      <vt:lpstr>TRANSPORTATION PROCEDURES ESSA REQUIREMENTS</vt:lpstr>
      <vt:lpstr>TRANSPORTATION PROCEDURES ESSA REQUIREMENTS</vt:lpstr>
      <vt:lpstr>TRANSPORTATION REQUIREMENTS GUIDANCE PROVISIONS</vt:lpstr>
      <vt:lpstr> TRANSPORTATION REQUIREMENTS GUIDANCE PROVISIONS </vt:lpstr>
      <vt:lpstr>IMMEDIATE ENROLLMENT ESSA REQUIREMENTS</vt:lpstr>
      <vt:lpstr>IMMEDIATE ENROLLMENT GUIDANCE PROVISION</vt:lpstr>
      <vt:lpstr>POINT OF CONTACT (POC) ESSA REQUIREMENTS</vt:lpstr>
      <vt:lpstr>POINT OF CONTACT (POC) GUIDANCE PROVISION</vt:lpstr>
      <vt:lpstr>POINT OF CONTACT (POC) GUIDANCE PROVISIONS</vt:lpstr>
      <vt:lpstr>EFFECTIVE COLLABORATION GUIDANCE PROVISIONS</vt:lpstr>
      <vt:lpstr>PowerPoint Presentation</vt:lpstr>
    </vt:vector>
  </TitlesOfParts>
  <Company>State of South Dakota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 Jenifer  (DOE)</dc:creator>
  <cp:lastModifiedBy>Smith, Dawn  (DOE)</cp:lastModifiedBy>
  <cp:revision>60</cp:revision>
  <dcterms:created xsi:type="dcterms:W3CDTF">2016-08-22T14:42:23Z</dcterms:created>
  <dcterms:modified xsi:type="dcterms:W3CDTF">2016-09-26T13:49:12Z</dcterms:modified>
</cp:coreProperties>
</file>